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theme/themeOverride7.xml" ContentType="application/vnd.openxmlformats-officedocument.themeOverride+xml"/>
  <Override PartName="/ppt/tags/tag5.xml" ContentType="application/vnd.openxmlformats-officedocument.presentationml.tags+xml"/>
  <Override PartName="/ppt/charts/chart12.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tags/tag6.xml" ContentType="application/vnd.openxmlformats-officedocument.presentationml.tags+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8"/>
  </p:notesMasterIdLst>
  <p:handoutMasterIdLst>
    <p:handoutMasterId r:id="rId49"/>
  </p:handoutMasterIdLst>
  <p:sldIdLst>
    <p:sldId id="409"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30" r:id="rId22"/>
    <p:sldId id="429" r:id="rId23"/>
    <p:sldId id="431" r:id="rId24"/>
    <p:sldId id="332" r:id="rId25"/>
    <p:sldId id="333" r:id="rId26"/>
    <p:sldId id="381" r:id="rId27"/>
    <p:sldId id="391" r:id="rId28"/>
    <p:sldId id="397" r:id="rId29"/>
    <p:sldId id="406" r:id="rId30"/>
    <p:sldId id="365" r:id="rId31"/>
    <p:sldId id="374" r:id="rId32"/>
    <p:sldId id="361" r:id="rId33"/>
    <p:sldId id="367" r:id="rId34"/>
    <p:sldId id="370" r:id="rId35"/>
    <p:sldId id="401" r:id="rId36"/>
    <p:sldId id="383" r:id="rId37"/>
    <p:sldId id="394" r:id="rId38"/>
    <p:sldId id="405" r:id="rId39"/>
    <p:sldId id="393" r:id="rId40"/>
    <p:sldId id="363" r:id="rId41"/>
    <p:sldId id="407" r:id="rId42"/>
    <p:sldId id="402" r:id="rId43"/>
    <p:sldId id="404" r:id="rId44"/>
    <p:sldId id="403" r:id="rId45"/>
    <p:sldId id="432" r:id="rId46"/>
    <p:sldId id="433" r:id="rId4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333" userDrawn="1">
          <p15:clr>
            <a:srgbClr val="A4A3A4"/>
          </p15:clr>
        </p15:guide>
        <p15:guide id="4" orient="horz" pos="2137" userDrawn="1">
          <p15:clr>
            <a:srgbClr val="A4A3A4"/>
          </p15:clr>
        </p15:guide>
        <p15:guide id="5" pos="7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C29"/>
    <a:srgbClr val="F6A81B"/>
    <a:srgbClr val="00AB8D"/>
    <a:srgbClr val="00254A"/>
    <a:srgbClr val="5A5858"/>
    <a:srgbClr val="595A59"/>
    <a:srgbClr val="514F4E"/>
    <a:srgbClr val="454545"/>
    <a:srgbClr val="979595"/>
    <a:srgbClr val="00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6405" autoAdjust="0"/>
  </p:normalViewPr>
  <p:slideViewPr>
    <p:cSldViewPr snapToGrid="0">
      <p:cViewPr varScale="1">
        <p:scale>
          <a:sx n="82" d="100"/>
          <a:sy n="82" d="100"/>
        </p:scale>
        <p:origin x="701" y="58"/>
      </p:cViewPr>
      <p:guideLst>
        <p:guide pos="7333"/>
        <p:guide orient="horz" pos="2137"/>
        <p:guide pos="733"/>
      </p:guideLst>
    </p:cSldViewPr>
  </p:slideViewPr>
  <p:outlineViewPr>
    <p:cViewPr>
      <p:scale>
        <a:sx n="33" d="100"/>
        <a:sy n="33" d="100"/>
      </p:scale>
      <p:origin x="0" y="-713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17" d="100"/>
          <a:sy n="117" d="100"/>
        </p:scale>
        <p:origin x="2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fv-fls-01\filecab\Department\Research\Commercial%20Stats\Hotels%20Historical%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sfv-fls-01\filecab\Department\Research\Hotels\2017\Q3%202017\Hotel%20Transactions%20and%20Pie%20Charts%20Q3%202017.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sfv-fls-01\filecab\Department\Research\Hotels\2018\Q3%202018\Hotel%20Transactions%20and%20Pie%20Charts%20Q3%202018.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sfv-fls-01\filecab\Department\Research\Hotels\2017\Q4%202017\Hotel%20Transactions%20and%20Pie%20Charts%20Q4%202017.xlsx"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3" Type="http://schemas.openxmlformats.org/officeDocument/2006/relationships/oleObject" Target="file:///P:\Current\CFD\UB4101%20-%20Ulster%20Bank\Financials\HTL%20Graphs%20-%20UB%20-%2018.09.03.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sfv-fls-01\filecab\Department\Research\Commercial%20Stats\Hotels%20Historical%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sfv-fls-01\filecab\Department\Research\Commercial%20Stats\Hotels%20Historical%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fv-fls-01\filecab\Department\Research\Commercial%20Stats\Hotels%20Historical%20data.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sfv-fls-01\filecab\Department\Research\Hotels\2017\Q4%202017\Hotel%20Transactions%20and%20Pie%20Charts%20Q4%202017.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sfv-fls-01\filecab\Department\Research\Hotels\2016\Q4%202016\Hotel%20Transactions%20and%20Pie%20Charts%20Q4%202016.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sfv-fls-01\filecab\Department\Research\Hotels\2018\Q3%202018\Hotel%20Transactions%20and%20Pie%20Charts%20Q3%202018.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sfv-fls-01\filecab\Department\Research\Hotels\2018\Q3%202018\Hotel%20Transactions%20and%20Pie%20Charts%20Q3%202018.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sfv-fls-01\filecab\Department\Research\Hotels\2018\Q3%202018\Hotel%20Transactions%20and%20Pie%20Charts%20Q3%202018.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8211847960564E-2"/>
          <c:y val="5.6382528944435323E-2"/>
          <c:w val="0.90806116344640186"/>
          <c:h val="0.8867091747234277"/>
        </c:manualLayout>
      </c:layout>
      <c:barChart>
        <c:barDir val="col"/>
        <c:grouping val="clustered"/>
        <c:varyColors val="0"/>
        <c:ser>
          <c:idx val="0"/>
          <c:order val="0"/>
          <c:spPr>
            <a:solidFill>
              <a:srgbClr val="003865"/>
            </a:solidFill>
            <a:ln>
              <a:noFill/>
            </a:ln>
            <a:effectLst/>
          </c:spPr>
          <c:invertIfNegative val="0"/>
          <c:dLbls>
            <c:dLbl>
              <c:idx val="0"/>
              <c:layout>
                <c:manualLayout>
                  <c:x val="-4.1020671834625577E-3"/>
                  <c:y val="5.2245274788567171E-2"/>
                </c:manualLayout>
              </c:layout>
              <c:tx>
                <c:rich>
                  <a:bodyPr/>
                  <a:lstStyle/>
                  <a:p>
                    <a:r>
                      <a:rPr lang="en-US" dirty="0"/>
                      <a:t>€528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6DA-4A2F-BC92-C1642AC9A61F}"/>
                </c:ext>
                <c:ext xmlns:c15="http://schemas.microsoft.com/office/drawing/2012/chart" uri="{CE6537A1-D6FC-4f65-9D91-7224C49458BB}">
                  <c15:layout/>
                </c:ext>
              </c:extLst>
            </c:dLbl>
            <c:dLbl>
              <c:idx val="1"/>
              <c:layout>
                <c:manualLayout>
                  <c:x val="-5.0046421975283725E-17"/>
                  <c:y val="5.01554440295357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6DA-4A2F-BC92-C1642AC9A61F}"/>
                </c:ext>
                <c:ext xmlns:c15="http://schemas.microsoft.com/office/drawing/2012/chart" uri="{CE6537A1-D6FC-4f65-9D91-7224C49458BB}">
                  <c15:layout/>
                </c:ext>
              </c:extLst>
            </c:dLbl>
            <c:dLbl>
              <c:idx val="2"/>
              <c:layout>
                <c:manualLayout>
                  <c:x val="2.4040447590113773E-3"/>
                  <c:y val="8.720372632037817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E1002B"/>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DA-4A2F-BC92-C1642AC9A61F}"/>
                </c:ext>
                <c:ext xmlns:c15="http://schemas.microsoft.com/office/drawing/2012/chart" uri="{CE6537A1-D6FC-4f65-9D91-7224C49458BB}">
                  <c15:layout>
                    <c:manualLayout>
                      <c:w val="5.2765055075084256E-2"/>
                      <c:h val="6.641603144040796E-2"/>
                    </c:manualLayout>
                  </c15:layout>
                </c:ext>
              </c:extLst>
            </c:dLbl>
            <c:dLbl>
              <c:idx val="3"/>
              <c:layout>
                <c:manualLayout>
                  <c:x val="0"/>
                  <c:y val="5.01554440295358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DA-4A2F-BC92-C1642AC9A61F}"/>
                </c:ext>
                <c:ext xmlns:c15="http://schemas.microsoft.com/office/drawing/2012/chart" uri="{CE6537A1-D6FC-4f65-9D91-7224C49458BB}">
                  <c15:layout/>
                </c:ext>
              </c:extLst>
            </c:dLbl>
            <c:dLbl>
              <c:idx val="4"/>
              <c:layout>
                <c:manualLayout>
                  <c:x val="-1.3649181849769367E-3"/>
                  <c:y val="4.80656338616384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6DA-4A2F-BC92-C1642AC9A61F}"/>
                </c:ext>
                <c:ext xmlns:c15="http://schemas.microsoft.com/office/drawing/2012/chart" uri="{CE6537A1-D6FC-4f65-9D91-7224C49458BB}">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1002B"/>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Annual!$A$2:$A$6</c:f>
              <c:strCache>
                <c:ptCount val="5"/>
                <c:pt idx="0">
                  <c:v>2014</c:v>
                </c:pt>
                <c:pt idx="1">
                  <c:v>2015</c:v>
                </c:pt>
                <c:pt idx="2">
                  <c:v>2016</c:v>
                </c:pt>
                <c:pt idx="3">
                  <c:v>2017</c:v>
                </c:pt>
                <c:pt idx="4">
                  <c:v>YTD 2018</c:v>
                </c:pt>
              </c:strCache>
            </c:strRef>
          </c:cat>
          <c:val>
            <c:numRef>
              <c:f>Annual!$B$2:$B$6</c:f>
              <c:numCache>
                <c:formatCode>"€"#,##0</c:formatCode>
                <c:ptCount val="5"/>
                <c:pt idx="0">
                  <c:v>528024000</c:v>
                </c:pt>
                <c:pt idx="1">
                  <c:v>376687123</c:v>
                </c:pt>
                <c:pt idx="2">
                  <c:v>720170000</c:v>
                </c:pt>
                <c:pt idx="3">
                  <c:v>259509000</c:v>
                </c:pt>
                <c:pt idx="4">
                  <c:v>79280000</c:v>
                </c:pt>
              </c:numCache>
            </c:numRef>
          </c:val>
          <c:extLst xmlns:c16r2="http://schemas.microsoft.com/office/drawing/2015/06/chart">
            <c:ext xmlns:c16="http://schemas.microsoft.com/office/drawing/2014/chart" uri="{C3380CC4-5D6E-409C-BE32-E72D297353CC}">
              <c16:uniqueId val="{00000005-46DA-4A2F-BC92-C1642AC9A61F}"/>
            </c:ext>
          </c:extLst>
        </c:ser>
        <c:dLbls>
          <c:showLegendKey val="0"/>
          <c:showVal val="0"/>
          <c:showCatName val="0"/>
          <c:showSerName val="0"/>
          <c:showPercent val="0"/>
          <c:showBubbleSize val="0"/>
        </c:dLbls>
        <c:gapWidth val="100"/>
        <c:overlap val="27"/>
        <c:axId val="333153648"/>
        <c:axId val="333155608"/>
      </c:barChart>
      <c:catAx>
        <c:axId val="333153648"/>
        <c:scaling>
          <c:orientation val="minMax"/>
        </c:scaling>
        <c:delete val="0"/>
        <c:axPos val="b"/>
        <c:numFmt formatCode="General" sourceLinked="1"/>
        <c:majorTickMark val="none"/>
        <c:minorTickMark val="none"/>
        <c:tickLblPos val="nextTo"/>
        <c:spPr>
          <a:noFill/>
          <a:ln w="9525" cap="flat" cmpd="sng" algn="ctr">
            <a:solidFill>
              <a:srgbClr val="54585A"/>
            </a:solidFill>
            <a:round/>
          </a:ln>
          <a:effectLst/>
        </c:spPr>
        <c:txPr>
          <a:bodyPr rot="-60000000" spcFirstLastPara="1" vertOverflow="ellipsis" vert="horz" wrap="square" anchor="ctr" anchorCtr="1"/>
          <a:lstStyle/>
          <a:p>
            <a:pPr>
              <a:defRPr sz="1200" b="0"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crossAx val="333155608"/>
        <c:crosses val="autoZero"/>
        <c:auto val="1"/>
        <c:lblAlgn val="ctr"/>
        <c:lblOffset val="100"/>
        <c:noMultiLvlLbl val="0"/>
      </c:catAx>
      <c:valAx>
        <c:axId val="333155608"/>
        <c:scaling>
          <c:orientation val="minMax"/>
        </c:scaling>
        <c:delete val="0"/>
        <c:axPos val="l"/>
        <c:numFmt formatCode="&quot;€&quot;#,##0" sourceLinked="1"/>
        <c:majorTickMark val="none"/>
        <c:minorTickMark val="none"/>
        <c:tickLblPos val="nextTo"/>
        <c:spPr>
          <a:noFill/>
          <a:ln>
            <a:solidFill>
              <a:srgbClr val="54585A"/>
            </a:solidFill>
          </a:ln>
          <a:effectLst/>
        </c:spPr>
        <c:txPr>
          <a:bodyPr rot="-60000000" spcFirstLastPara="1" vertOverflow="ellipsis" vert="horz" wrap="square" anchor="ctr" anchorCtr="1"/>
          <a:lstStyle/>
          <a:p>
            <a:pPr>
              <a:defRPr sz="1200" b="0"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crossAx val="333153648"/>
        <c:crosses val="autoZero"/>
        <c:crossBetween val="between"/>
        <c:dispUnits>
          <c:builtInUnit val="millions"/>
          <c:dispUnitsLbl>
            <c:layout>
              <c:manualLayout>
                <c:xMode val="edge"/>
                <c:yMode val="edge"/>
                <c:x val="1.3282172531954779E-2"/>
                <c:y val="6.0831253752239795E-3"/>
              </c:manualLayout>
            </c:layout>
            <c:spPr>
              <a:noFill/>
              <a:ln>
                <a:noFill/>
              </a:ln>
              <a:effectLst/>
            </c:spPr>
            <c:txPr>
              <a:bodyPr rot="0" spcFirstLastPara="1" vertOverflow="ellipsis" wrap="square" anchor="ctr" anchorCtr="1"/>
              <a:lstStyle/>
              <a:p>
                <a:pPr>
                  <a:defRPr sz="1200" b="1"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1200" b="0">
          <a:solidFill>
            <a:srgbClr val="5458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26257477437709E-2"/>
          <c:y val="0.1782363895201915"/>
          <c:w val="0.83977578549981846"/>
          <c:h val="0.68147209925100372"/>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9C52-4FA1-8615-FA558A87215E}"/>
              </c:ext>
            </c:extLst>
          </c:dPt>
          <c:dPt>
            <c:idx val="2"/>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3-9C52-4FA1-8615-FA558A87215E}"/>
              </c:ext>
            </c:extLst>
          </c:dPt>
          <c:dPt>
            <c:idx val="3"/>
            <c:bubble3D val="0"/>
            <c:spPr>
              <a:solidFill>
                <a:srgbClr val="9BD3DD"/>
              </a:solidFill>
              <a:ln w="9525">
                <a:solidFill>
                  <a:srgbClr val="FFFFFF"/>
                </a:solidFill>
              </a:ln>
            </c:spPr>
            <c:extLst xmlns:c16r2="http://schemas.microsoft.com/office/drawing/2015/06/chart">
              <c:ext xmlns:c16="http://schemas.microsoft.com/office/drawing/2014/chart" uri="{C3380CC4-5D6E-409C-BE32-E72D297353CC}">
                <c16:uniqueId val="{00000005-9C52-4FA1-8615-FA558A87215E}"/>
              </c:ext>
            </c:extLst>
          </c:dPt>
          <c:dPt>
            <c:idx val="4"/>
            <c:bubble3D val="0"/>
            <c:spPr>
              <a:solidFill>
                <a:srgbClr val="B5BD00"/>
              </a:solidFill>
              <a:ln w="9525">
                <a:solidFill>
                  <a:srgbClr val="FFFFFF"/>
                </a:solidFill>
              </a:ln>
            </c:spPr>
            <c:extLst xmlns:c16r2="http://schemas.microsoft.com/office/drawing/2015/06/chart">
              <c:ext xmlns:c16="http://schemas.microsoft.com/office/drawing/2014/chart" uri="{C3380CC4-5D6E-409C-BE32-E72D297353CC}">
                <c16:uniqueId val="{00000007-9C52-4FA1-8615-FA558A87215E}"/>
              </c:ext>
            </c:extLst>
          </c:dPt>
          <c:dPt>
            <c:idx val="5"/>
            <c:bubble3D val="0"/>
            <c:spPr>
              <a:solidFill>
                <a:srgbClr val="696B6B"/>
              </a:solidFill>
              <a:ln w="9525">
                <a:solidFill>
                  <a:srgbClr val="FFFFFF"/>
                </a:solidFill>
              </a:ln>
            </c:spPr>
            <c:extLst xmlns:c16r2="http://schemas.microsoft.com/office/drawing/2015/06/chart">
              <c:ext xmlns:c16="http://schemas.microsoft.com/office/drawing/2014/chart" uri="{C3380CC4-5D6E-409C-BE32-E72D297353CC}">
                <c16:uniqueId val="{00000009-9C52-4FA1-8615-FA558A87215E}"/>
              </c:ext>
            </c:extLst>
          </c:dPt>
          <c:dPt>
            <c:idx val="6"/>
            <c:bubble3D val="0"/>
            <c:spPr>
              <a:solidFill>
                <a:srgbClr val="D9ECEB"/>
              </a:solidFill>
              <a:ln w="9525">
                <a:solidFill>
                  <a:srgbClr val="FFFFFF"/>
                </a:solidFill>
              </a:ln>
            </c:spPr>
            <c:extLst xmlns:c16r2="http://schemas.microsoft.com/office/drawing/2015/06/chart">
              <c:ext xmlns:c16="http://schemas.microsoft.com/office/drawing/2014/chart" uri="{C3380CC4-5D6E-409C-BE32-E72D297353CC}">
                <c16:uniqueId val="{0000000B-9C52-4FA1-8615-FA558A87215E}"/>
              </c:ext>
            </c:extLst>
          </c:dPt>
          <c:dLbls>
            <c:dLbl>
              <c:idx val="0"/>
              <c:layout>
                <c:manualLayout>
                  <c:x val="-0.12302785992063123"/>
                  <c:y val="-0.15145760000140343"/>
                </c:manualLayout>
              </c:layout>
              <c:tx>
                <c:rich>
                  <a:bodyPr/>
                  <a:lstStyle/>
                  <a:p>
                    <a:fld id="{AB002519-24FD-4584-9418-676849A39E9A}" type="CATEGORYNAME">
                      <a:rPr lang="sv-SE"/>
                      <a:pPr/>
                      <a:t>[CATEGORY NAME]</a:t>
                    </a:fld>
                    <a:r>
                      <a:rPr lang="sv-SE" baseline="0"/>
                      <a:t>
</a:t>
                    </a:r>
                    <a:fld id="{7AC4F24B-1003-40E4-A707-4B1521E90002}" type="PERCENTAGE">
                      <a:rPr lang="sv-SE" baseline="0"/>
                      <a:pPr/>
                      <a:t>[PERCENTAGE]</a:t>
                    </a:fld>
                    <a:r>
                      <a:rPr lang="sv-SE" baseline="0"/>
                      <a:t> </a:t>
                    </a:r>
                  </a:p>
                  <a:p>
                    <a:r>
                      <a:rPr lang="sv-SE" baseline="0"/>
                      <a:t>(6 Hotels)</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9C52-4FA1-8615-FA558A87215E}"/>
                </c:ext>
                <c:ext xmlns:c15="http://schemas.microsoft.com/office/drawing/2012/chart" uri="{CE6537A1-D6FC-4f65-9D91-7224C49458BB}">
                  <c15:layout/>
                  <c15:dlblFieldTable/>
                  <c15:showDataLabelsRange val="0"/>
                </c:ext>
              </c:extLst>
            </c:dLbl>
            <c:dLbl>
              <c:idx val="1"/>
              <c:layout>
                <c:manualLayout>
                  <c:x val="-4.1098425357709641E-2"/>
                  <c:y val="-2.3302478205075351E-2"/>
                </c:manualLayout>
              </c:layout>
              <c:tx>
                <c:rich>
                  <a:bodyPr/>
                  <a:lstStyle/>
                  <a:p>
                    <a:fld id="{D72C84E4-67E3-49A8-8507-87A5AA41BB62}" type="CATEGORYNAME">
                      <a:rPr lang="sv-SE"/>
                      <a:pPr/>
                      <a:t>[CATEGORY NAME]</a:t>
                    </a:fld>
                    <a:r>
                      <a:rPr lang="sv-SE" baseline="0"/>
                      <a:t>
</a:t>
                    </a:r>
                    <a:fld id="{6306E878-30C6-4A29-9E34-C384D365ABD9}" type="PERCENTAGE">
                      <a:rPr lang="sv-SE" baseline="0"/>
                      <a:pPr/>
                      <a:t>[PERCENTAGE]</a:t>
                    </a:fld>
                    <a:r>
                      <a:rPr lang="sv-SE" baseline="0"/>
                      <a:t> </a:t>
                    </a:r>
                  </a:p>
                  <a:p>
                    <a:r>
                      <a:rPr lang="sv-SE" baseline="0"/>
                      <a:t>(6 Hotels)</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9C52-4FA1-8615-FA558A87215E}"/>
                </c:ext>
                <c:ext xmlns:c15="http://schemas.microsoft.com/office/drawing/2012/chart" uri="{CE6537A1-D6FC-4f65-9D91-7224C49458BB}">
                  <c15:layout/>
                  <c15:dlblFieldTable/>
                  <c15:showDataLabelsRange val="0"/>
                </c:ext>
              </c:extLst>
            </c:dLbl>
            <c:dLbl>
              <c:idx val="2"/>
              <c:layout>
                <c:manualLayout>
                  <c:x val="7.9643882795100967E-3"/>
                  <c:y val="-1.8947004665169204E-2"/>
                </c:manualLayout>
              </c:layout>
              <c:tx>
                <c:rich>
                  <a:bodyPr/>
                  <a:lstStyle/>
                  <a:p>
                    <a:fld id="{E1BA5F03-8916-4910-B8EE-62F08E11D17B}" type="CATEGORYNAME">
                      <a:rPr lang="sv-SE"/>
                      <a:pPr/>
                      <a:t>[CATEGORY NAME]</a:t>
                    </a:fld>
                    <a:r>
                      <a:rPr lang="sv-SE" baseline="0"/>
                      <a:t>
</a:t>
                    </a:r>
                    <a:fld id="{A2E199D8-6060-4AFC-92A0-6037668C85FF}" type="PERCENTAGE">
                      <a:rPr lang="sv-SE" baseline="0"/>
                      <a:pPr/>
                      <a:t>[PERCENTAGE]</a:t>
                    </a:fld>
                    <a:r>
                      <a:rPr lang="sv-SE" baseline="0"/>
                      <a:t> </a:t>
                    </a:r>
                  </a:p>
                  <a:p>
                    <a:r>
                      <a:rPr lang="sv-SE" baseline="0"/>
                      <a:t>(6 Hotels)</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C52-4FA1-8615-FA558A87215E}"/>
                </c:ext>
                <c:ext xmlns:c15="http://schemas.microsoft.com/office/drawing/2012/chart" uri="{CE6537A1-D6FC-4f65-9D91-7224C49458BB}">
                  <c15:layout/>
                  <c15:dlblFieldTable/>
                  <c15:showDataLabelsRange val="0"/>
                </c:ext>
              </c:extLst>
            </c:dLbl>
            <c:dLbl>
              <c:idx val="3"/>
              <c:layout>
                <c:manualLayout>
                  <c:x val="-0.17144510002596336"/>
                  <c:y val="-0.13459040277740014"/>
                </c:manualLayout>
              </c:layout>
              <c:tx>
                <c:rich>
                  <a:bodyPr/>
                  <a:lstStyle/>
                  <a:p>
                    <a:fld id="{225CE512-EAC9-4844-8B1B-18E5AD4DA401}" type="CATEGORYNAME">
                      <a:rPr lang="en-US"/>
                      <a:pPr/>
                      <a:t>[CATEGORY NAME]</a:t>
                    </a:fld>
                    <a:r>
                      <a:rPr lang="en-US" baseline="0"/>
                      <a:t>
</a:t>
                    </a:r>
                    <a:fld id="{8E53607D-E0C0-43E5-B1E8-95F46FA131D7}" type="PERCENTAGE">
                      <a:rPr lang="en-US" baseline="0"/>
                      <a:pPr/>
                      <a:t>[PERCENTAGE]</a:t>
                    </a:fld>
                    <a:r>
                      <a:rPr lang="en-US" baseline="0"/>
                      <a:t> </a:t>
                    </a:r>
                  </a:p>
                  <a:p>
                    <a:r>
                      <a:rPr lang="en-US" baseline="0"/>
                      <a:t>(1 Hotel)</a:t>
                    </a:r>
                  </a:p>
                </c:rich>
              </c:tx>
              <c:showLegendKey val="1"/>
              <c:showVal val="0"/>
              <c:showCatName val="1"/>
              <c:showSerName val="0"/>
              <c:showPercent val="1"/>
              <c:showBubbleSize val="0"/>
              <c:extLst xmlns:c16r2="http://schemas.microsoft.com/office/drawing/2015/06/chart">
                <c:ext xmlns:c16="http://schemas.microsoft.com/office/drawing/2014/chart" uri="{C3380CC4-5D6E-409C-BE32-E72D297353CC}">
                  <c16:uniqueId val="{00000005-9C52-4FA1-8615-FA558A87215E}"/>
                </c:ext>
                <c:ext xmlns:c15="http://schemas.microsoft.com/office/drawing/2012/chart" uri="{CE6537A1-D6FC-4f65-9D91-7224C49458BB}">
                  <c15:layout/>
                  <c15:dlblFieldTable/>
                  <c15:showDataLabelsRange val="0"/>
                </c:ext>
              </c:extLst>
            </c:dLbl>
            <c:dLbl>
              <c:idx val="4"/>
              <c:layout>
                <c:manualLayout>
                  <c:x val="7.7513215259879358E-3"/>
                  <c:y val="-0.14722368283160953"/>
                </c:manualLayout>
              </c:layout>
              <c:tx>
                <c:rich>
                  <a:bodyPr wrap="square" lIns="38100" tIns="19050" rIns="38100" bIns="19050" anchor="ctr">
                    <a:noAutofit/>
                  </a:bodyPr>
                  <a:lstStyle/>
                  <a:p>
                    <a:pPr>
                      <a:defRPr b="1"/>
                    </a:pPr>
                    <a:fld id="{631F189E-CEEF-48F7-A3F0-C15687FA2C3E}" type="CATEGORYNAME">
                      <a:rPr lang="en-US"/>
                      <a:pPr>
                        <a:defRPr b="1"/>
                      </a:pPr>
                      <a:t>[CATEGORY NAME]</a:t>
                    </a:fld>
                    <a:r>
                      <a:rPr lang="en-US" baseline="0"/>
                      <a:t>
</a:t>
                    </a:r>
                    <a:fld id="{D48FF64F-ED54-4096-AEAA-9E8AD6050F45}" type="PERCENTAGE">
                      <a:rPr lang="en-US" baseline="0"/>
                      <a:pPr>
                        <a:defRPr b="1"/>
                      </a:pPr>
                      <a:t>[PERCENTAGE]</a:t>
                    </a:fld>
                    <a:endParaRPr lang="en-US" baseline="0"/>
                  </a:p>
                  <a:p>
                    <a:pPr>
                      <a:defRPr b="1"/>
                    </a:pPr>
                    <a:r>
                      <a:rPr lang="en-US" baseline="0"/>
                      <a:t>(4 Hotels)</a:t>
                    </a:r>
                  </a:p>
                </c:rich>
              </c:tx>
              <c:spPr>
                <a:solidFill>
                  <a:sysClr val="window" lastClr="FFFFFF"/>
                </a:solidFill>
                <a:ln>
                  <a:noFill/>
                </a:ln>
                <a:effectLst/>
              </c:spPr>
              <c:showLegendKey val="1"/>
              <c:showVal val="0"/>
              <c:showCatName val="1"/>
              <c:showSerName val="0"/>
              <c:showPercent val="1"/>
              <c:showBubbleSize val="0"/>
              <c:extLst xmlns:c16r2="http://schemas.microsoft.com/office/drawing/2015/06/chart">
                <c:ext xmlns:c16="http://schemas.microsoft.com/office/drawing/2014/chart" uri="{C3380CC4-5D6E-409C-BE32-E72D297353CC}">
                  <c16:uniqueId val="{00000007-9C52-4FA1-8615-FA558A87215E}"/>
                </c:ext>
                <c:ext xmlns:c15="http://schemas.microsoft.com/office/drawing/2012/chart" uri="{CE6537A1-D6FC-4f65-9D91-7224C49458BB}">
                  <c15:layout>
                    <c:manualLayout>
                      <c:w val="0.21776134753421214"/>
                      <c:h val="0.11123672612501301"/>
                    </c:manualLayout>
                  </c15:layout>
                  <c15:dlblFieldTable/>
                  <c15:showDataLabelsRange val="0"/>
                </c:ext>
              </c:extLst>
            </c:dLbl>
            <c:spPr>
              <a:solidFill>
                <a:sysClr val="window" lastClr="FFFFFF"/>
              </a:solid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'Pivots YTD'!$E$110:$E$114</c:f>
              <c:strCache>
                <c:ptCount val="5"/>
                <c:pt idx="0">
                  <c:v>4 Star</c:v>
                </c:pt>
                <c:pt idx="1">
                  <c:v>3 Star</c:v>
                </c:pt>
                <c:pt idx="2">
                  <c:v>2 Star</c:v>
                </c:pt>
                <c:pt idx="3">
                  <c:v>1 Star</c:v>
                </c:pt>
                <c:pt idx="4">
                  <c:v>Unrated</c:v>
                </c:pt>
              </c:strCache>
            </c:strRef>
          </c:cat>
          <c:val>
            <c:numRef>
              <c:f>'Pivots YTD'!$F$110:$F$114</c:f>
              <c:numCache>
                <c:formatCode>"€"#,##0.00_);\("€"#,##0.00\)</c:formatCode>
                <c:ptCount val="5"/>
                <c:pt idx="0">
                  <c:v>39400000</c:v>
                </c:pt>
                <c:pt idx="1">
                  <c:v>22064000</c:v>
                </c:pt>
                <c:pt idx="2">
                  <c:v>18760000</c:v>
                </c:pt>
                <c:pt idx="3">
                  <c:v>500000</c:v>
                </c:pt>
                <c:pt idx="4">
                  <c:v>7125000</c:v>
                </c:pt>
              </c:numCache>
            </c:numRef>
          </c:val>
          <c:extLst xmlns:c16r2="http://schemas.microsoft.com/office/drawing/2015/06/chart">
            <c:ext xmlns:c16="http://schemas.microsoft.com/office/drawing/2014/chart" uri="{C3380CC4-5D6E-409C-BE32-E72D297353CC}">
              <c16:uniqueId val="{0000000D-9C52-4FA1-8615-FA558A87215E}"/>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69892556533879"/>
          <c:y val="0.1889763779527559"/>
          <c:w val="0.4499145299145299"/>
          <c:h val="0.6908136482939633"/>
        </c:manualLayout>
      </c:layout>
      <c:doughnutChart>
        <c:varyColors val="1"/>
        <c:ser>
          <c:idx val="0"/>
          <c:order val="0"/>
          <c:spPr>
            <a:solidFill>
              <a:srgbClr val="56AAC6"/>
            </a:solidFill>
            <a:ln w="9525">
              <a:solidFill>
                <a:srgbClr val="FFFFFF"/>
              </a:solidFill>
            </a:ln>
          </c:spPr>
          <c:dPt>
            <c:idx val="0"/>
            <c:bubble3D val="0"/>
            <c:spPr>
              <a:solidFill>
                <a:srgbClr val="003865"/>
              </a:solidFill>
              <a:ln w="9525">
                <a:solidFill>
                  <a:srgbClr val="FFFFFF"/>
                </a:solidFill>
              </a:ln>
            </c:spPr>
            <c:extLst xmlns:c16r2="http://schemas.microsoft.com/office/drawing/2015/06/chart">
              <c:ext xmlns:c16="http://schemas.microsoft.com/office/drawing/2014/chart" uri="{C3380CC4-5D6E-409C-BE32-E72D297353CC}">
                <c16:uniqueId val="{00000001-4C74-4887-913D-23E3683BA5BC}"/>
              </c:ext>
            </c:extLst>
          </c:dPt>
          <c:dLbls>
            <c:dLbl>
              <c:idx val="0"/>
              <c:layout>
                <c:manualLayout>
                  <c:x val="3.4572060273427951E-3"/>
                  <c:y val="1.2783829304755174E-4"/>
                </c:manualLayout>
              </c:layout>
              <c:spPr>
                <a:solidFill>
                  <a:sysClr val="window" lastClr="FFFFFF"/>
                </a:solidFill>
                <a:ln>
                  <a:noFill/>
                </a:ln>
                <a:effectLst/>
              </c:spPr>
              <c:txPr>
                <a:bodyPr wrap="square" lIns="38100" tIns="19050" rIns="38100" bIns="19050" anchor="ctr">
                  <a:noAutofit/>
                </a:bodyPr>
                <a:lstStyle/>
                <a:p>
                  <a:pPr>
                    <a:defRPr b="1">
                      <a:solidFill>
                        <a:srgbClr val="696B6B"/>
                      </a:solidFill>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C74-4887-913D-23E3683BA5BC}"/>
                </c:ext>
                <c:ext xmlns:c15="http://schemas.microsoft.com/office/drawing/2012/chart" uri="{CE6537A1-D6FC-4f65-9D91-7224C49458BB}">
                  <c15:layout>
                    <c:manualLayout>
                      <c:w val="7.523237712595196E-2"/>
                      <c:h val="7.6654103852596314E-2"/>
                    </c:manualLayout>
                  </c15:layout>
                </c:ext>
              </c:extLst>
            </c:dLbl>
            <c:dLbl>
              <c:idx val="1"/>
              <c:layout>
                <c:manualLayout>
                  <c:x val="1.8753464156226807E-2"/>
                  <c:y val="-1.4799664149390906E-2"/>
                </c:manualLayout>
              </c:layout>
              <c:spPr>
                <a:solidFill>
                  <a:sysClr val="window" lastClr="FFFFFF"/>
                </a:solidFill>
                <a:ln>
                  <a:noFill/>
                </a:ln>
                <a:effectLst/>
              </c:spPr>
              <c:txPr>
                <a:bodyPr wrap="square" lIns="38100" tIns="19050" rIns="38100" bIns="19050" anchor="ctr">
                  <a:noAutofit/>
                </a:bodyPr>
                <a:lstStyle/>
                <a:p>
                  <a:pPr>
                    <a:defRPr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4C74-4887-913D-23E3683BA5BC}"/>
                </c:ext>
                <c:ext xmlns:c15="http://schemas.microsoft.com/office/drawing/2012/chart" uri="{CE6537A1-D6FC-4f65-9D91-7224C49458BB}">
                  <c15:layout>
                    <c:manualLayout>
                      <c:w val="0.100935335483154"/>
                      <c:h val="8.0873130482163824E-2"/>
                    </c:manualLayout>
                  </c15:layout>
                </c:ext>
              </c:extLst>
            </c:dLbl>
            <c:spPr>
              <a:solidFill>
                <a:sysClr val="window" lastClr="FFFFFF"/>
              </a:solid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'Transaction Pivots'!$E$65:$E$66</c:f>
              <c:strCache>
                <c:ptCount val="2"/>
                <c:pt idx="0">
                  <c:v>Foreign</c:v>
                </c:pt>
                <c:pt idx="1">
                  <c:v>Domestic</c:v>
                </c:pt>
              </c:strCache>
            </c:strRef>
          </c:cat>
          <c:val>
            <c:numRef>
              <c:f>'Transaction Pivots'!$F$65:$F$66</c:f>
              <c:numCache>
                <c:formatCode>"€"#,##0_);\("€"#,##0\)</c:formatCode>
                <c:ptCount val="2"/>
                <c:pt idx="0">
                  <c:v>57500000</c:v>
                </c:pt>
                <c:pt idx="1">
                  <c:v>21780000</c:v>
                </c:pt>
              </c:numCache>
            </c:numRef>
          </c:val>
          <c:extLst xmlns:c16r2="http://schemas.microsoft.com/office/drawing/2015/06/chart">
            <c:ext xmlns:c16="http://schemas.microsoft.com/office/drawing/2014/chart" uri="{C3380CC4-5D6E-409C-BE32-E72D297353CC}">
              <c16:uniqueId val="{00000003-4C74-4887-913D-23E3683BA5BC}"/>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77115480048358"/>
          <c:y val="0.11094087003358154"/>
          <c:w val="0.63584967244072454"/>
          <c:h val="0.7963611686619807"/>
        </c:manualLayout>
      </c:layout>
      <c:doughnutChart>
        <c:varyColors val="1"/>
        <c:dLbls>
          <c:showLegendKey val="0"/>
          <c:showVal val="1"/>
          <c:showCatName val="0"/>
          <c:showSerName val="0"/>
          <c:showPercent val="0"/>
          <c:showBubbleSize val="0"/>
          <c:showLeaderLines val="0"/>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1"/>
          <c:order val="1"/>
          <c:spPr>
            <a:noFill/>
          </c:spPr>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1-4EB0-41BC-B296-49CCD0983F5F}"/>
              </c:ext>
            </c:extLst>
          </c:dPt>
          <c:dPt>
            <c:idx val="1"/>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3-4EB0-41BC-B296-49CCD0983F5F}"/>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4EB0-41BC-B296-49CCD0983F5F}"/>
              </c:ext>
            </c:extLst>
          </c:dPt>
          <c:dPt>
            <c:idx val="3"/>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7-4EB0-41BC-B296-49CCD0983F5F}"/>
              </c:ext>
            </c:extLst>
          </c:dPt>
          <c:dLbls>
            <c:dLbl>
              <c:idx val="0"/>
              <c:layout>
                <c:manualLayout>
                  <c:x val="-0.107312054150611"/>
                  <c:y val="-0.16583735236220501"/>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EB0-41BC-B296-49CCD0983F5F}"/>
                </c:ext>
                <c:ext xmlns:c15="http://schemas.microsoft.com/office/drawing/2012/chart" uri="{CE6537A1-D6FC-4f65-9D91-7224C49458BB}">
                  <c15:layout/>
                </c:ext>
              </c:extLst>
            </c:dLbl>
            <c:dLbl>
              <c:idx val="1"/>
              <c:layout>
                <c:manualLayout>
                  <c:x val="0.142559843467436"/>
                  <c:y val="-9.056332527612899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EB0-41BC-B296-49CCD0983F5F}"/>
                </c:ext>
                <c:ext xmlns:c15="http://schemas.microsoft.com/office/drawing/2012/chart" uri="{CE6537A1-D6FC-4f65-9D91-7224C49458BB}">
                  <c15:layout/>
                </c:ext>
              </c:extLst>
            </c:dLbl>
            <c:dLbl>
              <c:idx val="2"/>
              <c:layout>
                <c:manualLayout>
                  <c:x val="5.7302575647473999E-2"/>
                  <c:y val="0.13735540920118999"/>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EB0-41BC-B296-49CCD0983F5F}"/>
                </c:ext>
                <c:ext xmlns:c15="http://schemas.microsoft.com/office/drawing/2012/chart" uri="{CE6537A1-D6FC-4f65-9D91-7224C49458BB}">
                  <c15:layout/>
                </c:ext>
              </c:extLst>
            </c:dLbl>
            <c:dLbl>
              <c:idx val="3"/>
              <c:layout>
                <c:manualLayout>
                  <c:x val="-2.4643131967436685E-2"/>
                  <c:y val="0"/>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EB0-41BC-B296-49CCD0983F5F}"/>
                </c:ext>
                <c:ext xmlns:c15="http://schemas.microsoft.com/office/drawing/2012/chart" uri="{CE6537A1-D6FC-4f65-9D91-7224C49458BB}">
                  <c15:layout>
                    <c:manualLayout>
                      <c:w val="0.23007297397788753"/>
                      <c:h val="0.26185692863734233"/>
                    </c:manualLayout>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'CH Survey'!$L$21:$L$24</c:f>
              <c:strCache>
                <c:ptCount val="4"/>
                <c:pt idx="0">
                  <c:v>Dublin </c:v>
                </c:pt>
                <c:pt idx="1">
                  <c:v>Midlands &amp; East</c:v>
                </c:pt>
                <c:pt idx="2">
                  <c:v>South West</c:v>
                </c:pt>
                <c:pt idx="3">
                  <c:v>Western Seaboard</c:v>
                </c:pt>
              </c:strCache>
            </c:strRef>
          </c:cat>
          <c:val>
            <c:numRef>
              <c:f>'CH Survey'!$M$21:$M$24</c:f>
              <c:numCache>
                <c:formatCode>0.0%</c:formatCode>
                <c:ptCount val="4"/>
                <c:pt idx="0">
                  <c:v>0.32985006041833298</c:v>
                </c:pt>
                <c:pt idx="1">
                  <c:v>0.22814302976666601</c:v>
                </c:pt>
                <c:pt idx="2">
                  <c:v>0.20635839134060599</c:v>
                </c:pt>
                <c:pt idx="3">
                  <c:v>0.235648518474395</c:v>
                </c:pt>
              </c:numCache>
            </c:numRef>
          </c:val>
          <c:extLst xmlns:c16r2="http://schemas.microsoft.com/office/drawing/2015/06/chart">
            <c:ext xmlns:c16="http://schemas.microsoft.com/office/drawing/2014/chart" uri="{C3380CC4-5D6E-409C-BE32-E72D297353CC}">
              <c16:uniqueId val="{00000008-4EB0-41BC-B296-49CCD0983F5F}"/>
            </c:ext>
          </c:extLst>
        </c:ser>
        <c:dLbls>
          <c:showLegendKey val="0"/>
          <c:showVal val="0"/>
          <c:showCatName val="0"/>
          <c:showSerName val="0"/>
          <c:showPercent val="0"/>
          <c:showBubbleSize val="0"/>
          <c:showLeaderLines val="0"/>
        </c:dLbls>
        <c:firstSliceAng val="0"/>
      </c:pieChart>
      <c:doughnutChart>
        <c:varyColors val="1"/>
        <c:ser>
          <c:idx val="0"/>
          <c:order val="0"/>
          <c:tx>
            <c:strRef>
              <c:f>'CH Survey'!$M$20</c:f>
              <c:strCache>
                <c:ptCount val="1"/>
                <c:pt idx="0">
                  <c:v>Rooms</c:v>
                </c:pt>
              </c:strCache>
            </c:strRef>
          </c:tx>
          <c:dPt>
            <c:idx val="0"/>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A-4EB0-41BC-B296-49CCD0983F5F}"/>
              </c:ext>
            </c:extLst>
          </c:dPt>
          <c:dPt>
            <c:idx val="1"/>
            <c:bubble3D val="0"/>
            <c:explosion val="1"/>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C-4EB0-41BC-B296-49CCD0983F5F}"/>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E-4EB0-41BC-B296-49CCD0983F5F}"/>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0-4EB0-41BC-B296-49CCD0983F5F}"/>
              </c:ext>
            </c:extLst>
          </c:dPt>
          <c:dLbls>
            <c:delete val="1"/>
          </c:dLbls>
          <c:cat>
            <c:strRef>
              <c:f>'CH Survey'!$L$21:$L$24</c:f>
              <c:strCache>
                <c:ptCount val="4"/>
                <c:pt idx="0">
                  <c:v>Dublin </c:v>
                </c:pt>
                <c:pt idx="1">
                  <c:v>Midlands &amp; East</c:v>
                </c:pt>
                <c:pt idx="2">
                  <c:v>South West</c:v>
                </c:pt>
                <c:pt idx="3">
                  <c:v>Western Seaboard</c:v>
                </c:pt>
              </c:strCache>
            </c:strRef>
          </c:cat>
          <c:val>
            <c:numRef>
              <c:f>'CH Survey'!$M$21:$M$24</c:f>
              <c:numCache>
                <c:formatCode>0.0%</c:formatCode>
                <c:ptCount val="4"/>
                <c:pt idx="0">
                  <c:v>0.32985006041833298</c:v>
                </c:pt>
                <c:pt idx="1">
                  <c:v>0.22814302976666601</c:v>
                </c:pt>
                <c:pt idx="2">
                  <c:v>0.20635839134060599</c:v>
                </c:pt>
                <c:pt idx="3">
                  <c:v>0.235648518474395</c:v>
                </c:pt>
              </c:numCache>
            </c:numRef>
          </c:val>
          <c:extLst xmlns:c16r2="http://schemas.microsoft.com/office/drawing/2015/06/chart">
            <c:ext xmlns:c16="http://schemas.microsoft.com/office/drawing/2014/chart" uri="{C3380CC4-5D6E-409C-BE32-E72D297353CC}">
              <c16:uniqueId val="{00000011-4EB0-41BC-B296-49CCD0983F5F}"/>
            </c:ext>
          </c:extLst>
        </c:ser>
        <c:dLbls>
          <c:showLegendKey val="0"/>
          <c:showVal val="0"/>
          <c:showCatName val="1"/>
          <c:showSerName val="0"/>
          <c:showPercent val="1"/>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spPr>
            <a:noFill/>
          </c:spPr>
          <c:dPt>
            <c:idx val="0"/>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1-52ED-4060-97F4-97ED20EE2819}"/>
              </c:ext>
            </c:extLst>
          </c:dPt>
          <c:dPt>
            <c:idx val="1"/>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3-52ED-4060-97F4-97ED20EE2819}"/>
              </c:ext>
            </c:extLst>
          </c:dPt>
          <c:dPt>
            <c:idx val="2"/>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5-52ED-4060-97F4-97ED20EE2819}"/>
              </c:ext>
            </c:extLst>
          </c:dPt>
          <c:dPt>
            <c:idx val="3"/>
            <c:bubble3D val="0"/>
            <c:spPr>
              <a:noFill/>
              <a:ln w="19050">
                <a:solidFill>
                  <a:schemeClr val="lt1"/>
                </a:solidFill>
              </a:ln>
              <a:effectLst/>
            </c:spPr>
            <c:extLst xmlns:c16r2="http://schemas.microsoft.com/office/drawing/2015/06/chart">
              <c:ext xmlns:c16="http://schemas.microsoft.com/office/drawing/2014/chart" uri="{C3380CC4-5D6E-409C-BE32-E72D297353CC}">
                <c16:uniqueId val="{00000007-52ED-4060-97F4-97ED20EE2819}"/>
              </c:ext>
            </c:extLst>
          </c:dPt>
          <c:dLbls>
            <c:dLbl>
              <c:idx val="1"/>
              <c:layout>
                <c:manualLayout>
                  <c:x val="-2.45291317239206E-2"/>
                  <c:y val="0.18608426980608"/>
                </c:manualLayout>
              </c:layout>
              <c:tx>
                <c:rich>
                  <a:bodyPr/>
                  <a:lstStyle/>
                  <a:p>
                    <a:fld id="{1B1DDD66-3D03-5D40-8F6A-070495C09181}" type="CATEGORYNAME">
                      <a:rPr lang="en-US" smtClean="0"/>
                      <a:pPr/>
                      <a:t>[CATEGORY NAME]</a:t>
                    </a:fld>
                    <a:r>
                      <a:rPr lang="en-US" baseline="0" dirty="0"/>
                      <a:t>
</a:t>
                    </a:r>
                    <a:fld id="{994E1DDE-08E1-DD42-A3E7-ECC104C4CC59}" type="PERCENTAGE">
                      <a:rPr lang="en-US" baseline="0"/>
                      <a:pPr/>
                      <a:t>[PERCENTAGE]</a:t>
                    </a:fld>
                    <a:endParaRPr lang="en-US"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2ED-4060-97F4-97ED20EE2819}"/>
                </c:ext>
                <c:ext xmlns:c15="http://schemas.microsoft.com/office/drawing/2012/chart" uri="{CE6537A1-D6FC-4f65-9D91-7224C49458BB}">
                  <c15:layout>
                    <c:manualLayout>
                      <c:w val="0.25706530046668802"/>
                      <c:h val="0.18257294294523899"/>
                    </c:manualLayout>
                  </c15:layout>
                  <c15:dlblFieldTable/>
                  <c15:showDataLabelsRange val="0"/>
                </c:ext>
              </c:extLst>
            </c:dLbl>
            <c:dLbl>
              <c:idx val="2"/>
              <c:layout>
                <c:manualLayout>
                  <c:x val="-3.71044846933372E-2"/>
                  <c:y val="-2.767430818112439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2ED-4060-97F4-97ED20EE2819}"/>
                </c:ext>
                <c:ext xmlns:c15="http://schemas.microsoft.com/office/drawing/2012/chart" uri="{CE6537A1-D6FC-4f65-9D91-7224C49458BB}">
                  <c15:layout/>
                </c:ext>
              </c:extLst>
            </c:dLbl>
            <c:dLbl>
              <c:idx val="3"/>
              <c:layout>
                <c:manualLayout>
                  <c:x val="2.6742821818778101E-2"/>
                  <c:y val="-9.415499803338230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2ED-4060-97F4-97ED20EE2819}"/>
                </c:ext>
                <c:ext xmlns:c15="http://schemas.microsoft.com/office/drawing/2012/chart" uri="{CE6537A1-D6FC-4f65-9D91-7224C49458BB}">
                  <c15:layout>
                    <c:manualLayout>
                      <c:w val="0.26757778549122502"/>
                      <c:h val="0.22724919093851101"/>
                    </c:manualLayout>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'CH Survey'!$L$26:$L$29</c:f>
              <c:strCache>
                <c:ptCount val="4"/>
                <c:pt idx="0">
                  <c:v>Dublin </c:v>
                </c:pt>
                <c:pt idx="1">
                  <c:v>Midlands &amp; East</c:v>
                </c:pt>
                <c:pt idx="2">
                  <c:v>South West</c:v>
                </c:pt>
                <c:pt idx="3">
                  <c:v>Western Seaboard</c:v>
                </c:pt>
              </c:strCache>
            </c:strRef>
          </c:cat>
          <c:val>
            <c:numRef>
              <c:f>'CH Survey'!$M$26:$M$29</c:f>
              <c:numCache>
                <c:formatCode>0%</c:formatCode>
                <c:ptCount val="4"/>
                <c:pt idx="0">
                  <c:v>0.18446601941747601</c:v>
                </c:pt>
                <c:pt idx="1">
                  <c:v>0.283980582524272</c:v>
                </c:pt>
                <c:pt idx="2">
                  <c:v>0.220873786407767</c:v>
                </c:pt>
                <c:pt idx="3">
                  <c:v>0.31067961165048502</c:v>
                </c:pt>
              </c:numCache>
            </c:numRef>
          </c:val>
          <c:extLst xmlns:c16r2="http://schemas.microsoft.com/office/drawing/2015/06/chart">
            <c:ext xmlns:c16="http://schemas.microsoft.com/office/drawing/2014/chart" uri="{C3380CC4-5D6E-409C-BE32-E72D297353CC}">
              <c16:uniqueId val="{00000008-52ED-4060-97F4-97ED20EE2819}"/>
            </c:ext>
          </c:extLst>
        </c:ser>
        <c:dLbls>
          <c:showLegendKey val="0"/>
          <c:showVal val="0"/>
          <c:showCatName val="0"/>
          <c:showSerName val="0"/>
          <c:showPercent val="0"/>
          <c:showBubbleSize val="0"/>
          <c:showLeaderLines val="0"/>
        </c:dLbls>
        <c:firstSliceAng val="0"/>
      </c:pieChart>
      <c:doughnutChart>
        <c:varyColors val="1"/>
        <c:ser>
          <c:idx val="0"/>
          <c:order val="0"/>
          <c:spPr>
            <a:solidFill>
              <a:schemeClr val="accent3"/>
            </a:solidFill>
          </c:spPr>
          <c:dPt>
            <c:idx val="0"/>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A-52ED-4060-97F4-97ED20EE2819}"/>
              </c:ext>
            </c:extLst>
          </c:dPt>
          <c:dPt>
            <c:idx val="1"/>
            <c:bubble3D val="0"/>
            <c:spPr>
              <a:solidFill>
                <a:schemeClr val="tx2"/>
              </a:solidFill>
              <a:ln w="19050">
                <a:solidFill>
                  <a:schemeClr val="lt1"/>
                </a:solidFill>
              </a:ln>
              <a:effectLst/>
            </c:spPr>
            <c:extLst xmlns:c16r2="http://schemas.microsoft.com/office/drawing/2015/06/chart">
              <c:ext xmlns:c16="http://schemas.microsoft.com/office/drawing/2014/chart" uri="{C3380CC4-5D6E-409C-BE32-E72D297353CC}">
                <c16:uniqueId val="{0000000C-52ED-4060-97F4-97ED20EE2819}"/>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E-52ED-4060-97F4-97ED20EE2819}"/>
              </c:ext>
            </c:extLst>
          </c:dPt>
          <c:dPt>
            <c:idx val="3"/>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10-52ED-4060-97F4-97ED20EE2819}"/>
              </c:ext>
            </c:extLst>
          </c:dPt>
          <c:dLbls>
            <c:delete val="1"/>
          </c:dLbls>
          <c:cat>
            <c:strRef>
              <c:f>'CH Survey'!$L$26:$L$29</c:f>
              <c:strCache>
                <c:ptCount val="4"/>
                <c:pt idx="0">
                  <c:v>Dublin </c:v>
                </c:pt>
                <c:pt idx="1">
                  <c:v>Midlands &amp; East</c:v>
                </c:pt>
                <c:pt idx="2">
                  <c:v>South West</c:v>
                </c:pt>
                <c:pt idx="3">
                  <c:v>Western Seaboard</c:v>
                </c:pt>
              </c:strCache>
            </c:strRef>
          </c:cat>
          <c:val>
            <c:numRef>
              <c:f>'CH Survey'!$M$26:$M$29</c:f>
              <c:numCache>
                <c:formatCode>0%</c:formatCode>
                <c:ptCount val="4"/>
                <c:pt idx="0">
                  <c:v>0.18446601941747601</c:v>
                </c:pt>
                <c:pt idx="1">
                  <c:v>0.283980582524272</c:v>
                </c:pt>
                <c:pt idx="2">
                  <c:v>0.220873786407767</c:v>
                </c:pt>
                <c:pt idx="3">
                  <c:v>0.31067961165048502</c:v>
                </c:pt>
              </c:numCache>
            </c:numRef>
          </c:val>
          <c:extLst xmlns:c16r2="http://schemas.microsoft.com/office/drawing/2015/06/chart">
            <c:ext xmlns:c16="http://schemas.microsoft.com/office/drawing/2014/chart" uri="{C3380CC4-5D6E-409C-BE32-E72D297353CC}">
              <c16:uniqueId val="{00000011-52ED-4060-97F4-97ED20EE2819}"/>
            </c:ext>
          </c:extLst>
        </c:ser>
        <c:dLbls>
          <c:showLegendKey val="0"/>
          <c:showVal val="0"/>
          <c:showCatName val="1"/>
          <c:showSerName val="0"/>
          <c:showPercent val="1"/>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EA9-4B58-A377-60BAD6C826FF}"/>
              </c:ext>
            </c:extLst>
          </c:dPt>
          <c:dLbls>
            <c:dLbl>
              <c:idx val="1"/>
              <c:layout>
                <c:manualLayout>
                  <c:x val="0"/>
                  <c:y val="-2.49235807688865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EA9-4B58-A377-60BAD6C826FF}"/>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Sheet1!$B$4:$B$20</c:f>
              <c:strCache>
                <c:ptCount val="17"/>
                <c:pt idx="0">
                  <c:v>Edinburgh </c:v>
                </c:pt>
                <c:pt idx="1">
                  <c:v>Dublin</c:v>
                </c:pt>
                <c:pt idx="2">
                  <c:v>London</c:v>
                </c:pt>
                <c:pt idx="3">
                  <c:v>Amsterdam </c:v>
                </c:pt>
                <c:pt idx="4">
                  <c:v>Manchester</c:v>
                </c:pt>
                <c:pt idx="5">
                  <c:v>Copenhagen</c:v>
                </c:pt>
                <c:pt idx="6">
                  <c:v>Lisbon</c:v>
                </c:pt>
                <c:pt idx="7">
                  <c:v>Berlin</c:v>
                </c:pt>
                <c:pt idx="8">
                  <c:v>Barcelona</c:v>
                </c:pt>
                <c:pt idx="9">
                  <c:v>Vienna </c:v>
                </c:pt>
                <c:pt idx="10">
                  <c:v>Athens</c:v>
                </c:pt>
                <c:pt idx="11">
                  <c:v>Paris</c:v>
                </c:pt>
                <c:pt idx="12">
                  <c:v>Zurich</c:v>
                </c:pt>
                <c:pt idx="13">
                  <c:v>Madrid</c:v>
                </c:pt>
                <c:pt idx="14">
                  <c:v>Rome</c:v>
                </c:pt>
                <c:pt idx="15">
                  <c:v>Geneva</c:v>
                </c:pt>
                <c:pt idx="16">
                  <c:v>Frankfurt</c:v>
                </c:pt>
              </c:strCache>
            </c:strRef>
          </c:cat>
          <c:val>
            <c:numRef>
              <c:f>Sheet1!$C$4:$C$20</c:f>
              <c:numCache>
                <c:formatCode>0%</c:formatCode>
                <c:ptCount val="17"/>
                <c:pt idx="0">
                  <c:v>0.84</c:v>
                </c:pt>
                <c:pt idx="1">
                  <c:v>0.83</c:v>
                </c:pt>
                <c:pt idx="2">
                  <c:v>0.82</c:v>
                </c:pt>
                <c:pt idx="3">
                  <c:v>0.82</c:v>
                </c:pt>
                <c:pt idx="4">
                  <c:v>0.79</c:v>
                </c:pt>
                <c:pt idx="5">
                  <c:v>0.78</c:v>
                </c:pt>
                <c:pt idx="6">
                  <c:v>0.78</c:v>
                </c:pt>
                <c:pt idx="7">
                  <c:v>0.77</c:v>
                </c:pt>
                <c:pt idx="8">
                  <c:v>0.75</c:v>
                </c:pt>
                <c:pt idx="9">
                  <c:v>0.75</c:v>
                </c:pt>
                <c:pt idx="10">
                  <c:v>0.75</c:v>
                </c:pt>
                <c:pt idx="11">
                  <c:v>0.74</c:v>
                </c:pt>
                <c:pt idx="12">
                  <c:v>0.73</c:v>
                </c:pt>
                <c:pt idx="13">
                  <c:v>0.73</c:v>
                </c:pt>
                <c:pt idx="14">
                  <c:v>0.7</c:v>
                </c:pt>
                <c:pt idx="15">
                  <c:v>0.7</c:v>
                </c:pt>
                <c:pt idx="16">
                  <c:v>0.7</c:v>
                </c:pt>
              </c:numCache>
            </c:numRef>
          </c:val>
          <c:extLst xmlns:c16r2="http://schemas.microsoft.com/office/drawing/2015/06/chart">
            <c:ext xmlns:c16="http://schemas.microsoft.com/office/drawing/2014/chart" uri="{C3380CC4-5D6E-409C-BE32-E72D297353CC}">
              <c16:uniqueId val="{00000002-FEA9-4B58-A377-60BAD6C826FF}"/>
            </c:ext>
          </c:extLst>
        </c:ser>
        <c:dLbls>
          <c:showLegendKey val="0"/>
          <c:showVal val="0"/>
          <c:showCatName val="0"/>
          <c:showSerName val="0"/>
          <c:showPercent val="0"/>
          <c:showBubbleSize val="0"/>
        </c:dLbls>
        <c:gapWidth val="219"/>
        <c:overlap val="-27"/>
        <c:axId val="407321176"/>
        <c:axId val="407316472"/>
      </c:barChart>
      <c:catAx>
        <c:axId val="407321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07316472"/>
        <c:crosses val="autoZero"/>
        <c:auto val="1"/>
        <c:lblAlgn val="ctr"/>
        <c:lblOffset val="100"/>
        <c:noMultiLvlLbl val="0"/>
      </c:catAx>
      <c:valAx>
        <c:axId val="40731647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0732117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'New Supply'!$B$15</c:f>
              <c:strCache>
                <c:ptCount val="1"/>
                <c:pt idx="0">
                  <c:v>Hotels </c:v>
                </c:pt>
              </c:strCache>
            </c:strRef>
          </c:tx>
          <c:spPr>
            <a:solidFill>
              <a:schemeClr val="accent1"/>
            </a:solidFill>
            <a:ln>
              <a:noFill/>
            </a:ln>
            <a:effectLst/>
          </c:spPr>
          <c:cat>
            <c:numRef>
              <c:f>'New Supply'!$C$14:$F$14</c:f>
              <c:numCache>
                <c:formatCode>General</c:formatCode>
                <c:ptCount val="4"/>
                <c:pt idx="0">
                  <c:v>2018</c:v>
                </c:pt>
                <c:pt idx="1">
                  <c:v>2019</c:v>
                </c:pt>
                <c:pt idx="2">
                  <c:v>2020</c:v>
                </c:pt>
                <c:pt idx="3">
                  <c:v>2021</c:v>
                </c:pt>
              </c:numCache>
            </c:numRef>
          </c:cat>
          <c:val>
            <c:numRef>
              <c:f>'New Supply'!$C$15:$F$15</c:f>
              <c:numCache>
                <c:formatCode>#,##0.0,"k";\("€"#,##0.0,"k"\);\-</c:formatCode>
                <c:ptCount val="4"/>
                <c:pt idx="0">
                  <c:v>19381</c:v>
                </c:pt>
                <c:pt idx="1">
                  <c:v>20721</c:v>
                </c:pt>
                <c:pt idx="2">
                  <c:v>22057</c:v>
                </c:pt>
                <c:pt idx="3">
                  <c:v>24308</c:v>
                </c:pt>
              </c:numCache>
            </c:numRef>
          </c:val>
          <c:extLst xmlns:c16r2="http://schemas.microsoft.com/office/drawing/2015/06/chart">
            <c:ext xmlns:c16="http://schemas.microsoft.com/office/drawing/2014/chart" uri="{C3380CC4-5D6E-409C-BE32-E72D297353CC}">
              <c16:uniqueId val="{00000000-8012-41B2-AC1B-4E48A0C4974A}"/>
            </c:ext>
          </c:extLst>
        </c:ser>
        <c:ser>
          <c:idx val="1"/>
          <c:order val="1"/>
          <c:tx>
            <c:strRef>
              <c:f>'New Supply'!$B$16</c:f>
              <c:strCache>
                <c:ptCount val="1"/>
                <c:pt idx="0">
                  <c:v>Aparthotels </c:v>
                </c:pt>
              </c:strCache>
            </c:strRef>
          </c:tx>
          <c:spPr>
            <a:solidFill>
              <a:schemeClr val="accent2"/>
            </a:solidFill>
            <a:ln>
              <a:noFill/>
            </a:ln>
            <a:effectLst/>
          </c:spPr>
          <c:cat>
            <c:numRef>
              <c:f>'New Supply'!$C$14:$F$14</c:f>
              <c:numCache>
                <c:formatCode>General</c:formatCode>
                <c:ptCount val="4"/>
                <c:pt idx="0">
                  <c:v>2018</c:v>
                </c:pt>
                <c:pt idx="1">
                  <c:v>2019</c:v>
                </c:pt>
                <c:pt idx="2">
                  <c:v>2020</c:v>
                </c:pt>
                <c:pt idx="3">
                  <c:v>2021</c:v>
                </c:pt>
              </c:numCache>
            </c:numRef>
          </c:cat>
          <c:val>
            <c:numRef>
              <c:f>'New Supply'!$C$16:$F$16</c:f>
              <c:numCache>
                <c:formatCode>General</c:formatCode>
                <c:ptCount val="4"/>
                <c:pt idx="0" formatCode="#,##0.0,&quot;k&quot;;\(&quot;€&quot;#,##0.0,&quot;k&quot;\);\-">
                  <c:v>0</c:v>
                </c:pt>
                <c:pt idx="1">
                  <c:v>93</c:v>
                </c:pt>
                <c:pt idx="2">
                  <c:v>307</c:v>
                </c:pt>
                <c:pt idx="3" formatCode="#,##0.0,&quot;k&quot;;\(&quot;€&quot;#,##0.0,&quot;k&quot;\);\-">
                  <c:v>1050</c:v>
                </c:pt>
              </c:numCache>
            </c:numRef>
          </c:val>
          <c:extLst xmlns:c16r2="http://schemas.microsoft.com/office/drawing/2015/06/chart">
            <c:ext xmlns:c16="http://schemas.microsoft.com/office/drawing/2014/chart" uri="{C3380CC4-5D6E-409C-BE32-E72D297353CC}">
              <c16:uniqueId val="{00000001-8012-41B2-AC1B-4E48A0C4974A}"/>
            </c:ext>
          </c:extLst>
        </c:ser>
        <c:dLbls>
          <c:showLegendKey val="0"/>
          <c:showVal val="0"/>
          <c:showCatName val="0"/>
          <c:showSerName val="0"/>
          <c:showPercent val="0"/>
          <c:showBubbleSize val="0"/>
        </c:dLbls>
        <c:axId val="407318824"/>
        <c:axId val="407318040"/>
      </c:areaChart>
      <c:catAx>
        <c:axId val="407318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407318040"/>
        <c:crosses val="autoZero"/>
        <c:auto val="1"/>
        <c:lblAlgn val="ctr"/>
        <c:lblOffset val="100"/>
        <c:noMultiLvlLbl val="0"/>
      </c:catAx>
      <c:valAx>
        <c:axId val="407318040"/>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0.0,&quot;k&quot;;\(&quot;€&quot;#,##0.0,&quot;k&quot;\);\-"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0731882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036745406824E-2"/>
          <c:y val="4.2758620689655177E-2"/>
          <c:w val="0.93166108037171025"/>
          <c:h val="0.76526586527781204"/>
        </c:manualLayout>
      </c:layout>
      <c:lineChart>
        <c:grouping val="standard"/>
        <c:varyColors val="0"/>
        <c:ser>
          <c:idx val="0"/>
          <c:order val="0"/>
          <c:tx>
            <c:strRef>
              <c:f>'Occ &amp; Rate 2015-1017'!$D$30</c:f>
              <c:strCache>
                <c:ptCount val="1"/>
                <c:pt idx="0">
                  <c:v>2015</c:v>
                </c:pt>
              </c:strCache>
            </c:strRef>
          </c:tx>
          <c:spPr>
            <a:ln w="38100" cap="rnd">
              <a:solidFill>
                <a:schemeClr val="accent1"/>
              </a:solidFill>
              <a:round/>
            </a:ln>
            <a:effectLst/>
          </c:spPr>
          <c:marker>
            <c:symbol val="none"/>
          </c:marker>
          <c:cat>
            <c:strRef>
              <c:f>'Occ &amp; Rate 2015-1017'!$C$31:$C$42</c:f>
              <c:strCache>
                <c:ptCount val="12"/>
                <c:pt idx="0">
                  <c:v>November</c:v>
                </c:pt>
                <c:pt idx="1">
                  <c:v>December</c:v>
                </c:pt>
                <c:pt idx="2">
                  <c:v>January </c:v>
                </c:pt>
                <c:pt idx="3">
                  <c:v>February</c:v>
                </c:pt>
                <c:pt idx="4">
                  <c:v>March</c:v>
                </c:pt>
                <c:pt idx="5">
                  <c:v>April</c:v>
                </c:pt>
                <c:pt idx="6">
                  <c:v>May</c:v>
                </c:pt>
                <c:pt idx="7">
                  <c:v>June</c:v>
                </c:pt>
                <c:pt idx="8">
                  <c:v>July</c:v>
                </c:pt>
                <c:pt idx="9">
                  <c:v>August</c:v>
                </c:pt>
                <c:pt idx="10">
                  <c:v>September</c:v>
                </c:pt>
                <c:pt idx="11">
                  <c:v>October</c:v>
                </c:pt>
              </c:strCache>
            </c:strRef>
          </c:cat>
          <c:val>
            <c:numRef>
              <c:f>'Occ &amp; Rate 2015-1017'!$D$31:$D$42</c:f>
              <c:numCache>
                <c:formatCode>"€"#,##0</c:formatCode>
                <c:ptCount val="12"/>
                <c:pt idx="0">
                  <c:v>114.63</c:v>
                </c:pt>
                <c:pt idx="1">
                  <c:v>107.39</c:v>
                </c:pt>
                <c:pt idx="2">
                  <c:v>91.37</c:v>
                </c:pt>
                <c:pt idx="3">
                  <c:v>98.59</c:v>
                </c:pt>
                <c:pt idx="4">
                  <c:v>102.58</c:v>
                </c:pt>
                <c:pt idx="5">
                  <c:v>102.87</c:v>
                </c:pt>
                <c:pt idx="6">
                  <c:v>115.17</c:v>
                </c:pt>
                <c:pt idx="7">
                  <c:v>120.81</c:v>
                </c:pt>
                <c:pt idx="8">
                  <c:v>121.64</c:v>
                </c:pt>
                <c:pt idx="9">
                  <c:v>123.31</c:v>
                </c:pt>
                <c:pt idx="10">
                  <c:v>123.37</c:v>
                </c:pt>
                <c:pt idx="11">
                  <c:v>116.82</c:v>
                </c:pt>
              </c:numCache>
            </c:numRef>
          </c:val>
          <c:smooth val="0"/>
          <c:extLst xmlns:c16r2="http://schemas.microsoft.com/office/drawing/2015/06/chart">
            <c:ext xmlns:c16="http://schemas.microsoft.com/office/drawing/2014/chart" uri="{C3380CC4-5D6E-409C-BE32-E72D297353CC}">
              <c16:uniqueId val="{00000000-501F-42DC-BA9F-D760522894C8}"/>
            </c:ext>
          </c:extLst>
        </c:ser>
        <c:ser>
          <c:idx val="1"/>
          <c:order val="1"/>
          <c:tx>
            <c:strRef>
              <c:f>'Occ &amp; Rate 2015-1017'!$E$30</c:f>
              <c:strCache>
                <c:ptCount val="1"/>
                <c:pt idx="0">
                  <c:v>2017</c:v>
                </c:pt>
              </c:strCache>
            </c:strRef>
          </c:tx>
          <c:spPr>
            <a:ln w="38100" cap="rnd">
              <a:solidFill>
                <a:schemeClr val="accent2"/>
              </a:solidFill>
              <a:round/>
            </a:ln>
            <a:effectLst/>
          </c:spPr>
          <c:marker>
            <c:symbol val="none"/>
          </c:marker>
          <c:cat>
            <c:strRef>
              <c:f>'Occ &amp; Rate 2015-1017'!$C$31:$C$42</c:f>
              <c:strCache>
                <c:ptCount val="12"/>
                <c:pt idx="0">
                  <c:v>November</c:v>
                </c:pt>
                <c:pt idx="1">
                  <c:v>December</c:v>
                </c:pt>
                <c:pt idx="2">
                  <c:v>January </c:v>
                </c:pt>
                <c:pt idx="3">
                  <c:v>February</c:v>
                </c:pt>
                <c:pt idx="4">
                  <c:v>March</c:v>
                </c:pt>
                <c:pt idx="5">
                  <c:v>April</c:v>
                </c:pt>
                <c:pt idx="6">
                  <c:v>May</c:v>
                </c:pt>
                <c:pt idx="7">
                  <c:v>June</c:v>
                </c:pt>
                <c:pt idx="8">
                  <c:v>July</c:v>
                </c:pt>
                <c:pt idx="9">
                  <c:v>August</c:v>
                </c:pt>
                <c:pt idx="10">
                  <c:v>September</c:v>
                </c:pt>
                <c:pt idx="11">
                  <c:v>October</c:v>
                </c:pt>
              </c:strCache>
            </c:strRef>
          </c:cat>
          <c:val>
            <c:numRef>
              <c:f>'Occ &amp; Rate 2015-1017'!$E$31:$E$42</c:f>
              <c:numCache>
                <c:formatCode>"€"#,##0</c:formatCode>
                <c:ptCount val="12"/>
                <c:pt idx="0">
                  <c:v>129.66</c:v>
                </c:pt>
                <c:pt idx="1">
                  <c:v>124.84</c:v>
                </c:pt>
                <c:pt idx="2">
                  <c:v>109.44</c:v>
                </c:pt>
                <c:pt idx="3">
                  <c:v>116</c:v>
                </c:pt>
                <c:pt idx="4">
                  <c:v>126.75</c:v>
                </c:pt>
                <c:pt idx="5">
                  <c:v>130.02000000000001</c:v>
                </c:pt>
                <c:pt idx="6">
                  <c:v>143.83000000000001</c:v>
                </c:pt>
                <c:pt idx="7">
                  <c:v>154.56</c:v>
                </c:pt>
                <c:pt idx="8">
                  <c:v>155.88</c:v>
                </c:pt>
                <c:pt idx="9">
                  <c:v>153.86000000000001</c:v>
                </c:pt>
                <c:pt idx="10">
                  <c:v>156.38</c:v>
                </c:pt>
                <c:pt idx="11">
                  <c:v>140.93</c:v>
                </c:pt>
              </c:numCache>
            </c:numRef>
          </c:val>
          <c:smooth val="0"/>
          <c:extLst xmlns:c16r2="http://schemas.microsoft.com/office/drawing/2015/06/chart">
            <c:ext xmlns:c16="http://schemas.microsoft.com/office/drawing/2014/chart" uri="{C3380CC4-5D6E-409C-BE32-E72D297353CC}">
              <c16:uniqueId val="{00000001-501F-42DC-BA9F-D760522894C8}"/>
            </c:ext>
          </c:extLst>
        </c:ser>
        <c:dLbls>
          <c:showLegendKey val="0"/>
          <c:showVal val="0"/>
          <c:showCatName val="0"/>
          <c:showSerName val="0"/>
          <c:showPercent val="0"/>
          <c:showBubbleSize val="0"/>
        </c:dLbls>
        <c:smooth val="0"/>
        <c:axId val="407314904"/>
        <c:axId val="407317648"/>
      </c:lineChart>
      <c:catAx>
        <c:axId val="407314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407317648"/>
        <c:crosses val="autoZero"/>
        <c:auto val="1"/>
        <c:lblAlgn val="ctr"/>
        <c:lblOffset val="100"/>
        <c:noMultiLvlLbl val="0"/>
      </c:catAx>
      <c:valAx>
        <c:axId val="407317648"/>
        <c:scaling>
          <c:orientation val="minMax"/>
          <c:max val="160"/>
          <c:min val="8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407314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471113656092419E-2"/>
          <c:y val="7.4047508767286441E-2"/>
          <c:w val="0.83604097634854735"/>
          <c:h val="0.83899115154628678"/>
        </c:manualLayout>
      </c:layout>
      <c:barChart>
        <c:barDir val="col"/>
        <c:grouping val="clustered"/>
        <c:varyColors val="0"/>
        <c:ser>
          <c:idx val="0"/>
          <c:order val="0"/>
          <c:tx>
            <c:strRef>
              <c:f>Pivots!$A$36</c:f>
              <c:strCache>
                <c:ptCount val="1"/>
                <c:pt idx="0">
                  <c:v>Value</c:v>
                </c:pt>
              </c:strCache>
            </c:strRef>
          </c:tx>
          <c:spPr>
            <a:solidFill>
              <a:srgbClr val="003865"/>
            </a:solidFill>
            <a:ln>
              <a:solidFill>
                <a:srgbClr val="0093B2"/>
              </a:solidFill>
            </a:ln>
          </c:spPr>
          <c:invertIfNegative val="0"/>
          <c:dPt>
            <c:idx val="4"/>
            <c:invertIfNegative val="0"/>
            <c:bubble3D val="0"/>
            <c:spPr>
              <a:solidFill>
                <a:srgbClr val="0093B2"/>
              </a:solidFill>
              <a:ln>
                <a:solidFill>
                  <a:srgbClr val="0093B2"/>
                </a:solidFill>
              </a:ln>
            </c:spPr>
            <c:extLst xmlns:c16r2="http://schemas.microsoft.com/office/drawing/2015/06/chart">
              <c:ext xmlns:c16="http://schemas.microsoft.com/office/drawing/2014/chart" uri="{C3380CC4-5D6E-409C-BE32-E72D297353CC}">
                <c16:uniqueId val="{00000001-9E87-434A-977D-43C54477D725}"/>
              </c:ext>
            </c:extLst>
          </c:dPt>
          <c:dLbls>
            <c:dLbl>
              <c:idx val="4"/>
              <c:layout>
                <c:manualLayout>
                  <c:x val="-3.4503416812082677E-3"/>
                  <c:y val="6.791633459386244E-2"/>
                </c:manualLayout>
              </c:layout>
              <c:spPr>
                <a:solidFill>
                  <a:srgbClr val="0093B2"/>
                </a:solidFill>
                <a:ln>
                  <a:noFill/>
                </a:ln>
                <a:effectLst/>
              </c:spPr>
              <c:txPr>
                <a:bodyPr wrap="square" lIns="38100" tIns="19050" rIns="38100" bIns="19050" anchor="ctr" anchorCtr="0">
                  <a:noAutofit/>
                </a:bodyPr>
                <a:lstStyle/>
                <a:p>
                  <a:pPr algn="ctr">
                    <a:defRPr sz="1200" b="1">
                      <a:solidFill>
                        <a:schemeClr val="bg1"/>
                      </a:solidFil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87-434A-977D-43C54477D725}"/>
                </c:ext>
                <c:ext xmlns:c15="http://schemas.microsoft.com/office/drawing/2012/chart" uri="{CE6537A1-D6FC-4f65-9D91-7224C49458BB}">
                  <c15:layout>
                    <c:manualLayout>
                      <c:w val="4.3661905681574048E-2"/>
                      <c:h val="4.1108211522357593E-2"/>
                    </c:manualLayout>
                  </c15:layout>
                </c:ext>
              </c:extLst>
            </c:dLbl>
            <c:spPr>
              <a:noFill/>
              <a:ln>
                <a:noFill/>
              </a:ln>
              <a:effectLst/>
            </c:spPr>
            <c:txPr>
              <a:bodyPr wrap="square" lIns="38100" tIns="19050" rIns="38100" bIns="19050" anchor="ctr" anchorCtr="0">
                <a:spAutoFit/>
              </a:bodyPr>
              <a:lstStyle/>
              <a:p>
                <a:pPr algn="ct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Pivots!$B$35:$F$35</c:f>
              <c:strCache>
                <c:ptCount val="5"/>
                <c:pt idx="0">
                  <c:v>2014</c:v>
                </c:pt>
                <c:pt idx="1">
                  <c:v>2015</c:v>
                </c:pt>
                <c:pt idx="2">
                  <c:v>2016</c:v>
                </c:pt>
                <c:pt idx="3">
                  <c:v>2017</c:v>
                </c:pt>
                <c:pt idx="4">
                  <c:v>YTD 2018</c:v>
                </c:pt>
              </c:strCache>
            </c:strRef>
          </c:cat>
          <c:val>
            <c:numRef>
              <c:f>Pivots!$B$36:$F$36</c:f>
              <c:numCache>
                <c:formatCode>"€"#,##0_);[Red]\("€"#,##0\)</c:formatCode>
                <c:ptCount val="5"/>
                <c:pt idx="0" formatCode="_-&quot;€&quot;* #,##0_-;\-&quot;€&quot;* #,##0_-;_-&quot;€&quot;* &quot;-&quot;??_-;_-@_-">
                  <c:v>528024000</c:v>
                </c:pt>
                <c:pt idx="1">
                  <c:v>376687123</c:v>
                </c:pt>
                <c:pt idx="2" formatCode="_-&quot;€&quot;* #,##0_-;\-&quot;€&quot;* #,##0_-;_-&quot;€&quot;* &quot;-&quot;??_-;_-@_-">
                  <c:v>720170000</c:v>
                </c:pt>
                <c:pt idx="3" formatCode="_-&quot;€&quot;* #,##0_-;\-&quot;€&quot;* #,##0_-;_-&quot;€&quot;* &quot;-&quot;??_-;_-@_-">
                  <c:v>258709000</c:v>
                </c:pt>
                <c:pt idx="4" formatCode="_-&quot;€&quot;* #,##0_-;\-&quot;€&quot;* #,##0_-;_-&quot;€&quot;* &quot;-&quot;??_-;_-@_-">
                  <c:v>79280000</c:v>
                </c:pt>
              </c:numCache>
            </c:numRef>
          </c:val>
          <c:extLst xmlns:c16r2="http://schemas.microsoft.com/office/drawing/2015/06/chart">
            <c:ext xmlns:c16="http://schemas.microsoft.com/office/drawing/2014/chart" uri="{C3380CC4-5D6E-409C-BE32-E72D297353CC}">
              <c16:uniqueId val="{00000002-9E87-434A-977D-43C54477D725}"/>
            </c:ext>
          </c:extLst>
        </c:ser>
        <c:dLbls>
          <c:showLegendKey val="0"/>
          <c:showVal val="0"/>
          <c:showCatName val="0"/>
          <c:showSerName val="0"/>
          <c:showPercent val="0"/>
          <c:showBubbleSize val="0"/>
        </c:dLbls>
        <c:gapWidth val="50"/>
        <c:axId val="333156000"/>
        <c:axId val="333156392"/>
      </c:barChart>
      <c:lineChart>
        <c:grouping val="standard"/>
        <c:varyColors val="0"/>
        <c:ser>
          <c:idx val="1"/>
          <c:order val="1"/>
          <c:tx>
            <c:strRef>
              <c:f>Pivots!$A$37</c:f>
              <c:strCache>
                <c:ptCount val="1"/>
                <c:pt idx="0">
                  <c:v>Volume</c:v>
                </c:pt>
              </c:strCache>
            </c:strRef>
          </c:tx>
          <c:spPr>
            <a:ln w="38100">
              <a:solidFill>
                <a:srgbClr val="B5BD00"/>
              </a:solidFill>
            </a:ln>
          </c:spPr>
          <c:marker>
            <c:symbol val="none"/>
          </c:marker>
          <c:dLbls>
            <c:dLbl>
              <c:idx val="3"/>
              <c:layout>
                <c:manualLayout>
                  <c:x val="-2.200816458638909E-2"/>
                  <c:y val="-2.094958358991074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E87-434A-977D-43C54477D725}"/>
                </c:ext>
                <c:ext xmlns:c15="http://schemas.microsoft.com/office/drawing/2012/chart" uri="{CE6537A1-D6FC-4f65-9D91-7224C49458BB}">
                  <c15:layout/>
                </c:ext>
              </c:extLst>
            </c:dLbl>
            <c:dLbl>
              <c:idx val="4"/>
              <c:spPr>
                <a:solidFill>
                  <a:srgbClr val="B5BD00"/>
                </a:solidFill>
                <a:ln w="19050">
                  <a:solidFill>
                    <a:srgbClr val="0093B2"/>
                  </a:solid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dLbl>
            <c:spPr>
              <a:solidFill>
                <a:srgbClr val="B5BD00"/>
              </a:solidFill>
              <a:ln w="19050">
                <a:solidFill>
                  <a:srgbClr val="003865"/>
                </a:solid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Pivots!$B$35:$F$35</c:f>
              <c:strCache>
                <c:ptCount val="5"/>
                <c:pt idx="0">
                  <c:v>2014</c:v>
                </c:pt>
                <c:pt idx="1">
                  <c:v>2015</c:v>
                </c:pt>
                <c:pt idx="2">
                  <c:v>2016</c:v>
                </c:pt>
                <c:pt idx="3">
                  <c:v>2017</c:v>
                </c:pt>
                <c:pt idx="4">
                  <c:v>YTD 2018</c:v>
                </c:pt>
              </c:strCache>
            </c:strRef>
          </c:cat>
          <c:val>
            <c:numRef>
              <c:f>Pivots!$B$37:$F$37</c:f>
              <c:numCache>
                <c:formatCode>General</c:formatCode>
                <c:ptCount val="5"/>
                <c:pt idx="0">
                  <c:v>65</c:v>
                </c:pt>
                <c:pt idx="1">
                  <c:v>58</c:v>
                </c:pt>
                <c:pt idx="2">
                  <c:v>51</c:v>
                </c:pt>
                <c:pt idx="3">
                  <c:v>30</c:v>
                </c:pt>
                <c:pt idx="4">
                  <c:v>8</c:v>
                </c:pt>
              </c:numCache>
            </c:numRef>
          </c:val>
          <c:smooth val="0"/>
          <c:extLst xmlns:c16r2="http://schemas.microsoft.com/office/drawing/2015/06/chart">
            <c:ext xmlns:c16="http://schemas.microsoft.com/office/drawing/2014/chart" uri="{C3380CC4-5D6E-409C-BE32-E72D297353CC}">
              <c16:uniqueId val="{00000005-9E87-434A-977D-43C54477D725}"/>
            </c:ext>
          </c:extLst>
        </c:ser>
        <c:dLbls>
          <c:showLegendKey val="0"/>
          <c:showVal val="0"/>
          <c:showCatName val="0"/>
          <c:showSerName val="0"/>
          <c:showPercent val="0"/>
          <c:showBubbleSize val="0"/>
        </c:dLbls>
        <c:marker val="1"/>
        <c:smooth val="0"/>
        <c:axId val="333154432"/>
        <c:axId val="333157960"/>
      </c:lineChart>
      <c:catAx>
        <c:axId val="333156000"/>
        <c:scaling>
          <c:orientation val="minMax"/>
        </c:scaling>
        <c:delete val="0"/>
        <c:axPos val="b"/>
        <c:numFmt formatCode="General" sourceLinked="1"/>
        <c:majorTickMark val="none"/>
        <c:minorTickMark val="none"/>
        <c:tickLblPos val="nextTo"/>
        <c:spPr>
          <a:ln w="9525">
            <a:solidFill>
              <a:srgbClr val="54585A"/>
            </a:solidFill>
          </a:ln>
        </c:spPr>
        <c:txPr>
          <a:bodyPr rot="0" vert="horz"/>
          <a:lstStyle/>
          <a:p>
            <a:pPr>
              <a:defRPr sz="1200" b="0" i="0">
                <a:solidFill>
                  <a:srgbClr val="54585A"/>
                </a:solidFill>
                <a:latin typeface="Arial"/>
                <a:ea typeface="Arial"/>
                <a:cs typeface="Arial"/>
              </a:defRPr>
            </a:pPr>
            <a:endParaRPr lang="en-US"/>
          </a:p>
        </c:txPr>
        <c:crossAx val="333156392"/>
        <c:crosses val="autoZero"/>
        <c:auto val="1"/>
        <c:lblAlgn val="ctr"/>
        <c:lblOffset val="100"/>
        <c:noMultiLvlLbl val="0"/>
      </c:catAx>
      <c:valAx>
        <c:axId val="333156392"/>
        <c:scaling>
          <c:orientation val="minMax"/>
        </c:scaling>
        <c:delete val="0"/>
        <c:axPos val="l"/>
        <c:numFmt formatCode="_-&quot;€&quot;* #,##0_-;\-&quot;€&quot;* #,##0_-;_-&quot;€&quot;* &quot;-&quot;??_-;_-@_-" sourceLinked="1"/>
        <c:majorTickMark val="none"/>
        <c:minorTickMark val="none"/>
        <c:tickLblPos val="nextTo"/>
        <c:spPr>
          <a:ln w="9525">
            <a:solidFill>
              <a:srgbClr val="54585A"/>
            </a:solidFill>
          </a:ln>
        </c:spPr>
        <c:txPr>
          <a:bodyPr/>
          <a:lstStyle/>
          <a:p>
            <a:pPr>
              <a:defRPr sz="1200" b="0" i="0">
                <a:solidFill>
                  <a:srgbClr val="54585A"/>
                </a:solidFill>
                <a:latin typeface="Arial"/>
                <a:ea typeface="Arial"/>
                <a:cs typeface="Arial"/>
              </a:defRPr>
            </a:pPr>
            <a:endParaRPr lang="en-US"/>
          </a:p>
        </c:txPr>
        <c:crossAx val="333156000"/>
        <c:crosses val="autoZero"/>
        <c:crossBetween val="between"/>
        <c:dispUnits>
          <c:builtInUnit val="millions"/>
          <c:dispUnitsLbl>
            <c:layout>
              <c:manualLayout>
                <c:xMode val="edge"/>
                <c:yMode val="edge"/>
                <c:x val="2.7359781121751026E-3"/>
                <c:y val="2.1526500363925099E-2"/>
              </c:manualLayout>
            </c:layout>
            <c:tx>
              <c:rich>
                <a:bodyPr rot="0" vert="horz"/>
                <a:lstStyle/>
                <a:p>
                  <a:pPr>
                    <a:defRPr sz="1200">
                      <a:solidFill>
                        <a:srgbClr val="54585A"/>
                      </a:solidFill>
                    </a:defRPr>
                  </a:pPr>
                  <a:r>
                    <a:rPr lang="en-IE" sz="1200">
                      <a:solidFill>
                        <a:srgbClr val="54585A"/>
                      </a:solidFill>
                    </a:rPr>
                    <a:t>Transactions</a:t>
                  </a:r>
                  <a:r>
                    <a:rPr lang="en-IE" sz="1200" baseline="0">
                      <a:solidFill>
                        <a:srgbClr val="54585A"/>
                      </a:solidFill>
                    </a:rPr>
                    <a:t> Value (</a:t>
                  </a:r>
                  <a:r>
                    <a:rPr lang="en-IE" sz="1200">
                      <a:solidFill>
                        <a:srgbClr val="54585A"/>
                      </a:solidFill>
                    </a:rPr>
                    <a:t>Millions)</a:t>
                  </a:r>
                </a:p>
              </c:rich>
            </c:tx>
          </c:dispUnitsLbl>
        </c:dispUnits>
      </c:valAx>
      <c:valAx>
        <c:axId val="333157960"/>
        <c:scaling>
          <c:orientation val="minMax"/>
        </c:scaling>
        <c:delete val="0"/>
        <c:axPos val="r"/>
        <c:title>
          <c:tx>
            <c:rich>
              <a:bodyPr rot="0" vert="horz"/>
              <a:lstStyle/>
              <a:p>
                <a:pPr>
                  <a:defRPr sz="1200">
                    <a:solidFill>
                      <a:srgbClr val="54585A"/>
                    </a:solidFill>
                  </a:defRPr>
                </a:pPr>
                <a:r>
                  <a:rPr lang="en-IE" sz="1200">
                    <a:solidFill>
                      <a:srgbClr val="54585A"/>
                    </a:solidFill>
                  </a:rPr>
                  <a:t>No. of Transactions</a:t>
                </a:r>
              </a:p>
            </c:rich>
          </c:tx>
          <c:layout>
            <c:manualLayout>
              <c:xMode val="edge"/>
              <c:yMode val="edge"/>
              <c:x val="0.83359102513006678"/>
              <c:y val="2.7132104810428131E-2"/>
            </c:manualLayout>
          </c:layout>
          <c:overlay val="0"/>
        </c:title>
        <c:numFmt formatCode="General" sourceLinked="1"/>
        <c:majorTickMark val="none"/>
        <c:minorTickMark val="none"/>
        <c:tickLblPos val="nextTo"/>
        <c:spPr>
          <a:ln w="9525">
            <a:solidFill>
              <a:srgbClr val="54585A"/>
            </a:solidFill>
          </a:ln>
        </c:spPr>
        <c:txPr>
          <a:bodyPr/>
          <a:lstStyle/>
          <a:p>
            <a:pPr>
              <a:defRPr sz="1200">
                <a:solidFill>
                  <a:srgbClr val="54585A"/>
                </a:solidFill>
              </a:defRPr>
            </a:pPr>
            <a:endParaRPr lang="en-US"/>
          </a:p>
        </c:txPr>
        <c:crossAx val="333154432"/>
        <c:crosses val="max"/>
        <c:crossBetween val="between"/>
      </c:valAx>
      <c:catAx>
        <c:axId val="333154432"/>
        <c:scaling>
          <c:orientation val="minMax"/>
        </c:scaling>
        <c:delete val="1"/>
        <c:axPos val="b"/>
        <c:numFmt formatCode="General" sourceLinked="1"/>
        <c:majorTickMark val="out"/>
        <c:minorTickMark val="none"/>
        <c:tickLblPos val="nextTo"/>
        <c:crossAx val="333157960"/>
        <c:crosses val="autoZero"/>
        <c:auto val="1"/>
        <c:lblAlgn val="ctr"/>
        <c:lblOffset val="100"/>
        <c:noMultiLvlLbl val="0"/>
      </c:catAx>
      <c:spPr>
        <a:noFill/>
        <a:ln w="25400">
          <a:noFill/>
        </a:ln>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1.3623388120289487E-3"/>
          <c:y val="0.96163881926054628"/>
          <c:w val="0.99316730494081329"/>
          <c:h val="3.7882950552549394E-2"/>
        </c:manualLayout>
      </c:layout>
      <c:overlay val="0"/>
      <c:spPr>
        <a:ln w="25400">
          <a:noFill/>
        </a:ln>
      </c:spPr>
      <c:txPr>
        <a:bodyPr/>
        <a:lstStyle/>
        <a:p>
          <a:pPr>
            <a:defRPr sz="1200" b="0" i="0">
              <a:solidFill>
                <a:srgbClr val="54585A"/>
              </a:solidFill>
              <a:latin typeface="Arial"/>
              <a:ea typeface="Arial"/>
              <a:cs typeface="Arial"/>
            </a:defRPr>
          </a:pPr>
          <a:endParaRPr lang="en-US"/>
        </a:p>
      </c:txPr>
    </c:legend>
    <c:plotVisOnly val="1"/>
    <c:dispBlanksAs val="gap"/>
    <c:showDLblsOverMax val="0"/>
  </c:chart>
  <c:spPr>
    <a:ln w="6350">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79016084527913E-2"/>
          <c:y val="8.1654989976646622E-2"/>
          <c:w val="0.88757081123678239"/>
          <c:h val="0.80830718994771322"/>
        </c:manualLayout>
      </c:layout>
      <c:barChart>
        <c:barDir val="col"/>
        <c:grouping val="stacked"/>
        <c:varyColors val="0"/>
        <c:ser>
          <c:idx val="0"/>
          <c:order val="0"/>
          <c:tx>
            <c:strRef>
              <c:f>Pivots!$B$18</c:f>
              <c:strCache>
                <c:ptCount val="1"/>
                <c:pt idx="0">
                  <c:v>Quarter 1</c:v>
                </c:pt>
              </c:strCache>
            </c:strRef>
          </c:tx>
          <c:spPr>
            <a:solidFill>
              <a:srgbClr val="003865"/>
            </a:solidFill>
            <a:ln>
              <a:noFill/>
            </a:ln>
            <a:effectLst/>
          </c:spPr>
          <c:invertIfNegative val="0"/>
          <c:cat>
            <c:numRef>
              <c:f>Pivots!$A$19:$A$23</c:f>
              <c:numCache>
                <c:formatCode>General</c:formatCode>
                <c:ptCount val="5"/>
                <c:pt idx="0">
                  <c:v>2014</c:v>
                </c:pt>
                <c:pt idx="1">
                  <c:v>2015</c:v>
                </c:pt>
                <c:pt idx="2">
                  <c:v>2016</c:v>
                </c:pt>
                <c:pt idx="3">
                  <c:v>2017</c:v>
                </c:pt>
                <c:pt idx="4">
                  <c:v>2018</c:v>
                </c:pt>
              </c:numCache>
            </c:numRef>
          </c:cat>
          <c:val>
            <c:numRef>
              <c:f>Pivots!$B$19:$B$23</c:f>
              <c:numCache>
                <c:formatCode>"€"#,##0</c:formatCode>
                <c:ptCount val="5"/>
                <c:pt idx="0">
                  <c:v>79681000</c:v>
                </c:pt>
                <c:pt idx="1">
                  <c:v>133351000</c:v>
                </c:pt>
                <c:pt idx="2">
                  <c:v>66365000</c:v>
                </c:pt>
                <c:pt idx="3" formatCode="&quot;€&quot;#,##0_);\(&quot;€&quot;#,##0\)">
                  <c:v>28350000</c:v>
                </c:pt>
                <c:pt idx="4">
                  <c:v>24000000</c:v>
                </c:pt>
              </c:numCache>
            </c:numRef>
          </c:val>
          <c:extLst xmlns:c16r2="http://schemas.microsoft.com/office/drawing/2015/06/chart">
            <c:ext xmlns:c16="http://schemas.microsoft.com/office/drawing/2014/chart" uri="{C3380CC4-5D6E-409C-BE32-E72D297353CC}">
              <c16:uniqueId val="{00000000-0BB4-4961-BF90-FBD0033D88D6}"/>
            </c:ext>
          </c:extLst>
        </c:ser>
        <c:ser>
          <c:idx val="1"/>
          <c:order val="1"/>
          <c:tx>
            <c:strRef>
              <c:f>Pivots!$C$18</c:f>
              <c:strCache>
                <c:ptCount val="1"/>
                <c:pt idx="0">
                  <c:v>Quarter 2</c:v>
                </c:pt>
              </c:strCache>
            </c:strRef>
          </c:tx>
          <c:spPr>
            <a:solidFill>
              <a:srgbClr val="0093B2"/>
            </a:solidFill>
            <a:ln>
              <a:noFill/>
            </a:ln>
            <a:effectLst/>
          </c:spPr>
          <c:invertIfNegative val="0"/>
          <c:cat>
            <c:numRef>
              <c:f>Pivots!$A$19:$A$23</c:f>
              <c:numCache>
                <c:formatCode>General</c:formatCode>
                <c:ptCount val="5"/>
                <c:pt idx="0">
                  <c:v>2014</c:v>
                </c:pt>
                <c:pt idx="1">
                  <c:v>2015</c:v>
                </c:pt>
                <c:pt idx="2">
                  <c:v>2016</c:v>
                </c:pt>
                <c:pt idx="3">
                  <c:v>2017</c:v>
                </c:pt>
                <c:pt idx="4">
                  <c:v>2018</c:v>
                </c:pt>
              </c:numCache>
            </c:numRef>
          </c:cat>
          <c:val>
            <c:numRef>
              <c:f>Pivots!$C$19:$C$23</c:f>
              <c:numCache>
                <c:formatCode>"€"#,##0</c:formatCode>
                <c:ptCount val="5"/>
                <c:pt idx="0">
                  <c:v>103140000</c:v>
                </c:pt>
                <c:pt idx="1">
                  <c:v>97905000</c:v>
                </c:pt>
                <c:pt idx="2">
                  <c:v>73950000</c:v>
                </c:pt>
                <c:pt idx="3">
                  <c:v>48474000</c:v>
                </c:pt>
                <c:pt idx="4">
                  <c:v>18780000</c:v>
                </c:pt>
              </c:numCache>
            </c:numRef>
          </c:val>
          <c:extLst xmlns:c16r2="http://schemas.microsoft.com/office/drawing/2015/06/chart">
            <c:ext xmlns:c16="http://schemas.microsoft.com/office/drawing/2014/chart" uri="{C3380CC4-5D6E-409C-BE32-E72D297353CC}">
              <c16:uniqueId val="{00000001-0BB4-4961-BF90-FBD0033D88D6}"/>
            </c:ext>
          </c:extLst>
        </c:ser>
        <c:ser>
          <c:idx val="2"/>
          <c:order val="2"/>
          <c:tx>
            <c:strRef>
              <c:f>Pivots!$D$18</c:f>
              <c:strCache>
                <c:ptCount val="1"/>
                <c:pt idx="0">
                  <c:v>Quarter 3</c:v>
                </c:pt>
              </c:strCache>
            </c:strRef>
          </c:tx>
          <c:spPr>
            <a:solidFill>
              <a:srgbClr val="B5BD00"/>
            </a:solidFill>
            <a:ln>
              <a:noFill/>
            </a:ln>
            <a:effectLst/>
          </c:spPr>
          <c:invertIfNegative val="0"/>
          <c:cat>
            <c:numRef>
              <c:f>Pivots!$A$19:$A$23</c:f>
              <c:numCache>
                <c:formatCode>General</c:formatCode>
                <c:ptCount val="5"/>
                <c:pt idx="0">
                  <c:v>2014</c:v>
                </c:pt>
                <c:pt idx="1">
                  <c:v>2015</c:v>
                </c:pt>
                <c:pt idx="2">
                  <c:v>2016</c:v>
                </c:pt>
                <c:pt idx="3">
                  <c:v>2017</c:v>
                </c:pt>
                <c:pt idx="4">
                  <c:v>2018</c:v>
                </c:pt>
              </c:numCache>
            </c:numRef>
          </c:cat>
          <c:val>
            <c:numRef>
              <c:f>Pivots!$D$19:$D$23</c:f>
              <c:numCache>
                <c:formatCode>"€"#,##0</c:formatCode>
                <c:ptCount val="5"/>
                <c:pt idx="0">
                  <c:v>258316000</c:v>
                </c:pt>
                <c:pt idx="1">
                  <c:v>95220000</c:v>
                </c:pt>
                <c:pt idx="2">
                  <c:v>150985000</c:v>
                </c:pt>
                <c:pt idx="3">
                  <c:v>10725000</c:v>
                </c:pt>
                <c:pt idx="4">
                  <c:v>36500000</c:v>
                </c:pt>
              </c:numCache>
            </c:numRef>
          </c:val>
          <c:extLst xmlns:c16r2="http://schemas.microsoft.com/office/drawing/2015/06/chart">
            <c:ext xmlns:c16="http://schemas.microsoft.com/office/drawing/2014/chart" uri="{C3380CC4-5D6E-409C-BE32-E72D297353CC}">
              <c16:uniqueId val="{00000002-0BB4-4961-BF90-FBD0033D88D6}"/>
            </c:ext>
          </c:extLst>
        </c:ser>
        <c:ser>
          <c:idx val="3"/>
          <c:order val="3"/>
          <c:tx>
            <c:strRef>
              <c:f>Pivots!$E$18</c:f>
              <c:strCache>
                <c:ptCount val="1"/>
                <c:pt idx="0">
                  <c:v>Quarter 4</c:v>
                </c:pt>
              </c:strCache>
            </c:strRef>
          </c:tx>
          <c:spPr>
            <a:solidFill>
              <a:srgbClr val="C3C4C4"/>
            </a:solidFill>
            <a:ln>
              <a:noFill/>
            </a:ln>
            <a:effectLst/>
          </c:spPr>
          <c:invertIfNegative val="0"/>
          <c:dPt>
            <c:idx val="3"/>
            <c:invertIfNegative val="0"/>
            <c:bubble3D val="0"/>
            <c:spPr>
              <a:solidFill>
                <a:srgbClr val="C3C4C4"/>
              </a:solidFill>
              <a:ln>
                <a:noFill/>
              </a:ln>
              <a:effectLst/>
            </c:spPr>
            <c:extLst xmlns:c16r2="http://schemas.microsoft.com/office/drawing/2015/06/chart">
              <c:ext xmlns:c16="http://schemas.microsoft.com/office/drawing/2014/chart" uri="{C3380CC4-5D6E-409C-BE32-E72D297353CC}">
                <c16:uniqueId val="{00000004-0BB4-4961-BF90-FBD0033D88D6}"/>
              </c:ext>
            </c:extLst>
          </c:dPt>
          <c:dPt>
            <c:idx val="4"/>
            <c:invertIfNegative val="0"/>
            <c:bubble3D val="0"/>
            <c:spPr>
              <a:solidFill>
                <a:srgbClr val="E1002B">
                  <a:alpha val="38000"/>
                </a:srgbClr>
              </a:solidFill>
              <a:ln>
                <a:noFill/>
              </a:ln>
              <a:effectLst/>
            </c:spPr>
            <c:extLst xmlns:c16r2="http://schemas.microsoft.com/office/drawing/2015/06/chart">
              <c:ext xmlns:c16="http://schemas.microsoft.com/office/drawing/2014/chart" uri="{C3380CC4-5D6E-409C-BE32-E72D297353CC}">
                <c16:uniqueId val="{00000006-0BB4-4961-BF90-FBD0033D88D6}"/>
              </c:ext>
            </c:extLst>
          </c:dPt>
          <c:dLbls>
            <c:dLbl>
              <c:idx val="4"/>
              <c:layout>
                <c:manualLayout>
                  <c:x val="9.0071647901740021E-2"/>
                  <c:y val="-0.12539184952978055"/>
                </c:manualLayout>
              </c:layout>
              <c:tx>
                <c:rich>
                  <a:bodyPr/>
                  <a:lstStyle/>
                  <a:p>
                    <a:fld id="{6B19BABA-3323-4F1B-B37F-1D968AD5CEDB}" type="VALUE">
                      <a:rPr lang="en-US"/>
                      <a:pPr/>
                      <a:t>[VALUE]</a:t>
                    </a:fld>
                    <a:r>
                      <a:rPr lang="en-US"/>
                      <a:t>.5m</a:t>
                    </a:r>
                    <a:endParaRPr lang="en-US" baseline="0"/>
                  </a:p>
                  <a:p>
                    <a:r>
                      <a:rPr lang="en-US" baseline="0"/>
                      <a:t>Sale</a:t>
                    </a:r>
                  </a:p>
                  <a:p>
                    <a:r>
                      <a:rPr lang="en-US" baseline="0"/>
                      <a:t>Agreed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BB4-4961-BF90-FBD0033D88D6}"/>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Pivots!$A$19:$A$23</c:f>
              <c:numCache>
                <c:formatCode>General</c:formatCode>
                <c:ptCount val="5"/>
                <c:pt idx="0">
                  <c:v>2014</c:v>
                </c:pt>
                <c:pt idx="1">
                  <c:v>2015</c:v>
                </c:pt>
                <c:pt idx="2">
                  <c:v>2016</c:v>
                </c:pt>
                <c:pt idx="3">
                  <c:v>2017</c:v>
                </c:pt>
                <c:pt idx="4">
                  <c:v>2018</c:v>
                </c:pt>
              </c:numCache>
            </c:numRef>
          </c:cat>
          <c:val>
            <c:numRef>
              <c:f>Pivots!$E$19:$E$23</c:f>
              <c:numCache>
                <c:formatCode>"€"#,##0</c:formatCode>
                <c:ptCount val="5"/>
                <c:pt idx="0">
                  <c:v>86887000</c:v>
                </c:pt>
                <c:pt idx="1">
                  <c:v>50211123</c:v>
                </c:pt>
                <c:pt idx="2">
                  <c:v>428870000</c:v>
                </c:pt>
                <c:pt idx="3">
                  <c:v>171160000</c:v>
                </c:pt>
                <c:pt idx="4">
                  <c:v>42450000</c:v>
                </c:pt>
              </c:numCache>
            </c:numRef>
          </c:val>
          <c:extLst xmlns:c16r2="http://schemas.microsoft.com/office/drawing/2015/06/chart">
            <c:ext xmlns:c16="http://schemas.microsoft.com/office/drawing/2014/chart" uri="{C3380CC4-5D6E-409C-BE32-E72D297353CC}">
              <c16:uniqueId val="{00000007-0BB4-4961-BF90-FBD0033D88D6}"/>
            </c:ext>
          </c:extLst>
        </c:ser>
        <c:dLbls>
          <c:showLegendKey val="0"/>
          <c:showVal val="0"/>
          <c:showCatName val="0"/>
          <c:showSerName val="0"/>
          <c:showPercent val="0"/>
          <c:showBubbleSize val="0"/>
        </c:dLbls>
        <c:gapWidth val="50"/>
        <c:overlap val="100"/>
        <c:axId val="333157568"/>
        <c:axId val="333151296"/>
      </c:barChart>
      <c:catAx>
        <c:axId val="333157568"/>
        <c:scaling>
          <c:orientation val="minMax"/>
        </c:scaling>
        <c:delete val="0"/>
        <c:axPos val="b"/>
        <c:numFmt formatCode="General" sourceLinked="1"/>
        <c:majorTickMark val="none"/>
        <c:minorTickMark val="none"/>
        <c:tickLblPos val="nextTo"/>
        <c:spPr>
          <a:noFill/>
          <a:ln w="9525" cap="flat" cmpd="sng" algn="ctr">
            <a:solidFill>
              <a:srgbClr val="54585A"/>
            </a:solidFill>
            <a:round/>
          </a:ln>
          <a:effectLst/>
        </c:spPr>
        <c:txPr>
          <a:bodyPr rot="-60000000" spcFirstLastPara="1" vertOverflow="ellipsis" vert="horz" wrap="square" anchor="ctr" anchorCtr="1"/>
          <a:lstStyle/>
          <a:p>
            <a:pPr>
              <a:defRPr sz="1200" b="0"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crossAx val="333151296"/>
        <c:crosses val="autoZero"/>
        <c:auto val="1"/>
        <c:lblAlgn val="ctr"/>
        <c:lblOffset val="100"/>
        <c:noMultiLvlLbl val="0"/>
      </c:catAx>
      <c:valAx>
        <c:axId val="333151296"/>
        <c:scaling>
          <c:orientation val="minMax"/>
        </c:scaling>
        <c:delete val="0"/>
        <c:axPos val="l"/>
        <c:numFmt formatCode="&quot;€&quot;#,##0" sourceLinked="0"/>
        <c:majorTickMark val="none"/>
        <c:minorTickMark val="none"/>
        <c:tickLblPos val="nextTo"/>
        <c:spPr>
          <a:noFill/>
          <a:ln>
            <a:solidFill>
              <a:srgbClr val="54585A"/>
            </a:solidFill>
          </a:ln>
          <a:effectLst/>
        </c:spPr>
        <c:txPr>
          <a:bodyPr rot="-60000000" spcFirstLastPara="1" vertOverflow="ellipsis" vert="horz" wrap="square" anchor="ctr" anchorCtr="1"/>
          <a:lstStyle/>
          <a:p>
            <a:pPr>
              <a:defRPr sz="1200" b="0"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crossAx val="333157568"/>
        <c:crosses val="autoZero"/>
        <c:crossBetween val="between"/>
        <c:dispUnits>
          <c:builtInUnit val="millions"/>
          <c:dispUnitsLbl>
            <c:layout>
              <c:manualLayout>
                <c:xMode val="edge"/>
                <c:yMode val="edge"/>
                <c:x val="1.081509089460618E-2"/>
                <c:y val="1.4489606826784842E-2"/>
              </c:manualLayout>
            </c:layout>
            <c:tx>
              <c:rich>
                <a:bodyPr rot="0" spcFirstLastPara="1" vertOverflow="ellipsis" wrap="square" anchor="t" anchorCtr="0"/>
                <a:lstStyle/>
                <a:p>
                  <a:pPr>
                    <a:defRPr sz="1200" b="1" i="0" u="none" strike="noStrike" kern="1200" baseline="0">
                      <a:solidFill>
                        <a:srgbClr val="54585A"/>
                      </a:solidFill>
                      <a:latin typeface="Arial" panose="020B0604020202020204" pitchFamily="34" charset="0"/>
                      <a:ea typeface="+mn-ea"/>
                      <a:cs typeface="Arial" panose="020B0604020202020204" pitchFamily="34" charset="0"/>
                    </a:defRPr>
                  </a:pPr>
                  <a:r>
                    <a:rPr lang="en-IE" b="1"/>
                    <a:t>Transaction Value (Millions)</a:t>
                  </a:r>
                </a:p>
              </c:rich>
            </c:tx>
            <c:spPr>
              <a:noFill/>
              <a:ln>
                <a:noFill/>
              </a:ln>
              <a:effectLst/>
            </c:spPr>
            <c:txPr>
              <a:bodyPr rot="0" spcFirstLastPara="1" vertOverflow="ellipsis" wrap="square" anchor="t" anchorCtr="0"/>
              <a:lstStyle/>
              <a:p>
                <a:pPr>
                  <a:defRPr sz="1200" b="1"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dispUnitsLbl>
        </c:dispUnits>
      </c:valAx>
      <c:spPr>
        <a:noFill/>
        <a:ln>
          <a:noFill/>
        </a:ln>
        <a:effectLst/>
      </c:spPr>
    </c:plotArea>
    <c:legend>
      <c:legendPos val="b"/>
      <c:layout>
        <c:manualLayout>
          <c:xMode val="edge"/>
          <c:yMode val="edge"/>
          <c:x val="0.25069772349006003"/>
          <c:y val="0.95951064377003115"/>
          <c:w val="0.54781909328843004"/>
          <c:h val="4.045867621969429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4585A"/>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200" baseline="0">
          <a:solidFill>
            <a:srgbClr val="54585A"/>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400858162562777E-2"/>
          <c:y val="7.5385343540758543E-2"/>
          <c:w val="0.88686812111193292"/>
          <c:h val="0.79396105821500351"/>
        </c:manualLayout>
      </c:layout>
      <c:barChart>
        <c:barDir val="col"/>
        <c:grouping val="stacked"/>
        <c:varyColors val="0"/>
        <c:ser>
          <c:idx val="0"/>
          <c:order val="0"/>
          <c:tx>
            <c:strRef>
              <c:f>Pivots!$H$26</c:f>
              <c:strCache>
                <c:ptCount val="1"/>
                <c:pt idx="0">
                  <c:v>&gt;€1m</c:v>
                </c:pt>
              </c:strCache>
            </c:strRef>
          </c:tx>
          <c:spPr>
            <a:solidFill>
              <a:srgbClr val="003865"/>
            </a:solidFill>
            <a:ln>
              <a:noFill/>
            </a:ln>
          </c:spPr>
          <c:invertIfNegative val="0"/>
          <c:dLbls>
            <c:delete val="1"/>
          </c:dLbls>
          <c:cat>
            <c:strRef>
              <c:f>Pivots!$I$25:$M$25</c:f>
              <c:strCache>
                <c:ptCount val="5"/>
                <c:pt idx="0">
                  <c:v>2014</c:v>
                </c:pt>
                <c:pt idx="1">
                  <c:v>2015</c:v>
                </c:pt>
                <c:pt idx="2">
                  <c:v>2016</c:v>
                </c:pt>
                <c:pt idx="3">
                  <c:v>2017</c:v>
                </c:pt>
                <c:pt idx="4">
                  <c:v>YTD 2018</c:v>
                </c:pt>
              </c:strCache>
            </c:strRef>
          </c:cat>
          <c:val>
            <c:numRef>
              <c:f>Pivots!$I$26:$M$26</c:f>
              <c:numCache>
                <c:formatCode>0%</c:formatCode>
                <c:ptCount val="5"/>
                <c:pt idx="0">
                  <c:v>1.6317440116358349E-2</c:v>
                </c:pt>
                <c:pt idx="1">
                  <c:v>2.1983761839397944E-2</c:v>
                </c:pt>
                <c:pt idx="2" formatCode="0.0%">
                  <c:v>4.3878528680728161E-3</c:v>
                </c:pt>
                <c:pt idx="3">
                  <c:v>1.3370234510589118E-2</c:v>
                </c:pt>
                <c:pt idx="4">
                  <c:v>9.8385469223007064E-3</c:v>
                </c:pt>
              </c:numCache>
            </c:numRef>
          </c:val>
          <c:extLst xmlns:c16r2="http://schemas.microsoft.com/office/drawing/2015/06/chart">
            <c:ext xmlns:c16="http://schemas.microsoft.com/office/drawing/2014/chart" uri="{C3380CC4-5D6E-409C-BE32-E72D297353CC}">
              <c16:uniqueId val="{00000000-CB2F-427F-838F-C5F5EA7E12AA}"/>
            </c:ext>
          </c:extLst>
        </c:ser>
        <c:ser>
          <c:idx val="1"/>
          <c:order val="1"/>
          <c:tx>
            <c:strRef>
              <c:f>Pivots!$H$27</c:f>
              <c:strCache>
                <c:ptCount val="1"/>
                <c:pt idx="0">
                  <c:v>€1-€10m</c:v>
                </c:pt>
              </c:strCache>
            </c:strRef>
          </c:tx>
          <c:spPr>
            <a:solidFill>
              <a:srgbClr val="0093B2"/>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Pivots!$I$25:$M$25</c:f>
              <c:strCache>
                <c:ptCount val="5"/>
                <c:pt idx="0">
                  <c:v>2014</c:v>
                </c:pt>
                <c:pt idx="1">
                  <c:v>2015</c:v>
                </c:pt>
                <c:pt idx="2">
                  <c:v>2016</c:v>
                </c:pt>
                <c:pt idx="3">
                  <c:v>2017</c:v>
                </c:pt>
                <c:pt idx="4">
                  <c:v>YTD 2018</c:v>
                </c:pt>
              </c:strCache>
            </c:strRef>
          </c:cat>
          <c:val>
            <c:numRef>
              <c:f>Pivots!$I$27:$M$27</c:f>
              <c:numCache>
                <c:formatCode>0%</c:formatCode>
                <c:ptCount val="5"/>
                <c:pt idx="0">
                  <c:v>0.24867809038983077</c:v>
                </c:pt>
                <c:pt idx="1">
                  <c:v>0.31088432773424007</c:v>
                </c:pt>
                <c:pt idx="2">
                  <c:v>0.17239679520113307</c:v>
                </c:pt>
                <c:pt idx="3">
                  <c:v>0.30806813833303054</c:v>
                </c:pt>
                <c:pt idx="4">
                  <c:v>0.18920282542885974</c:v>
                </c:pt>
              </c:numCache>
            </c:numRef>
          </c:val>
          <c:extLst xmlns:c16r2="http://schemas.microsoft.com/office/drawing/2015/06/chart">
            <c:ext xmlns:c16="http://schemas.microsoft.com/office/drawing/2014/chart" uri="{C3380CC4-5D6E-409C-BE32-E72D297353CC}">
              <c16:uniqueId val="{00000001-CB2F-427F-838F-C5F5EA7E12AA}"/>
            </c:ext>
          </c:extLst>
        </c:ser>
        <c:ser>
          <c:idx val="2"/>
          <c:order val="2"/>
          <c:tx>
            <c:strRef>
              <c:f>Pivots!$H$28</c:f>
              <c:strCache>
                <c:ptCount val="1"/>
                <c:pt idx="0">
                  <c:v>€10-€20m</c:v>
                </c:pt>
              </c:strCache>
            </c:strRef>
          </c:tx>
          <c:spPr>
            <a:solidFill>
              <a:srgbClr val="B5BD00"/>
            </a:solidFill>
            <a:ln>
              <a:solidFill>
                <a:schemeClr val="bg1"/>
              </a:solidFill>
            </a:ln>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Pivots!$I$25:$M$25</c:f>
              <c:strCache>
                <c:ptCount val="5"/>
                <c:pt idx="0">
                  <c:v>2014</c:v>
                </c:pt>
                <c:pt idx="1">
                  <c:v>2015</c:v>
                </c:pt>
                <c:pt idx="2">
                  <c:v>2016</c:v>
                </c:pt>
                <c:pt idx="3">
                  <c:v>2017</c:v>
                </c:pt>
                <c:pt idx="4">
                  <c:v>YTD 2018</c:v>
                </c:pt>
              </c:strCache>
            </c:strRef>
          </c:cat>
          <c:val>
            <c:numRef>
              <c:f>Pivots!$I$28:$M$28</c:f>
              <c:numCache>
                <c:formatCode>0%</c:formatCode>
                <c:ptCount val="5"/>
                <c:pt idx="0">
                  <c:v>0.17669651379482751</c:v>
                </c:pt>
                <c:pt idx="1">
                  <c:v>0.28458631435617193</c:v>
                </c:pt>
                <c:pt idx="2">
                  <c:v>8.4362025632836693E-2</c:v>
                </c:pt>
                <c:pt idx="3">
                  <c:v>0.12195169089594873</c:v>
                </c:pt>
                <c:pt idx="4">
                  <c:v>0.51715438950554993</c:v>
                </c:pt>
              </c:numCache>
            </c:numRef>
          </c:val>
          <c:extLst xmlns:c16r2="http://schemas.microsoft.com/office/drawing/2015/06/chart">
            <c:ext xmlns:c16="http://schemas.microsoft.com/office/drawing/2014/chart" uri="{C3380CC4-5D6E-409C-BE32-E72D297353CC}">
              <c16:uniqueId val="{00000002-CB2F-427F-838F-C5F5EA7E12AA}"/>
            </c:ext>
          </c:extLst>
        </c:ser>
        <c:ser>
          <c:idx val="3"/>
          <c:order val="3"/>
          <c:tx>
            <c:strRef>
              <c:f>Pivots!$H$29</c:f>
              <c:strCache>
                <c:ptCount val="1"/>
                <c:pt idx="0">
                  <c:v>€20-€50m</c:v>
                </c:pt>
              </c:strCache>
            </c:strRef>
          </c:tx>
          <c:spPr>
            <a:solidFill>
              <a:srgbClr val="C3C4C4"/>
            </a:solidFill>
            <a:ln>
              <a:solidFill>
                <a:schemeClr val="bg1"/>
              </a:solidFill>
            </a:ln>
          </c:spPr>
          <c:invertIfNegative val="0"/>
          <c:dLbls>
            <c:dLbl>
              <c:idx val="3"/>
              <c:delete val="1"/>
              <c:extLst xmlns:c16r2="http://schemas.microsoft.com/office/drawing/2015/06/chart">
                <c:ext xmlns:c16="http://schemas.microsoft.com/office/drawing/2014/chart" uri="{C3380CC4-5D6E-409C-BE32-E72D297353CC}">
                  <c16:uniqueId val="{00000003-CB2F-427F-838F-C5F5EA7E12AA}"/>
                </c:ext>
                <c:ext xmlns:c15="http://schemas.microsoft.com/office/drawing/2012/chart" uri="{CE6537A1-D6FC-4f65-9D91-7224C49458BB}"/>
              </c:extLst>
            </c:dLbl>
            <c:dLbl>
              <c:idx val="4"/>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B2F-427F-838F-C5F5EA7E12AA}"/>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rgbClr val="54585A"/>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Pivots!$I$25:$M$25</c:f>
              <c:strCache>
                <c:ptCount val="5"/>
                <c:pt idx="0">
                  <c:v>2014</c:v>
                </c:pt>
                <c:pt idx="1">
                  <c:v>2015</c:v>
                </c:pt>
                <c:pt idx="2">
                  <c:v>2016</c:v>
                </c:pt>
                <c:pt idx="3">
                  <c:v>2017</c:v>
                </c:pt>
                <c:pt idx="4">
                  <c:v>YTD 2018</c:v>
                </c:pt>
              </c:strCache>
            </c:strRef>
          </c:cat>
          <c:val>
            <c:numRef>
              <c:f>Pivots!$I$29:$M$29</c:f>
              <c:numCache>
                <c:formatCode>0%</c:formatCode>
                <c:ptCount val="5"/>
                <c:pt idx="0">
                  <c:v>0.21362665333393938</c:v>
                </c:pt>
                <c:pt idx="1">
                  <c:v>0.24980944198615465</c:v>
                </c:pt>
                <c:pt idx="2">
                  <c:v>7.3593734812613693E-2</c:v>
                </c:pt>
                <c:pt idx="3">
                  <c:v>0</c:v>
                </c:pt>
                <c:pt idx="4">
                  <c:v>0.28380423814328959</c:v>
                </c:pt>
              </c:numCache>
            </c:numRef>
          </c:val>
          <c:extLst xmlns:c16r2="http://schemas.microsoft.com/office/drawing/2015/06/chart">
            <c:ext xmlns:c16="http://schemas.microsoft.com/office/drawing/2014/chart" uri="{C3380CC4-5D6E-409C-BE32-E72D297353CC}">
              <c16:uniqueId val="{00000005-CB2F-427F-838F-C5F5EA7E12AA}"/>
            </c:ext>
          </c:extLst>
        </c:ser>
        <c:ser>
          <c:idx val="4"/>
          <c:order val="4"/>
          <c:tx>
            <c:strRef>
              <c:f>Pivots!$H$30</c:f>
              <c:strCache>
                <c:ptCount val="1"/>
                <c:pt idx="0">
                  <c:v>€50m+</c:v>
                </c:pt>
              </c:strCache>
            </c:strRef>
          </c:tx>
          <c:spPr>
            <a:solidFill>
              <a:srgbClr val="696B6B"/>
            </a:solidFill>
            <a:ln>
              <a:solidFill>
                <a:schemeClr val="bg1"/>
              </a:solidFill>
            </a:ln>
          </c:spPr>
          <c:invertIfNegative val="0"/>
          <c:dLbls>
            <c:dLbl>
              <c:idx val="4"/>
              <c:delete val="1"/>
              <c:extLst xmlns:c16r2="http://schemas.microsoft.com/office/drawing/2015/06/chart">
                <c:ext xmlns:c16="http://schemas.microsoft.com/office/drawing/2014/chart" uri="{C3380CC4-5D6E-409C-BE32-E72D297353CC}">
                  <c16:uniqueId val="{00000006-CB2F-427F-838F-C5F5EA7E12AA}"/>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Pivots!$I$25:$M$25</c:f>
              <c:strCache>
                <c:ptCount val="5"/>
                <c:pt idx="0">
                  <c:v>2014</c:v>
                </c:pt>
                <c:pt idx="1">
                  <c:v>2015</c:v>
                </c:pt>
                <c:pt idx="2">
                  <c:v>2016</c:v>
                </c:pt>
                <c:pt idx="3">
                  <c:v>2017</c:v>
                </c:pt>
                <c:pt idx="4">
                  <c:v>YTD 2018</c:v>
                </c:pt>
              </c:strCache>
            </c:strRef>
          </c:cat>
          <c:val>
            <c:numRef>
              <c:f>Pivots!$I$30:$M$30</c:f>
              <c:numCache>
                <c:formatCode>0%</c:formatCode>
                <c:ptCount val="5"/>
                <c:pt idx="0">
                  <c:v>0.34468130236504402</c:v>
                </c:pt>
                <c:pt idx="1">
                  <c:v>0.13273615408403541</c:v>
                </c:pt>
                <c:pt idx="2">
                  <c:v>0.66525959148534375</c:v>
                </c:pt>
                <c:pt idx="3">
                  <c:v>0.55660993626043165</c:v>
                </c:pt>
                <c:pt idx="4">
                  <c:v>0</c:v>
                </c:pt>
              </c:numCache>
            </c:numRef>
          </c:val>
          <c:extLst xmlns:c16r2="http://schemas.microsoft.com/office/drawing/2015/06/chart">
            <c:ext xmlns:c16="http://schemas.microsoft.com/office/drawing/2014/chart" uri="{C3380CC4-5D6E-409C-BE32-E72D297353CC}">
              <c16:uniqueId val="{00000007-CB2F-427F-838F-C5F5EA7E12AA}"/>
            </c:ext>
          </c:extLst>
        </c:ser>
        <c:dLbls>
          <c:dLblPos val="ctr"/>
          <c:showLegendKey val="0"/>
          <c:showVal val="1"/>
          <c:showCatName val="0"/>
          <c:showSerName val="0"/>
          <c:showPercent val="0"/>
          <c:showBubbleSize val="0"/>
        </c:dLbls>
        <c:gapWidth val="50"/>
        <c:overlap val="100"/>
        <c:axId val="333152864"/>
        <c:axId val="333153256"/>
      </c:barChart>
      <c:catAx>
        <c:axId val="333152864"/>
        <c:scaling>
          <c:orientation val="minMax"/>
        </c:scaling>
        <c:delete val="0"/>
        <c:axPos val="b"/>
        <c:numFmt formatCode="General" sourceLinked="1"/>
        <c:majorTickMark val="none"/>
        <c:minorTickMark val="none"/>
        <c:tickLblPos val="nextTo"/>
        <c:spPr>
          <a:ln w="9525">
            <a:solidFill>
              <a:srgbClr val="54585A"/>
            </a:solidFill>
          </a:ln>
        </c:spPr>
        <c:txPr>
          <a:bodyPr rot="0" vert="horz"/>
          <a:lstStyle/>
          <a:p>
            <a:pPr>
              <a:defRPr/>
            </a:pPr>
            <a:endParaRPr lang="en-US"/>
          </a:p>
        </c:txPr>
        <c:crossAx val="333153256"/>
        <c:crosses val="autoZero"/>
        <c:auto val="1"/>
        <c:lblAlgn val="ctr"/>
        <c:lblOffset val="100"/>
        <c:noMultiLvlLbl val="0"/>
      </c:catAx>
      <c:valAx>
        <c:axId val="333153256"/>
        <c:scaling>
          <c:orientation val="minMax"/>
          <c:max val="1"/>
        </c:scaling>
        <c:delete val="0"/>
        <c:axPos val="l"/>
        <c:title>
          <c:tx>
            <c:rich>
              <a:bodyPr rot="0" vert="horz" anchor="t" anchorCtr="0"/>
              <a:lstStyle/>
              <a:p>
                <a:pPr>
                  <a:defRPr b="1"/>
                </a:pPr>
                <a:r>
                  <a:rPr lang="en-IE" b="1"/>
                  <a:t>% of Spend</a:t>
                </a:r>
              </a:p>
            </c:rich>
          </c:tx>
          <c:layout>
            <c:manualLayout>
              <c:xMode val="edge"/>
              <c:yMode val="edge"/>
              <c:x val="1.8796493670335406E-2"/>
              <c:y val="1.5577598254763606E-2"/>
            </c:manualLayout>
          </c:layout>
          <c:overlay val="0"/>
        </c:title>
        <c:numFmt formatCode="0%" sourceLinked="0"/>
        <c:majorTickMark val="none"/>
        <c:minorTickMark val="none"/>
        <c:tickLblPos val="nextTo"/>
        <c:spPr>
          <a:ln w="9525">
            <a:solidFill>
              <a:srgbClr val="54585A"/>
            </a:solidFill>
          </a:ln>
        </c:spPr>
        <c:crossAx val="333152864"/>
        <c:crosses val="autoZero"/>
        <c:crossBetween val="between"/>
      </c:valAx>
      <c:spPr>
        <a:noFill/>
        <a:ln w="25400">
          <a:noFill/>
        </a:ln>
        <a:extLst>
          <a:ext uri="{909E8E84-426E-40DD-AFC4-6F175D3DCCD1}">
            <a14:hiddenFill xmlns:a14="http://schemas.microsoft.com/office/drawing/2010/main">
              <a:solidFill>
                <a:sysClr val="window" lastClr="FFFFFF"/>
              </a:solidFill>
            </a14:hiddenFill>
          </a:ext>
        </a:extLst>
      </c:spPr>
    </c:plotArea>
    <c:legend>
      <c:legendPos val="b"/>
      <c:layout>
        <c:manualLayout>
          <c:xMode val="edge"/>
          <c:yMode val="edge"/>
          <c:x val="0.13807172668990148"/>
          <c:y val="0.94292392844199913"/>
          <c:w val="0.75272606010455578"/>
          <c:h val="4.0512621924781472E-2"/>
        </c:manualLayout>
      </c:layout>
      <c:overlay val="0"/>
      <c:spPr>
        <a:ln w="25400">
          <a:noFill/>
        </a:ln>
      </c:spPr>
    </c:legend>
    <c:plotVisOnly val="1"/>
    <c:dispBlanksAs val="gap"/>
    <c:showDLblsOverMax val="0"/>
  </c:chart>
  <c:spPr>
    <a:ln w="6350">
      <a:noFill/>
    </a:ln>
  </c:spPr>
  <c:txPr>
    <a:bodyPr/>
    <a:lstStyle/>
    <a:p>
      <a:pPr>
        <a:defRPr sz="1200" baseline="0">
          <a:solidFill>
            <a:srgbClr val="54585A"/>
          </a:solidFill>
          <a:latin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77115480048358"/>
          <c:y val="0.11094087003358154"/>
          <c:w val="0.63584967244072454"/>
          <c:h val="0.7963611686619807"/>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64A3-447E-971A-71EC0C56B4ED}"/>
              </c:ext>
            </c:extLst>
          </c:dPt>
          <c:dPt>
            <c:idx val="2"/>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3-64A3-447E-971A-71EC0C56B4ED}"/>
              </c:ext>
            </c:extLst>
          </c:dPt>
          <c:dPt>
            <c:idx val="3"/>
            <c:bubble3D val="0"/>
            <c:spPr>
              <a:solidFill>
                <a:srgbClr val="9BD3DD"/>
              </a:solidFill>
              <a:ln w="9525">
                <a:solidFill>
                  <a:srgbClr val="FFFFFF"/>
                </a:solidFill>
              </a:ln>
            </c:spPr>
            <c:extLst xmlns:c16r2="http://schemas.microsoft.com/office/drawing/2015/06/chart">
              <c:ext xmlns:c16="http://schemas.microsoft.com/office/drawing/2014/chart" uri="{C3380CC4-5D6E-409C-BE32-E72D297353CC}">
                <c16:uniqueId val="{00000005-64A3-447E-971A-71EC0C56B4ED}"/>
              </c:ext>
            </c:extLst>
          </c:dPt>
          <c:dPt>
            <c:idx val="4"/>
            <c:bubble3D val="0"/>
            <c:spPr>
              <a:solidFill>
                <a:srgbClr val="B5BD00"/>
              </a:solidFill>
              <a:ln w="9525">
                <a:solidFill>
                  <a:srgbClr val="FFFFFF"/>
                </a:solidFill>
              </a:ln>
            </c:spPr>
            <c:extLst xmlns:c16r2="http://schemas.microsoft.com/office/drawing/2015/06/chart">
              <c:ext xmlns:c16="http://schemas.microsoft.com/office/drawing/2014/chart" uri="{C3380CC4-5D6E-409C-BE32-E72D297353CC}">
                <c16:uniqueId val="{00000007-64A3-447E-971A-71EC0C56B4ED}"/>
              </c:ext>
            </c:extLst>
          </c:dPt>
          <c:dPt>
            <c:idx val="5"/>
            <c:bubble3D val="0"/>
            <c:spPr>
              <a:solidFill>
                <a:srgbClr val="696B6B"/>
              </a:solidFill>
              <a:ln w="9525">
                <a:solidFill>
                  <a:srgbClr val="FFFFFF"/>
                </a:solidFill>
              </a:ln>
            </c:spPr>
            <c:extLst xmlns:c16r2="http://schemas.microsoft.com/office/drawing/2015/06/chart">
              <c:ext xmlns:c16="http://schemas.microsoft.com/office/drawing/2014/chart" uri="{C3380CC4-5D6E-409C-BE32-E72D297353CC}">
                <c16:uniqueId val="{00000009-64A3-447E-971A-71EC0C56B4ED}"/>
              </c:ext>
            </c:extLst>
          </c:dPt>
          <c:dPt>
            <c:idx val="6"/>
            <c:bubble3D val="0"/>
            <c:spPr>
              <a:solidFill>
                <a:srgbClr val="D9ECEB"/>
              </a:solidFill>
              <a:ln w="9525">
                <a:solidFill>
                  <a:srgbClr val="FFFFFF"/>
                </a:solidFill>
              </a:ln>
            </c:spPr>
            <c:extLst xmlns:c16r2="http://schemas.microsoft.com/office/drawing/2015/06/chart">
              <c:ext xmlns:c16="http://schemas.microsoft.com/office/drawing/2014/chart" uri="{C3380CC4-5D6E-409C-BE32-E72D297353CC}">
                <c16:uniqueId val="{0000000B-64A3-447E-971A-71EC0C56B4ED}"/>
              </c:ext>
            </c:extLst>
          </c:dPt>
          <c:dLbls>
            <c:dLbl>
              <c:idx val="0"/>
              <c:layout>
                <c:manualLayout>
                  <c:x val="5.2537085638349246E-2"/>
                  <c:y val="2.9673306590102502E-2"/>
                </c:manualLayout>
              </c:layout>
              <c:spPr>
                <a:solidFill>
                  <a:sysClr val="window" lastClr="FFFFFF"/>
                </a:solidFill>
                <a:ln>
                  <a:noFill/>
                </a:ln>
                <a:effectLst/>
              </c:spPr>
              <c:txPr>
                <a:bodyPr wrap="square" lIns="38100" tIns="19050" rIns="38100" bIns="19050" anchor="ctr">
                  <a:spAutoFit/>
                </a:bodyPr>
                <a:lstStyle/>
                <a:p>
                  <a:pPr>
                    <a:defRPr sz="1100" b="1">
                      <a:solidFill>
                        <a:srgbClr val="696B6B"/>
                      </a:solidFill>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64A3-447E-971A-71EC0C56B4ED}"/>
                </c:ext>
                <c:ext xmlns:c15="http://schemas.microsoft.com/office/drawing/2012/chart" uri="{CE6537A1-D6FC-4f65-9D91-7224C49458BB}">
                  <c15:layout/>
                </c:ext>
              </c:extLst>
            </c:dLbl>
            <c:dLbl>
              <c:idx val="1"/>
              <c:layout>
                <c:manualLayout>
                  <c:x val="1.5227051700077602E-2"/>
                  <c:y val="-4.2168167421280447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64A3-447E-971A-71EC0C56B4ED}"/>
                </c:ext>
                <c:ext xmlns:c15="http://schemas.microsoft.com/office/drawing/2012/chart" uri="{CE6537A1-D6FC-4f65-9D91-7224C49458BB}">
                  <c15:layout/>
                </c:ext>
              </c:extLst>
            </c:dLbl>
            <c:dLbl>
              <c:idx val="2"/>
              <c:layout>
                <c:manualLayout>
                  <c:x val="-5.4237832339923027E-3"/>
                  <c:y val="6.1919750573422193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64A3-447E-971A-71EC0C56B4ED}"/>
                </c:ext>
                <c:ext xmlns:c15="http://schemas.microsoft.com/office/drawing/2012/chart" uri="{CE6537A1-D6FC-4f65-9D91-7224C49458BB}"/>
              </c:extLst>
            </c:dLbl>
            <c:dLbl>
              <c:idx val="3"/>
              <c:layout>
                <c:manualLayout>
                  <c:x val="-6.7668265604730439E-3"/>
                  <c:y val="-1.2658001608563155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64A3-447E-971A-71EC0C56B4ED}"/>
                </c:ext>
                <c:ext xmlns:c15="http://schemas.microsoft.com/office/drawing/2012/chart" uri="{CE6537A1-D6FC-4f65-9D91-7224C49458BB}"/>
              </c:extLst>
            </c:dLbl>
            <c:dLbl>
              <c:idx val="4"/>
              <c:layout>
                <c:manualLayout>
                  <c:x val="-8.614623603084097E-2"/>
                  <c:y val="-0.12608156010763474"/>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64A3-447E-971A-71EC0C56B4ED}"/>
                </c:ext>
                <c:ext xmlns:c15="http://schemas.microsoft.com/office/drawing/2012/chart" uri="{CE6537A1-D6FC-4f65-9D91-7224C49458BB}">
                  <c15:layout>
                    <c:manualLayout>
                      <c:w val="5.9934318555008213E-2"/>
                      <c:h val="9.7961328289197139E-2"/>
                    </c:manualLayout>
                  </c15:layout>
                </c:ext>
              </c:extLst>
            </c:dLbl>
            <c:dLbl>
              <c:idx val="5"/>
              <c:layout>
                <c:manualLayout>
                  <c:x val="-6.152501411461498E-2"/>
                  <c:y val="-0.15017393002419463"/>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64A3-447E-971A-71EC0C56B4ED}"/>
                </c:ext>
                <c:ext xmlns:c15="http://schemas.microsoft.com/office/drawing/2012/chart" uri="{CE6537A1-D6FC-4f65-9D91-7224C49458BB}">
                  <c15:layout>
                    <c:manualLayout>
                      <c:w val="8.1828133552271476E-2"/>
                      <c:h val="7.4842370744010095E-2"/>
                    </c:manualLayout>
                  </c15:layout>
                </c:ext>
              </c:extLst>
            </c:dLbl>
            <c:dLbl>
              <c:idx val="6"/>
              <c:layout>
                <c:manualLayout>
                  <c:x val="1.3691176533967737E-2"/>
                  <c:y val="-0.15959991129734255"/>
                </c:manualLayout>
              </c:layout>
              <c:spPr>
                <a:no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64A3-447E-971A-71EC0C56B4ED}"/>
                </c:ext>
                <c:ext xmlns:c15="http://schemas.microsoft.com/office/drawing/2012/chart" uri="{CE6537A1-D6FC-4f65-9D91-7224C49458BB}"/>
              </c:extLst>
            </c:dLbl>
            <c:spPr>
              <a:solidFill>
                <a:sysClr val="window" lastClr="FFFFFF"/>
              </a:solid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'Tranaction Pivots'!$E$23:$E$24</c:f>
              <c:strCache>
                <c:ptCount val="2"/>
                <c:pt idx="0">
                  <c:v>Outside Dublin</c:v>
                </c:pt>
                <c:pt idx="1">
                  <c:v>Dublin</c:v>
                </c:pt>
              </c:strCache>
            </c:strRef>
          </c:cat>
          <c:val>
            <c:numRef>
              <c:f>'Tranaction Pivots'!$F$23:$F$24</c:f>
              <c:numCache>
                <c:formatCode>"€"#,##0.00_);\("€"#,##0.00\)</c:formatCode>
                <c:ptCount val="2"/>
                <c:pt idx="0">
                  <c:v>151059000</c:v>
                </c:pt>
                <c:pt idx="1">
                  <c:v>107650000</c:v>
                </c:pt>
              </c:numCache>
            </c:numRef>
          </c:val>
          <c:extLst xmlns:c16r2="http://schemas.microsoft.com/office/drawing/2015/06/chart">
            <c:ext xmlns:c16="http://schemas.microsoft.com/office/drawing/2014/chart" uri="{C3380CC4-5D6E-409C-BE32-E72D297353CC}">
              <c16:uniqueId val="{0000000D-64A3-447E-971A-71EC0C56B4ED}"/>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53445404871682"/>
          <c:y val="8.0363871026446251E-2"/>
          <c:w val="0.64526722284050309"/>
          <c:h val="0.73860310976113486"/>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4968-4209-854D-26EAEE4A40A9}"/>
              </c:ext>
            </c:extLst>
          </c:dPt>
          <c:dPt>
            <c:idx val="2"/>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3-4968-4209-854D-26EAEE4A40A9}"/>
              </c:ext>
            </c:extLst>
          </c:dPt>
          <c:dPt>
            <c:idx val="3"/>
            <c:bubble3D val="0"/>
            <c:spPr>
              <a:solidFill>
                <a:srgbClr val="9BD3DD"/>
              </a:solidFill>
              <a:ln w="9525">
                <a:solidFill>
                  <a:srgbClr val="FFFFFF"/>
                </a:solidFill>
              </a:ln>
            </c:spPr>
            <c:extLst xmlns:c16r2="http://schemas.microsoft.com/office/drawing/2015/06/chart">
              <c:ext xmlns:c16="http://schemas.microsoft.com/office/drawing/2014/chart" uri="{C3380CC4-5D6E-409C-BE32-E72D297353CC}">
                <c16:uniqueId val="{00000005-4968-4209-854D-26EAEE4A40A9}"/>
              </c:ext>
            </c:extLst>
          </c:dPt>
          <c:dPt>
            <c:idx val="4"/>
            <c:bubble3D val="0"/>
            <c:spPr>
              <a:solidFill>
                <a:srgbClr val="B5BD00"/>
              </a:solidFill>
              <a:ln w="9525">
                <a:solidFill>
                  <a:srgbClr val="FFFFFF"/>
                </a:solidFill>
              </a:ln>
            </c:spPr>
            <c:extLst xmlns:c16r2="http://schemas.microsoft.com/office/drawing/2015/06/chart">
              <c:ext xmlns:c16="http://schemas.microsoft.com/office/drawing/2014/chart" uri="{C3380CC4-5D6E-409C-BE32-E72D297353CC}">
                <c16:uniqueId val="{00000007-4968-4209-854D-26EAEE4A40A9}"/>
              </c:ext>
            </c:extLst>
          </c:dPt>
          <c:dPt>
            <c:idx val="5"/>
            <c:bubble3D val="0"/>
            <c:spPr>
              <a:solidFill>
                <a:srgbClr val="696B6B"/>
              </a:solidFill>
              <a:ln w="9525">
                <a:solidFill>
                  <a:srgbClr val="FFFFFF"/>
                </a:solidFill>
              </a:ln>
            </c:spPr>
            <c:extLst xmlns:c16r2="http://schemas.microsoft.com/office/drawing/2015/06/chart">
              <c:ext xmlns:c16="http://schemas.microsoft.com/office/drawing/2014/chart" uri="{C3380CC4-5D6E-409C-BE32-E72D297353CC}">
                <c16:uniqueId val="{00000009-4968-4209-854D-26EAEE4A40A9}"/>
              </c:ext>
            </c:extLst>
          </c:dPt>
          <c:dPt>
            <c:idx val="6"/>
            <c:bubble3D val="0"/>
            <c:spPr>
              <a:solidFill>
                <a:srgbClr val="D9ECEB"/>
              </a:solidFill>
              <a:ln w="9525">
                <a:solidFill>
                  <a:srgbClr val="FFFFFF"/>
                </a:solidFill>
              </a:ln>
            </c:spPr>
            <c:extLst xmlns:c16r2="http://schemas.microsoft.com/office/drawing/2015/06/chart">
              <c:ext xmlns:c16="http://schemas.microsoft.com/office/drawing/2014/chart" uri="{C3380CC4-5D6E-409C-BE32-E72D297353CC}">
                <c16:uniqueId val="{0000000B-4968-4209-854D-26EAEE4A40A9}"/>
              </c:ext>
            </c:extLst>
          </c:dPt>
          <c:dLbls>
            <c:dLbl>
              <c:idx val="0"/>
              <c:layout>
                <c:manualLayout>
                  <c:x val="-4.8249684118921998E-2"/>
                  <c:y val="-4.696416962289926E-2"/>
                </c:manualLayout>
              </c:layout>
              <c:spPr>
                <a:solidFill>
                  <a:sysClr val="window" lastClr="FFFFFF"/>
                </a:solidFill>
                <a:ln>
                  <a:noFill/>
                </a:ln>
                <a:effectLst/>
              </c:spPr>
              <c:txPr>
                <a:bodyPr wrap="square" lIns="38100" tIns="19050" rIns="38100" bIns="19050" anchor="ctr">
                  <a:spAutoFit/>
                </a:bodyPr>
                <a:lstStyle/>
                <a:p>
                  <a:pPr>
                    <a:defRPr sz="1100" b="1">
                      <a:solidFill>
                        <a:srgbClr val="696B6B"/>
                      </a:solidFill>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968-4209-854D-26EAEE4A40A9}"/>
                </c:ext>
                <c:ext xmlns:c15="http://schemas.microsoft.com/office/drawing/2012/chart" uri="{CE6537A1-D6FC-4f65-9D91-7224C49458BB}">
                  <c15:layout/>
                </c:ext>
              </c:extLst>
            </c:dLbl>
            <c:dLbl>
              <c:idx val="1"/>
              <c:layout>
                <c:manualLayout>
                  <c:x val="-8.1718195056097953E-2"/>
                  <c:y val="5.6781263341224221E-2"/>
                </c:manualLayout>
              </c:layout>
              <c:spPr>
                <a:solidFill>
                  <a:sysClr val="window" lastClr="FFFFFF"/>
                </a:solid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4968-4209-854D-26EAEE4A40A9}"/>
                </c:ext>
                <c:ext xmlns:c15="http://schemas.microsoft.com/office/drawing/2012/chart" uri="{CE6537A1-D6FC-4f65-9D91-7224C49458BB}">
                  <c15:layout>
                    <c:manualLayout>
                      <c:w val="0.18739189971199394"/>
                      <c:h val="0.12736160634376528"/>
                    </c:manualLayout>
                  </c15:layout>
                </c:ext>
              </c:extLst>
            </c:dLbl>
            <c:dLbl>
              <c:idx val="2"/>
              <c:layout>
                <c:manualLayout>
                  <c:x val="-5.4237832339923027E-3"/>
                  <c:y val="6.1919750573422193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968-4209-854D-26EAEE4A40A9}"/>
                </c:ext>
                <c:ext xmlns:c15="http://schemas.microsoft.com/office/drawing/2012/chart" uri="{CE6537A1-D6FC-4f65-9D91-7224C49458BB}"/>
              </c:extLst>
            </c:dLbl>
            <c:dLbl>
              <c:idx val="3"/>
              <c:layout>
                <c:manualLayout>
                  <c:x val="-6.7668265604730439E-3"/>
                  <c:y val="-1.2658001608563155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968-4209-854D-26EAEE4A40A9}"/>
                </c:ext>
                <c:ext xmlns:c15="http://schemas.microsoft.com/office/drawing/2012/chart" uri="{CE6537A1-D6FC-4f65-9D91-7224C49458BB}"/>
              </c:extLst>
            </c:dLbl>
            <c:dLbl>
              <c:idx val="4"/>
              <c:layout>
                <c:manualLayout>
                  <c:x val="-8.614623603084097E-2"/>
                  <c:y val="-0.12608156010763474"/>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968-4209-854D-26EAEE4A40A9}"/>
                </c:ext>
                <c:ext xmlns:c15="http://schemas.microsoft.com/office/drawing/2012/chart" uri="{CE6537A1-D6FC-4f65-9D91-7224C49458BB}">
                  <c15:layout>
                    <c:manualLayout>
                      <c:w val="5.9934318555008213E-2"/>
                      <c:h val="9.7961328289197139E-2"/>
                    </c:manualLayout>
                  </c15:layout>
                </c:ext>
              </c:extLst>
            </c:dLbl>
            <c:dLbl>
              <c:idx val="5"/>
              <c:layout>
                <c:manualLayout>
                  <c:x val="-6.152501411461498E-2"/>
                  <c:y val="-0.15017393002419463"/>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4968-4209-854D-26EAEE4A40A9}"/>
                </c:ext>
                <c:ext xmlns:c15="http://schemas.microsoft.com/office/drawing/2012/chart" uri="{CE6537A1-D6FC-4f65-9D91-7224C49458BB}">
                  <c15:layout>
                    <c:manualLayout>
                      <c:w val="8.1828133552271476E-2"/>
                      <c:h val="7.4842370744010095E-2"/>
                    </c:manualLayout>
                  </c15:layout>
                </c:ext>
              </c:extLst>
            </c:dLbl>
            <c:dLbl>
              <c:idx val="6"/>
              <c:layout>
                <c:manualLayout>
                  <c:x val="1.3691176533967737E-2"/>
                  <c:y val="-0.15959991129734255"/>
                </c:manualLayout>
              </c:layout>
              <c:spPr>
                <a:no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4968-4209-854D-26EAEE4A40A9}"/>
                </c:ext>
                <c:ext xmlns:c15="http://schemas.microsoft.com/office/drawing/2012/chart" uri="{CE6537A1-D6FC-4f65-9D91-7224C49458BB}"/>
              </c:extLst>
            </c:dLbl>
            <c:spPr>
              <a:solidFill>
                <a:sysClr val="window" lastClr="FFFFFF"/>
              </a:solid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'Pivots YTD'!$E$23:$E$24</c:f>
              <c:strCache>
                <c:ptCount val="2"/>
                <c:pt idx="0">
                  <c:v>Outside Dublin</c:v>
                </c:pt>
                <c:pt idx="1">
                  <c:v>Dublin</c:v>
                </c:pt>
              </c:strCache>
            </c:strRef>
          </c:cat>
          <c:val>
            <c:numRef>
              <c:f>'Pivots YTD'!$F$23:$F$24</c:f>
              <c:numCache>
                <c:formatCode>"€"#,##0.00_);\("€"#,##0.00\)</c:formatCode>
                <c:ptCount val="2"/>
                <c:pt idx="0">
                  <c:v>187240000</c:v>
                </c:pt>
                <c:pt idx="1">
                  <c:v>532930000</c:v>
                </c:pt>
              </c:numCache>
            </c:numRef>
          </c:val>
          <c:extLst xmlns:c16r2="http://schemas.microsoft.com/office/drawing/2015/06/chart">
            <c:ext xmlns:c16="http://schemas.microsoft.com/office/drawing/2014/chart" uri="{C3380CC4-5D6E-409C-BE32-E72D297353CC}">
              <c16:uniqueId val="{0000000D-4968-4209-854D-26EAEE4A40A9}"/>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04901513000183"/>
          <c:y val="0.10291184146471571"/>
          <c:w val="0.61950715082616903"/>
          <c:h val="0.88729296495492094"/>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4F19-47BF-9B4D-38464B27D7FF}"/>
              </c:ext>
            </c:extLst>
          </c:dPt>
          <c:dPt>
            <c:idx val="2"/>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3-4F19-47BF-9B4D-38464B27D7FF}"/>
              </c:ext>
            </c:extLst>
          </c:dPt>
          <c:dPt>
            <c:idx val="3"/>
            <c:bubble3D val="0"/>
            <c:spPr>
              <a:solidFill>
                <a:srgbClr val="9BD3DD"/>
              </a:solidFill>
              <a:ln w="9525">
                <a:solidFill>
                  <a:srgbClr val="FFFFFF"/>
                </a:solidFill>
              </a:ln>
            </c:spPr>
            <c:extLst xmlns:c16r2="http://schemas.microsoft.com/office/drawing/2015/06/chart">
              <c:ext xmlns:c16="http://schemas.microsoft.com/office/drawing/2014/chart" uri="{C3380CC4-5D6E-409C-BE32-E72D297353CC}">
                <c16:uniqueId val="{00000005-4F19-47BF-9B4D-38464B27D7FF}"/>
              </c:ext>
            </c:extLst>
          </c:dPt>
          <c:dPt>
            <c:idx val="4"/>
            <c:bubble3D val="0"/>
            <c:spPr>
              <a:solidFill>
                <a:srgbClr val="B5BD00"/>
              </a:solidFill>
              <a:ln w="9525">
                <a:solidFill>
                  <a:srgbClr val="FFFFFF"/>
                </a:solidFill>
              </a:ln>
            </c:spPr>
            <c:extLst xmlns:c16r2="http://schemas.microsoft.com/office/drawing/2015/06/chart">
              <c:ext xmlns:c16="http://schemas.microsoft.com/office/drawing/2014/chart" uri="{C3380CC4-5D6E-409C-BE32-E72D297353CC}">
                <c16:uniqueId val="{00000007-4F19-47BF-9B4D-38464B27D7FF}"/>
              </c:ext>
            </c:extLst>
          </c:dPt>
          <c:dPt>
            <c:idx val="5"/>
            <c:bubble3D val="0"/>
            <c:spPr>
              <a:solidFill>
                <a:srgbClr val="696B6B"/>
              </a:solidFill>
              <a:ln w="9525">
                <a:solidFill>
                  <a:srgbClr val="FFFFFF"/>
                </a:solidFill>
              </a:ln>
            </c:spPr>
            <c:extLst xmlns:c16r2="http://schemas.microsoft.com/office/drawing/2015/06/chart">
              <c:ext xmlns:c16="http://schemas.microsoft.com/office/drawing/2014/chart" uri="{C3380CC4-5D6E-409C-BE32-E72D297353CC}">
                <c16:uniqueId val="{00000009-4F19-47BF-9B4D-38464B27D7FF}"/>
              </c:ext>
            </c:extLst>
          </c:dPt>
          <c:dPt>
            <c:idx val="6"/>
            <c:bubble3D val="0"/>
            <c:spPr>
              <a:solidFill>
                <a:srgbClr val="D9ECEB"/>
              </a:solidFill>
              <a:ln w="9525">
                <a:solidFill>
                  <a:srgbClr val="FFFFFF"/>
                </a:solidFill>
              </a:ln>
            </c:spPr>
            <c:extLst xmlns:c16r2="http://schemas.microsoft.com/office/drawing/2015/06/chart">
              <c:ext xmlns:c16="http://schemas.microsoft.com/office/drawing/2014/chart" uri="{C3380CC4-5D6E-409C-BE32-E72D297353CC}">
                <c16:uniqueId val="{0000000B-4F19-47BF-9B4D-38464B27D7FF}"/>
              </c:ext>
            </c:extLst>
          </c:dPt>
          <c:dLbls>
            <c:dLbl>
              <c:idx val="0"/>
              <c:layout>
                <c:manualLayout>
                  <c:x val="-5.5259303777343408E-2"/>
                  <c:y val="-0.26935812738479992"/>
                </c:manualLayout>
              </c:layout>
              <c:spPr>
                <a:solidFill>
                  <a:sysClr val="window" lastClr="FFFFFF"/>
                </a:solidFill>
                <a:ln>
                  <a:noFill/>
                </a:ln>
                <a:effectLst/>
              </c:spPr>
              <c:txPr>
                <a:bodyPr wrap="square" lIns="38100" tIns="19050" rIns="38100" bIns="19050" anchor="ctr">
                  <a:noAutofit/>
                </a:bodyPr>
                <a:lstStyle/>
                <a:p>
                  <a:pPr>
                    <a:defRPr sz="1100" b="1">
                      <a:solidFill>
                        <a:srgbClr val="696B6B"/>
                      </a:solidFill>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F19-47BF-9B4D-38464B27D7FF}"/>
                </c:ext>
                <c:ext xmlns:c15="http://schemas.microsoft.com/office/drawing/2012/chart" uri="{CE6537A1-D6FC-4f65-9D91-7224C49458BB}">
                  <c15:layout>
                    <c:manualLayout>
                      <c:w val="0.15894139829174969"/>
                      <c:h val="0.18198520266029217"/>
                    </c:manualLayout>
                  </c15:layout>
                </c:ext>
              </c:extLst>
            </c:dLbl>
            <c:dLbl>
              <c:idx val="1"/>
              <c:layout>
                <c:manualLayout>
                  <c:x val="2.8138218773153881E-2"/>
                  <c:y val="-0.11210635959898795"/>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4F19-47BF-9B4D-38464B27D7FF}"/>
                </c:ext>
                <c:ext xmlns:c15="http://schemas.microsoft.com/office/drawing/2012/chart" uri="{CE6537A1-D6FC-4f65-9D91-7224C49458BB}">
                  <c15:layout/>
                </c:ext>
              </c:extLst>
            </c:dLbl>
            <c:dLbl>
              <c:idx val="2"/>
              <c:layout>
                <c:manualLayout>
                  <c:x val="-5.4237832339923027E-3"/>
                  <c:y val="6.1919750573422193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F19-47BF-9B4D-38464B27D7FF}"/>
                </c:ext>
                <c:ext xmlns:c15="http://schemas.microsoft.com/office/drawing/2012/chart" uri="{CE6537A1-D6FC-4f65-9D91-7224C49458BB}"/>
              </c:extLst>
            </c:dLbl>
            <c:dLbl>
              <c:idx val="3"/>
              <c:layout>
                <c:manualLayout>
                  <c:x val="-6.7668265604730439E-3"/>
                  <c:y val="-1.2658001608563155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4F19-47BF-9B4D-38464B27D7FF}"/>
                </c:ext>
                <c:ext xmlns:c15="http://schemas.microsoft.com/office/drawing/2012/chart" uri="{CE6537A1-D6FC-4f65-9D91-7224C49458BB}"/>
              </c:extLst>
            </c:dLbl>
            <c:dLbl>
              <c:idx val="4"/>
              <c:layout>
                <c:manualLayout>
                  <c:x val="-8.614623603084097E-2"/>
                  <c:y val="-0.12608156010763474"/>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4F19-47BF-9B4D-38464B27D7FF}"/>
                </c:ext>
                <c:ext xmlns:c15="http://schemas.microsoft.com/office/drawing/2012/chart" uri="{CE6537A1-D6FC-4f65-9D91-7224C49458BB}">
                  <c15:layout>
                    <c:manualLayout>
                      <c:w val="5.9934318555008213E-2"/>
                      <c:h val="9.7961328289197139E-2"/>
                    </c:manualLayout>
                  </c15:layout>
                </c:ext>
              </c:extLst>
            </c:dLbl>
            <c:dLbl>
              <c:idx val="5"/>
              <c:layout>
                <c:manualLayout>
                  <c:x val="-6.152501411461498E-2"/>
                  <c:y val="-0.15017393002419463"/>
                </c:manualLayout>
              </c:layout>
              <c:spPr>
                <a:noFill/>
                <a:ln>
                  <a:noFill/>
                </a:ln>
                <a:effectLst/>
              </c:spPr>
              <c:txPr>
                <a:bodyPr wrap="square" lIns="38100" tIns="19050" rIns="38100" bIns="19050" anchor="ctr">
                  <a:no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4F19-47BF-9B4D-38464B27D7FF}"/>
                </c:ext>
                <c:ext xmlns:c15="http://schemas.microsoft.com/office/drawing/2012/chart" uri="{CE6537A1-D6FC-4f65-9D91-7224C49458BB}">
                  <c15:layout>
                    <c:manualLayout>
                      <c:w val="8.1828133552271476E-2"/>
                      <c:h val="7.4842370744010095E-2"/>
                    </c:manualLayout>
                  </c15:layout>
                </c:ext>
              </c:extLst>
            </c:dLbl>
            <c:dLbl>
              <c:idx val="6"/>
              <c:layout>
                <c:manualLayout>
                  <c:x val="1.3691176533967737E-2"/>
                  <c:y val="-0.15959991129734255"/>
                </c:manualLayout>
              </c:layout>
              <c:spPr>
                <a:no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4F19-47BF-9B4D-38464B27D7FF}"/>
                </c:ext>
                <c:ext xmlns:c15="http://schemas.microsoft.com/office/drawing/2012/chart" uri="{CE6537A1-D6FC-4f65-9D91-7224C49458BB}"/>
              </c:extLst>
            </c:dLbl>
            <c:spPr>
              <a:solidFill>
                <a:sysClr val="window" lastClr="FFFFFF"/>
              </a:solidFill>
              <a:ln>
                <a:noFill/>
              </a:ln>
              <a:effectLst/>
            </c:spPr>
            <c:txPr>
              <a:bodyPr wrap="square" lIns="38100" tIns="19050" rIns="38100" bIns="19050" anchor="ctr">
                <a:spAutoFit/>
              </a:bodyPr>
              <a:lstStyle/>
              <a:p>
                <a:pPr>
                  <a:defRPr sz="1100"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'Transaction Pivots'!$E$17:$E$18</c:f>
              <c:strCache>
                <c:ptCount val="2"/>
                <c:pt idx="0">
                  <c:v>Outside Dublin</c:v>
                </c:pt>
                <c:pt idx="1">
                  <c:v>Dublin</c:v>
                </c:pt>
              </c:strCache>
            </c:strRef>
          </c:cat>
          <c:val>
            <c:numRef>
              <c:f>'Transaction Pivots'!$F$17:$F$18</c:f>
              <c:numCache>
                <c:formatCode>"€"#,##0.00_);\("€"#,##0.00\)</c:formatCode>
                <c:ptCount val="2"/>
                <c:pt idx="0">
                  <c:v>42780000</c:v>
                </c:pt>
                <c:pt idx="1">
                  <c:v>36500000</c:v>
                </c:pt>
              </c:numCache>
            </c:numRef>
          </c:val>
          <c:extLst xmlns:c16r2="http://schemas.microsoft.com/office/drawing/2015/06/chart">
            <c:ext xmlns:c16="http://schemas.microsoft.com/office/drawing/2014/chart" uri="{C3380CC4-5D6E-409C-BE32-E72D297353CC}">
              <c16:uniqueId val="{0000000D-4F19-47BF-9B4D-38464B27D7FF}"/>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86279171603042"/>
          <c:y val="0.16307815446001533"/>
          <c:w val="0.45320997106682032"/>
          <c:h val="0.71671194047478448"/>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B116-4B03-8A21-628EFAF7A58C}"/>
              </c:ext>
            </c:extLst>
          </c:dPt>
          <c:dPt>
            <c:idx val="2"/>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3-B116-4B03-8A21-628EFAF7A58C}"/>
              </c:ext>
            </c:extLst>
          </c:dPt>
          <c:dPt>
            <c:idx val="3"/>
            <c:bubble3D val="0"/>
            <c:spPr>
              <a:solidFill>
                <a:srgbClr val="9BD3DD"/>
              </a:solidFill>
              <a:ln w="9525">
                <a:solidFill>
                  <a:srgbClr val="FFFFFF"/>
                </a:solidFill>
              </a:ln>
            </c:spPr>
            <c:extLst xmlns:c16r2="http://schemas.microsoft.com/office/drawing/2015/06/chart">
              <c:ext xmlns:c16="http://schemas.microsoft.com/office/drawing/2014/chart" uri="{C3380CC4-5D6E-409C-BE32-E72D297353CC}">
                <c16:uniqueId val="{00000005-B116-4B03-8A21-628EFAF7A58C}"/>
              </c:ext>
            </c:extLst>
          </c:dPt>
          <c:dLbls>
            <c:dLbl>
              <c:idx val="0"/>
              <c:layout>
                <c:manualLayout>
                  <c:x val="-5.8890581726312605E-2"/>
                  <c:y val="-0.16979258415552537"/>
                </c:manualLayout>
              </c:layout>
              <c:spPr>
                <a:solidFill>
                  <a:sysClr val="window" lastClr="FFFFFF"/>
                </a:solidFill>
                <a:ln>
                  <a:noFill/>
                </a:ln>
                <a:effectLst/>
              </c:spPr>
              <c:txPr>
                <a:bodyPr wrap="square" lIns="38100" tIns="19050" rIns="38100" bIns="19050" anchor="ctr">
                  <a:noAutofit/>
                </a:bodyPr>
                <a:lstStyle/>
                <a:p>
                  <a:pPr>
                    <a:defRPr b="1">
                      <a:solidFill>
                        <a:srgbClr val="696B6B"/>
                      </a:solidFill>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116-4B03-8A21-628EFAF7A58C}"/>
                </c:ext>
                <c:ext xmlns:c15="http://schemas.microsoft.com/office/drawing/2012/chart" uri="{CE6537A1-D6FC-4f65-9D91-7224C49458BB}">
                  <c15:layout>
                    <c:manualLayout>
                      <c:w val="6.714883259858638E-2"/>
                      <c:h val="9.3376940735072675E-2"/>
                    </c:manualLayout>
                  </c15:layout>
                </c:ext>
              </c:extLst>
            </c:dLbl>
            <c:dLbl>
              <c:idx val="1"/>
              <c:layout>
                <c:manualLayout>
                  <c:x val="-2.8677321169040204E-2"/>
                  <c:y val="-6.7185347913015572E-2"/>
                </c:manualLayout>
              </c:layout>
              <c:spPr>
                <a:solidFill>
                  <a:sysClr val="window" lastClr="FFFFFF"/>
                </a:solidFill>
                <a:ln>
                  <a:noFill/>
                </a:ln>
                <a:effectLst/>
              </c:spPr>
              <c:txPr>
                <a:bodyPr wrap="square" lIns="38100" tIns="19050" rIns="38100" bIns="19050" anchor="ctr">
                  <a:noAutofit/>
                </a:bodyPr>
                <a:lstStyle/>
                <a:p>
                  <a:pPr>
                    <a:defRPr b="1"/>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B116-4B03-8A21-628EFAF7A58C}"/>
                </c:ext>
                <c:ext xmlns:c15="http://schemas.microsoft.com/office/drawing/2012/chart" uri="{CE6537A1-D6FC-4f65-9D91-7224C49458BB}">
                  <c15:layout>
                    <c:manualLayout>
                      <c:w val="7.158643552360458E-2"/>
                      <c:h val="0.10158829676071056"/>
                    </c:manualLayout>
                  </c15:layout>
                </c:ext>
              </c:extLst>
            </c:dLbl>
            <c:dLbl>
              <c:idx val="2"/>
              <c:layout>
                <c:manualLayout>
                  <c:x val="1.3948102955912496E-3"/>
                  <c:y val="-1.7245493216169297E-4"/>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B116-4B03-8A21-628EFAF7A58C}"/>
                </c:ext>
                <c:ext xmlns:c15="http://schemas.microsoft.com/office/drawing/2012/chart" uri="{CE6537A1-D6FC-4f65-9D91-7224C49458BB}">
                  <c15:layout/>
                </c:ext>
              </c:extLst>
            </c:dLbl>
            <c:spPr>
              <a:solidFill>
                <a:sysClr val="window" lastClr="FFFFFF"/>
              </a:solid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'Transaction Pivots'!$E$10:$E$13</c:f>
              <c:strCache>
                <c:ptCount val="4"/>
                <c:pt idx="0">
                  <c:v>Dublin</c:v>
                </c:pt>
                <c:pt idx="1">
                  <c:v>West</c:v>
                </c:pt>
                <c:pt idx="2">
                  <c:v>North West</c:v>
                </c:pt>
                <c:pt idx="3">
                  <c:v>South East</c:v>
                </c:pt>
              </c:strCache>
            </c:strRef>
          </c:cat>
          <c:val>
            <c:numRef>
              <c:f>'Transaction Pivots'!$F$10:$F$13</c:f>
              <c:numCache>
                <c:formatCode>"€"#,##0.00_);\("€"#,##0.00\)</c:formatCode>
                <c:ptCount val="4"/>
                <c:pt idx="0">
                  <c:v>36500000</c:v>
                </c:pt>
                <c:pt idx="1">
                  <c:v>25000000</c:v>
                </c:pt>
                <c:pt idx="2">
                  <c:v>15000000</c:v>
                </c:pt>
                <c:pt idx="3">
                  <c:v>2780000</c:v>
                </c:pt>
              </c:numCache>
            </c:numRef>
          </c:val>
          <c:extLst xmlns:c16r2="http://schemas.microsoft.com/office/drawing/2015/06/chart">
            <c:ext xmlns:c16="http://schemas.microsoft.com/office/drawing/2014/chart" uri="{C3380CC4-5D6E-409C-BE32-E72D297353CC}">
              <c16:uniqueId val="{00000007-B116-4B03-8A21-628EFAF7A58C}"/>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3018518961681E-2"/>
          <c:y val="0.18683396219858286"/>
          <c:w val="0.85152331878117393"/>
          <c:h val="0.67229493614320002"/>
        </c:manualLayout>
      </c:layout>
      <c:doughnutChart>
        <c:varyColors val="1"/>
        <c:ser>
          <c:idx val="0"/>
          <c:order val="0"/>
          <c:spPr>
            <a:solidFill>
              <a:srgbClr val="003865"/>
            </a:solidFill>
            <a:ln w="9525">
              <a:solidFill>
                <a:srgbClr val="FFFFFF"/>
              </a:solidFill>
            </a:ln>
          </c:spPr>
          <c:dPt>
            <c:idx val="0"/>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1-DC5F-4FD9-8F3F-0E13ACF5A2ED}"/>
              </c:ext>
            </c:extLst>
          </c:dPt>
          <c:dPt>
            <c:idx val="1"/>
            <c:bubble3D val="0"/>
            <c:spPr>
              <a:solidFill>
                <a:srgbClr val="56AAC6"/>
              </a:solidFill>
              <a:ln w="9525">
                <a:solidFill>
                  <a:srgbClr val="FFFFFF"/>
                </a:solidFill>
              </a:ln>
            </c:spPr>
            <c:extLst xmlns:c16r2="http://schemas.microsoft.com/office/drawing/2015/06/chart">
              <c:ext xmlns:c16="http://schemas.microsoft.com/office/drawing/2014/chart" uri="{C3380CC4-5D6E-409C-BE32-E72D297353CC}">
                <c16:uniqueId val="{00000003-DC5F-4FD9-8F3F-0E13ACF5A2ED}"/>
              </c:ext>
            </c:extLst>
          </c:dPt>
          <c:dPt>
            <c:idx val="2"/>
            <c:bubble3D val="0"/>
            <c:extLst xmlns:c16r2="http://schemas.microsoft.com/office/drawing/2015/06/chart">
              <c:ext xmlns:c16="http://schemas.microsoft.com/office/drawing/2014/chart" uri="{C3380CC4-5D6E-409C-BE32-E72D297353CC}">
                <c16:uniqueId val="{00000004-DC5F-4FD9-8F3F-0E13ACF5A2ED}"/>
              </c:ext>
            </c:extLst>
          </c:dPt>
          <c:dPt>
            <c:idx val="3"/>
            <c:bubble3D val="0"/>
            <c:spPr>
              <a:solidFill>
                <a:srgbClr val="DEE1AA"/>
              </a:solidFill>
              <a:ln w="9525">
                <a:solidFill>
                  <a:srgbClr val="FFFFFF"/>
                </a:solidFill>
              </a:ln>
            </c:spPr>
            <c:extLst xmlns:c16r2="http://schemas.microsoft.com/office/drawing/2015/06/chart">
              <c:ext xmlns:c16="http://schemas.microsoft.com/office/drawing/2014/chart" uri="{C3380CC4-5D6E-409C-BE32-E72D297353CC}">
                <c16:uniqueId val="{00000006-DC5F-4FD9-8F3F-0E13ACF5A2ED}"/>
              </c:ext>
            </c:extLst>
          </c:dPt>
          <c:dLbls>
            <c:dLbl>
              <c:idx val="0"/>
              <c:delete val="1"/>
              <c:extLst xmlns:c16r2="http://schemas.microsoft.com/office/drawing/2015/06/chart">
                <c:ext xmlns:c16="http://schemas.microsoft.com/office/drawing/2014/chart" uri="{C3380CC4-5D6E-409C-BE32-E72D297353CC}">
                  <c16:uniqueId val="{00000001-DC5F-4FD9-8F3F-0E13ACF5A2ED}"/>
                </c:ext>
                <c:ext xmlns:c15="http://schemas.microsoft.com/office/drawing/2012/chart" uri="{CE6537A1-D6FC-4f65-9D91-7224C49458BB}"/>
              </c:extLst>
            </c:dLbl>
            <c:dLbl>
              <c:idx val="1"/>
              <c:layout>
                <c:manualLayout>
                  <c:x val="3.0299072330142493E-2"/>
                  <c:y val="-0.40889598432774332"/>
                </c:manualLayout>
              </c:layout>
              <c:tx>
                <c:rich>
                  <a:bodyPr wrap="square" lIns="38100" tIns="19050" rIns="38100" bIns="19050" anchor="ctr">
                    <a:noAutofit/>
                  </a:bodyPr>
                  <a:lstStyle/>
                  <a:p>
                    <a:pPr>
                      <a:defRPr b="1"/>
                    </a:pPr>
                    <a:fld id="{CA795BD7-8B77-4A0C-9392-E6EAEDB59274}" type="CATEGORYNAME">
                      <a:rPr lang="sv-SE"/>
                      <a:pPr>
                        <a:defRPr b="1"/>
                      </a:pPr>
                      <a:t>[CATEGORY NAME]</a:t>
                    </a:fld>
                    <a:r>
                      <a:rPr lang="sv-SE" baseline="0"/>
                      <a:t>
</a:t>
                    </a:r>
                    <a:fld id="{9E45950A-1ED2-45AA-B311-4EC67C3DBD95}" type="PERCENTAGE">
                      <a:rPr lang="sv-SE" baseline="0"/>
                      <a:pPr>
                        <a:defRPr b="1"/>
                      </a:pPr>
                      <a:t>[PERCENTAGE]</a:t>
                    </a:fld>
                    <a:endParaRPr lang="sv-SE" baseline="0"/>
                  </a:p>
                  <a:p>
                    <a:pPr>
                      <a:defRPr b="1"/>
                    </a:pPr>
                    <a:r>
                      <a:rPr lang="sv-SE" baseline="0"/>
                      <a:t>(6 Hotels)</a:t>
                    </a:r>
                  </a:p>
                </c:rich>
              </c:tx>
              <c:spPr>
                <a:solidFill>
                  <a:sysClr val="window" lastClr="FFFFFF"/>
                </a:solidFill>
                <a:ln>
                  <a:noFill/>
                </a:ln>
                <a:effectLst/>
              </c:sp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DC5F-4FD9-8F3F-0E13ACF5A2ED}"/>
                </c:ext>
                <c:ext xmlns:c15="http://schemas.microsoft.com/office/drawing/2012/chart" uri="{CE6537A1-D6FC-4f65-9D91-7224C49458BB}">
                  <c15:layout>
                    <c:manualLayout>
                      <c:w val="0.22730683253868955"/>
                      <c:h val="0.11576109498133555"/>
                    </c:manualLayout>
                  </c15:layout>
                  <c15:dlblFieldTable/>
                  <c15:showDataLabelsRange val="0"/>
                </c:ext>
              </c:extLst>
            </c:dLbl>
            <c:dLbl>
              <c:idx val="2"/>
              <c:layout>
                <c:manualLayout>
                  <c:x val="1.3948102955912496E-3"/>
                  <c:y val="-1.7245493216169297E-4"/>
                </c:manualLayout>
              </c:layout>
              <c:tx>
                <c:rich>
                  <a:bodyPr/>
                  <a:lstStyle/>
                  <a:p>
                    <a:fld id="{D51C7BB0-C377-4C3A-94DE-82708BA4E0B7}" type="CATEGORYNAME">
                      <a:rPr lang="en-US"/>
                      <a:pPr/>
                      <a:t>[CATEGORY NAME]</a:t>
                    </a:fld>
                    <a:r>
                      <a:rPr lang="en-US" baseline="0"/>
                      <a:t>
</a:t>
                    </a:r>
                    <a:fld id="{7DD3F38C-185B-449A-9812-C3F4A52B39CA}" type="PERCENTAGE">
                      <a:rPr lang="en-US" baseline="0"/>
                      <a:pPr/>
                      <a:t>[PERCENTAGE]</a:t>
                    </a:fld>
                    <a:r>
                      <a:rPr lang="en-US" baseline="0"/>
                      <a:t> </a:t>
                    </a:r>
                  </a:p>
                  <a:p>
                    <a:r>
                      <a:rPr lang="en-US" baseline="0"/>
                      <a:t>(1 Hotel)</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DC5F-4FD9-8F3F-0E13ACF5A2ED}"/>
                </c:ext>
                <c:ext xmlns:c15="http://schemas.microsoft.com/office/drawing/2012/chart" uri="{CE6537A1-D6FC-4f65-9D91-7224C49458BB}">
                  <c15:layout/>
                  <c15:dlblFieldTable/>
                  <c15:showDataLabelsRange val="0"/>
                </c:ext>
              </c:extLst>
            </c:dLbl>
            <c:dLbl>
              <c:idx val="3"/>
              <c:layout/>
              <c:tx>
                <c:rich>
                  <a:bodyPr/>
                  <a:lstStyle/>
                  <a:p>
                    <a:fld id="{57BA94D1-95D3-4325-8168-E1FF6E10E329}" type="CATEGORYNAME">
                      <a:rPr lang="en-US"/>
                      <a:pPr/>
                      <a:t>[CATEGORY NAME]</a:t>
                    </a:fld>
                    <a:r>
                      <a:rPr lang="en-US" baseline="0"/>
                      <a:t>
</a:t>
                    </a:r>
                    <a:fld id="{CC4FA265-096B-4459-B39D-42FB3A6CB0FD}" type="PERCENTAGE">
                      <a:rPr lang="en-US" baseline="0"/>
                      <a:pPr/>
                      <a:t>[PERCENTAGE]</a:t>
                    </a:fld>
                    <a:r>
                      <a:rPr lang="en-US" baseline="0"/>
                      <a:t> </a:t>
                    </a:r>
                  </a:p>
                  <a:p>
                    <a:r>
                      <a:rPr lang="en-US" baseline="0"/>
                      <a:t>(1 Hotel)</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DC5F-4FD9-8F3F-0E13ACF5A2ED}"/>
                </c:ext>
                <c:ext xmlns:c15="http://schemas.microsoft.com/office/drawing/2012/chart" uri="{CE6537A1-D6FC-4f65-9D91-7224C49458BB}">
                  <c15:layout/>
                  <c15:dlblFieldTable/>
                  <c15:showDataLabelsRange val="0"/>
                </c:ext>
              </c:extLst>
            </c:dLbl>
            <c:dLbl>
              <c:idx val="4"/>
              <c:delete val="1"/>
              <c:extLst xmlns:c16r2="http://schemas.microsoft.com/office/drawing/2015/06/chart">
                <c:ext xmlns:c16="http://schemas.microsoft.com/office/drawing/2014/chart" uri="{C3380CC4-5D6E-409C-BE32-E72D297353CC}">
                  <c16:uniqueId val="{00000007-DC5F-4FD9-8F3F-0E13ACF5A2ED}"/>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8-DC5F-4FD9-8F3F-0E13ACF5A2ED}"/>
                </c:ext>
                <c:ext xmlns:c15="http://schemas.microsoft.com/office/drawing/2012/chart" uri="{CE6537A1-D6FC-4f65-9D91-7224C49458BB}"/>
              </c:extLst>
            </c:dLbl>
            <c:spPr>
              <a:solidFill>
                <a:sysClr val="window" lastClr="FFFFFF"/>
              </a:solidFill>
              <a:ln>
                <a:noFill/>
              </a:ln>
              <a:effectLst/>
            </c:spPr>
            <c:txPr>
              <a:bodyPr wrap="square" lIns="38100" tIns="19050" rIns="38100" bIns="19050" anchor="ctr">
                <a:spAutoFit/>
              </a:bodyPr>
              <a:lstStyle/>
              <a:p>
                <a:pPr>
                  <a:defRPr b="1"/>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'Transaction Pivots'!$E$79:$E$84</c:f>
              <c:strCache>
                <c:ptCount val="6"/>
                <c:pt idx="0">
                  <c:v>5 Star</c:v>
                </c:pt>
                <c:pt idx="1">
                  <c:v>4 Star</c:v>
                </c:pt>
                <c:pt idx="2">
                  <c:v>3 Star</c:v>
                </c:pt>
                <c:pt idx="3">
                  <c:v>2 Star</c:v>
                </c:pt>
                <c:pt idx="4">
                  <c:v>1 Star</c:v>
                </c:pt>
                <c:pt idx="5">
                  <c:v>Unrated</c:v>
                </c:pt>
              </c:strCache>
            </c:strRef>
          </c:cat>
          <c:val>
            <c:numRef>
              <c:f>'Transaction Pivots'!$F$79:$F$84</c:f>
              <c:numCache>
                <c:formatCode>"€"#,##0.00_);\("€"#,##0.00\)</c:formatCode>
                <c:ptCount val="6"/>
                <c:pt idx="0">
                  <c:v>0</c:v>
                </c:pt>
                <c:pt idx="1">
                  <c:v>64500000</c:v>
                </c:pt>
                <c:pt idx="2">
                  <c:v>780000</c:v>
                </c:pt>
                <c:pt idx="3">
                  <c:v>14000000</c:v>
                </c:pt>
                <c:pt idx="4">
                  <c:v>0</c:v>
                </c:pt>
                <c:pt idx="5">
                  <c:v>0</c:v>
                </c:pt>
              </c:numCache>
            </c:numRef>
          </c:val>
          <c:extLst xmlns:c16r2="http://schemas.microsoft.com/office/drawing/2015/06/chart">
            <c:ext xmlns:c16="http://schemas.microsoft.com/office/drawing/2014/chart" uri="{C3380CC4-5D6E-409C-BE32-E72D297353CC}">
              <c16:uniqueId val="{00000009-DC5F-4FD9-8F3F-0E13ACF5A2ED}"/>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spPr>
    <a:noFill/>
    <a:ln w="25400">
      <a:noFill/>
    </a:ln>
    <a:extLst>
      <a:ext uri="{909E8E84-426E-40DD-AFC4-6F175D3DCCD1}">
        <a14:hiddenFill xmlns:a14="http://schemas.microsoft.com/office/drawing/2010/main">
          <a:solidFill>
            <a:sysClr val="window" lastClr="FFFFFF"/>
          </a:solidFill>
        </a14:hiddenFill>
      </a:ext>
    </a:extLst>
  </c:spPr>
  <c:txPr>
    <a:bodyPr/>
    <a:lstStyle/>
    <a:p>
      <a:pPr>
        <a:defRPr sz="1200" baseline="0">
          <a:solidFill>
            <a:srgbClr val="54585A"/>
          </a:solidFill>
          <a:latin typeface="Arial" panose="020B0604020202020204"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drawing1.xml><?xml version="1.0" encoding="utf-8"?>
<c:userShapes xmlns:c="http://schemas.openxmlformats.org/drawingml/2006/chart">
  <cdr:relSizeAnchor xmlns:cdr="http://schemas.openxmlformats.org/drawingml/2006/chartDrawing">
    <cdr:from>
      <cdr:x>0.60491</cdr:x>
      <cdr:y>0.23964</cdr:y>
    </cdr:from>
    <cdr:to>
      <cdr:x>0.86379</cdr:x>
      <cdr:y>0.77979</cdr:y>
    </cdr:to>
    <cdr:cxnSp macro="">
      <cdr:nvCxnSpPr>
        <cdr:cNvPr id="3" name="Straight Arrow Connector 2">
          <a:extLst xmlns:a="http://schemas.openxmlformats.org/drawingml/2006/main">
            <a:ext uri="{FF2B5EF4-FFF2-40B4-BE49-F238E27FC236}">
              <a16:creationId xmlns:a16="http://schemas.microsoft.com/office/drawing/2014/main" xmlns="" id="{16B232D9-DC21-4BFE-81EC-5D7D7AF39E91}"/>
            </a:ext>
          </a:extLst>
        </cdr:cNvPr>
        <cdr:cNvCxnSpPr/>
      </cdr:nvCxnSpPr>
      <cdr:spPr>
        <a:xfrm xmlns:a="http://schemas.openxmlformats.org/drawingml/2006/main">
          <a:off x="5628409" y="1456302"/>
          <a:ext cx="2408802" cy="3282582"/>
        </a:xfrm>
        <a:prstGeom xmlns:a="http://schemas.openxmlformats.org/drawingml/2006/main" prst="straightConnector1">
          <a:avLst/>
        </a:prstGeom>
        <a:ln xmlns:a="http://schemas.openxmlformats.org/drawingml/2006/main" w="9525">
          <a:solidFill>
            <a:srgbClr val="E1002B"/>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0.11932</cdr:x>
      <cdr:y>0.49073</cdr:y>
    </cdr:from>
    <cdr:to>
      <cdr:x>0.20948</cdr:x>
      <cdr:y>0.94565</cdr:y>
    </cdr:to>
    <cdr:sp macro="" textlink="">
      <cdr:nvSpPr>
        <cdr:cNvPr id="2" name="Rectangle 1">
          <a:extLst xmlns:a="http://schemas.openxmlformats.org/drawingml/2006/main">
            <a:ext uri="{FF2B5EF4-FFF2-40B4-BE49-F238E27FC236}">
              <a16:creationId xmlns:a16="http://schemas.microsoft.com/office/drawing/2014/main" xmlns="" id="{0AB6E766-400D-4791-A52C-B1714123E4B4}"/>
            </a:ext>
          </a:extLst>
        </cdr:cNvPr>
        <cdr:cNvSpPr/>
      </cdr:nvSpPr>
      <cdr:spPr>
        <a:xfrm xmlns:a="http://schemas.openxmlformats.org/drawingml/2006/main">
          <a:off x="1108238" y="2896884"/>
          <a:ext cx="837398" cy="2685449"/>
        </a:xfrm>
        <a:prstGeom xmlns:a="http://schemas.openxmlformats.org/drawingml/2006/main" prst="rect">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54000" tIns="54000" rIns="54000" bIns="54000" rtlCol="0" anchor="ctr" anchorCtr="1"/>
        <a:lstStyle xmlns:a="http://schemas.openxmlformats.org/drawingml/2006/main"/>
        <a:p xmlns:a="http://schemas.openxmlformats.org/drawingml/2006/main">
          <a:endParaRPr lang="en-US"/>
        </a:p>
      </cdr:txBody>
    </cdr:sp>
  </cdr:relSizeAnchor>
  <cdr:relSizeAnchor xmlns:cdr="http://schemas.openxmlformats.org/drawingml/2006/chartDrawing">
    <cdr:from>
      <cdr:x>0.1359</cdr:x>
      <cdr:y>0.51467</cdr:y>
    </cdr:from>
    <cdr:to>
      <cdr:x>0.18461</cdr:x>
      <cdr:y>0.55595</cdr:y>
    </cdr:to>
    <cdr:sp macro="" textlink="">
      <cdr:nvSpPr>
        <cdr:cNvPr id="4" name="Rectangle 3">
          <a:extLst xmlns:a="http://schemas.openxmlformats.org/drawingml/2006/main">
            <a:ext uri="{FF2B5EF4-FFF2-40B4-BE49-F238E27FC236}">
              <a16:creationId xmlns:a16="http://schemas.microsoft.com/office/drawing/2014/main" xmlns="" id="{4B6D4D85-1FB6-4DA4-BA8E-E6E514F5C892}"/>
            </a:ext>
          </a:extLst>
        </cdr:cNvPr>
        <cdr:cNvSpPr/>
      </cdr:nvSpPr>
      <cdr:spPr>
        <a:xfrm xmlns:a="http://schemas.openxmlformats.org/drawingml/2006/main">
          <a:off x="1262244" y="3038214"/>
          <a:ext cx="452388" cy="243681"/>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54000" tIns="54000" rIns="54000" bIns="54000" rtlCol="0" anchor="ctr" anchorCtr="1"/>
        <a:lstStyle xmlns:a="http://schemas.openxmlformats.org/drawingml/2006/main"/>
        <a:p xmlns:a="http://schemas.openxmlformats.org/drawingml/2006/main">
          <a:r>
            <a:rPr lang="en-US" sz="1200" b="1" dirty="0">
              <a:solidFill>
                <a:srgbClr val="E1002B"/>
              </a:solidFill>
            </a:rPr>
            <a:t>€441 </a:t>
          </a:r>
        </a:p>
      </cdr:txBody>
    </cdr:sp>
  </cdr:relSizeAnchor>
</c:userShapes>
</file>

<file path=ppt/drawings/drawing2.xml><?xml version="1.0" encoding="utf-8"?>
<c:userShapes xmlns:c="http://schemas.openxmlformats.org/drawingml/2006/chart">
  <cdr:relSizeAnchor xmlns:cdr="http://schemas.openxmlformats.org/drawingml/2006/chartDrawing">
    <cdr:from>
      <cdr:x>0.92835</cdr:x>
      <cdr:y>0.7069</cdr:y>
    </cdr:from>
    <cdr:to>
      <cdr:x>0.95087</cdr:x>
      <cdr:y>0.7837</cdr:y>
    </cdr:to>
    <cdr:cxnSp macro="">
      <cdr:nvCxnSpPr>
        <cdr:cNvPr id="3" name="Straight Arrow Connector 2">
          <a:extLst xmlns:a="http://schemas.openxmlformats.org/drawingml/2006/main">
            <a:ext uri="{FF2B5EF4-FFF2-40B4-BE49-F238E27FC236}">
              <a16:creationId xmlns:a16="http://schemas.microsoft.com/office/drawing/2014/main" xmlns="" id="{AF46F37B-5799-4C7B-A648-512A87E8910C}"/>
            </a:ext>
          </a:extLst>
        </cdr:cNvPr>
        <cdr:cNvCxnSpPr/>
      </cdr:nvCxnSpPr>
      <cdr:spPr>
        <a:xfrm xmlns:a="http://schemas.openxmlformats.org/drawingml/2006/main" flipV="1">
          <a:off x="8639175" y="4295775"/>
          <a:ext cx="209550" cy="466725"/>
        </a:xfrm>
        <a:prstGeom xmlns:a="http://schemas.openxmlformats.org/drawingml/2006/main" prst="straightConnector1">
          <a:avLst/>
        </a:prstGeom>
        <a:ln xmlns:a="http://schemas.openxmlformats.org/drawingml/2006/main">
          <a:solidFill>
            <a:srgbClr val="E1002B"/>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0.44503</cdr:x>
      <cdr:y>0.46027</cdr:y>
    </cdr:from>
    <cdr:to>
      <cdr:x>0.63187</cdr:x>
      <cdr:y>0.54051</cdr:y>
    </cdr:to>
    <cdr:sp macro="" textlink="">
      <cdr:nvSpPr>
        <cdr:cNvPr id="2" name="TextBox 15">
          <a:extLst xmlns:a="http://schemas.openxmlformats.org/drawingml/2006/main">
            <a:ext uri="{FF2B5EF4-FFF2-40B4-BE49-F238E27FC236}">
              <a16:creationId xmlns:a16="http://schemas.microsoft.com/office/drawing/2014/main" xmlns="" id="{6C4EF833-5909-434E-95C3-5EC4AD17A78E}"/>
            </a:ext>
          </a:extLst>
        </cdr:cNvPr>
        <cdr:cNvSpPr txBox="1"/>
      </cdr:nvSpPr>
      <cdr:spPr>
        <a:xfrm xmlns:a="http://schemas.openxmlformats.org/drawingml/2006/main">
          <a:off x="2137931" y="1765475"/>
          <a:ext cx="897583"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600"/>
            </a:spcAft>
          </a:pPr>
          <a:r>
            <a:rPr lang="en-IE" sz="2000" b="1" dirty="0">
              <a:solidFill>
                <a:schemeClr val="bg1"/>
              </a:solidFill>
              <a:latin typeface="Arial" panose="020B0604020202020204" pitchFamily="34" charset="0"/>
              <a:cs typeface="Arial" panose="020B0604020202020204" pitchFamily="34" charset="0"/>
            </a:rPr>
            <a:t>2017</a:t>
          </a:r>
        </a:p>
      </cdr:txBody>
    </cdr:sp>
  </cdr:relSizeAnchor>
</c:userShapes>
</file>

<file path=ppt/drawings/drawing4.xml><?xml version="1.0" encoding="utf-8"?>
<c:userShapes xmlns:c="http://schemas.openxmlformats.org/drawingml/2006/chart">
  <cdr:relSizeAnchor xmlns:cdr="http://schemas.openxmlformats.org/drawingml/2006/chartDrawing">
    <cdr:from>
      <cdr:x>0.37532</cdr:x>
      <cdr:y>0.4116</cdr:y>
    </cdr:from>
    <cdr:to>
      <cdr:x>0.55638</cdr:x>
      <cdr:y>0.4853</cdr:y>
    </cdr:to>
    <cdr:sp macro="" textlink="">
      <cdr:nvSpPr>
        <cdr:cNvPr id="2" name="TextBox 15">
          <a:extLst xmlns:a="http://schemas.openxmlformats.org/drawingml/2006/main">
            <a:ext uri="{FF2B5EF4-FFF2-40B4-BE49-F238E27FC236}">
              <a16:creationId xmlns:a16="http://schemas.microsoft.com/office/drawing/2014/main" xmlns="" id="{237218B6-5ED8-483D-ADC3-25D34F25C291}"/>
            </a:ext>
          </a:extLst>
        </cdr:cNvPr>
        <cdr:cNvSpPr txBox="1"/>
      </cdr:nvSpPr>
      <cdr:spPr>
        <a:xfrm xmlns:a="http://schemas.openxmlformats.org/drawingml/2006/main">
          <a:off x="1794133" y="1718916"/>
          <a:ext cx="865517" cy="30778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600"/>
            </a:spcAft>
          </a:pPr>
          <a:r>
            <a:rPr lang="en-IE" sz="2000" b="1" dirty="0">
              <a:solidFill>
                <a:schemeClr val="bg1"/>
              </a:solidFill>
              <a:latin typeface="Arial" panose="020B0604020202020204" pitchFamily="34" charset="0"/>
              <a:cs typeface="Arial" panose="020B0604020202020204" pitchFamily="34" charset="0"/>
            </a:rPr>
            <a:t>2016</a:t>
          </a:r>
        </a:p>
      </cdr:txBody>
    </cdr:sp>
  </cdr:relSizeAnchor>
</c:userShapes>
</file>

<file path=ppt/drawings/drawing5.xml><?xml version="1.0" encoding="utf-8"?>
<c:userShapes xmlns:c="http://schemas.openxmlformats.org/drawingml/2006/chart">
  <cdr:relSizeAnchor xmlns:cdr="http://schemas.openxmlformats.org/drawingml/2006/chartDrawing">
    <cdr:from>
      <cdr:x>0.4713</cdr:x>
      <cdr:y>0.44099</cdr:y>
    </cdr:from>
    <cdr:to>
      <cdr:x>0.6519</cdr:x>
      <cdr:y>0.62494</cdr:y>
    </cdr:to>
    <cdr:sp macro="" textlink="">
      <cdr:nvSpPr>
        <cdr:cNvPr id="2" name="TextBox 15">
          <a:extLst xmlns:a="http://schemas.openxmlformats.org/drawingml/2006/main">
            <a:ext uri="{FF2B5EF4-FFF2-40B4-BE49-F238E27FC236}">
              <a16:creationId xmlns:a16="http://schemas.microsoft.com/office/drawing/2014/main" xmlns="" id="{598ED090-3B36-4599-A5B0-2779E7D92837}"/>
            </a:ext>
          </a:extLst>
        </cdr:cNvPr>
        <cdr:cNvSpPr txBox="1"/>
      </cdr:nvSpPr>
      <cdr:spPr>
        <a:xfrm xmlns:a="http://schemas.openxmlformats.org/drawingml/2006/main">
          <a:off x="2258799" y="1475658"/>
          <a:ext cx="865518" cy="61555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600"/>
            </a:spcAft>
          </a:pPr>
          <a:r>
            <a:rPr lang="en-IE" sz="2000" b="1" dirty="0">
              <a:solidFill>
                <a:schemeClr val="bg1"/>
              </a:solidFill>
              <a:latin typeface="Arial" panose="020B0604020202020204" pitchFamily="34" charset="0"/>
              <a:cs typeface="Arial" panose="020B0604020202020204" pitchFamily="34" charset="0"/>
            </a:rPr>
            <a:t>YTD 2018</a:t>
          </a:r>
        </a:p>
      </cdr:txBody>
    </cdr:sp>
  </cdr:relSizeAnchor>
</c:userShapes>
</file>

<file path=ppt/drawings/drawing6.xml><?xml version="1.0" encoding="utf-8"?>
<c:userShapes xmlns:c="http://schemas.openxmlformats.org/drawingml/2006/chart">
  <cdr:relSizeAnchor xmlns:cdr="http://schemas.openxmlformats.org/drawingml/2006/chartDrawing">
    <cdr:from>
      <cdr:x>0.42705</cdr:x>
      <cdr:y>0.4409</cdr:y>
    </cdr:from>
    <cdr:to>
      <cdr:x>0.72002</cdr:x>
      <cdr:y>0.5024</cdr:y>
    </cdr:to>
    <cdr:sp macro="" textlink="">
      <cdr:nvSpPr>
        <cdr:cNvPr id="2" name="TextBox 1">
          <a:extLst xmlns:a="http://schemas.openxmlformats.org/drawingml/2006/main">
            <a:ext uri="{FF2B5EF4-FFF2-40B4-BE49-F238E27FC236}">
              <a16:creationId xmlns:a16="http://schemas.microsoft.com/office/drawing/2014/main" xmlns="" id="{9E6A2917-B5EA-46A2-B4EC-A16ACCFBE2E4}"/>
            </a:ext>
          </a:extLst>
        </cdr:cNvPr>
        <cdr:cNvSpPr txBox="1"/>
      </cdr:nvSpPr>
      <cdr:spPr>
        <a:xfrm xmlns:a="http://schemas.openxmlformats.org/drawingml/2006/main">
          <a:off x="1812756" y="2370499"/>
          <a:ext cx="1243622" cy="33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2000" b="1" dirty="0">
              <a:solidFill>
                <a:schemeClr val="bg1"/>
              </a:solidFill>
              <a:latin typeface="Arial" panose="020B0604020202020204" pitchFamily="34" charset="0"/>
              <a:cs typeface="Arial" panose="020B0604020202020204" pitchFamily="34" charset="0"/>
            </a:rPr>
            <a:t>YTD 2018</a:t>
          </a:r>
        </a:p>
      </cdr:txBody>
    </cdr:sp>
  </cdr:relSizeAnchor>
</c:userShapes>
</file>

<file path=ppt/drawings/drawing7.xml><?xml version="1.0" encoding="utf-8"?>
<c:userShapes xmlns:c="http://schemas.openxmlformats.org/drawingml/2006/chart">
  <cdr:relSizeAnchor xmlns:cdr="http://schemas.openxmlformats.org/drawingml/2006/chartDrawing">
    <cdr:from>
      <cdr:x>0.42136</cdr:x>
      <cdr:y>0.456</cdr:y>
    </cdr:from>
    <cdr:to>
      <cdr:x>0.72165</cdr:x>
      <cdr:y>0.51996</cdr:y>
    </cdr:to>
    <cdr:sp macro="" textlink="">
      <cdr:nvSpPr>
        <cdr:cNvPr id="2" name="TextBox 1">
          <a:extLst xmlns:a="http://schemas.openxmlformats.org/drawingml/2006/main">
            <a:ext uri="{FF2B5EF4-FFF2-40B4-BE49-F238E27FC236}">
              <a16:creationId xmlns:a16="http://schemas.microsoft.com/office/drawing/2014/main" xmlns="" id="{906172E0-7412-425D-9252-32A9CEC56989}"/>
            </a:ext>
          </a:extLst>
        </cdr:cNvPr>
        <cdr:cNvSpPr txBox="1"/>
      </cdr:nvSpPr>
      <cdr:spPr>
        <a:xfrm xmlns:a="http://schemas.openxmlformats.org/drawingml/2006/main">
          <a:off x="1767811" y="2357584"/>
          <a:ext cx="1259871" cy="330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E" sz="2000" b="1" dirty="0">
              <a:solidFill>
                <a:schemeClr val="bg1"/>
              </a:solidFill>
              <a:latin typeface="+mn-lt"/>
              <a:cs typeface="Calibri" panose="020F0502020204030204" pitchFamily="34" charset="0"/>
            </a:rPr>
            <a:t>YTD 2017</a:t>
          </a:r>
        </a:p>
      </cdr:txBody>
    </cdr:sp>
  </cdr:relSizeAnchor>
</c:userShapes>
</file>

<file path=ppt/drawings/drawing8.xml><?xml version="1.0" encoding="utf-8"?>
<c:userShapes xmlns:c="http://schemas.openxmlformats.org/drawingml/2006/chart">
  <cdr:relSizeAnchor xmlns:cdr="http://schemas.openxmlformats.org/drawingml/2006/chartDrawing">
    <cdr:from>
      <cdr:x>0.44503</cdr:x>
      <cdr:y>0.46027</cdr:y>
    </cdr:from>
    <cdr:to>
      <cdr:x>0.63187</cdr:x>
      <cdr:y>0.54051</cdr:y>
    </cdr:to>
    <cdr:sp macro="" textlink="">
      <cdr:nvSpPr>
        <cdr:cNvPr id="2" name="TextBox 15">
          <a:extLst xmlns:a="http://schemas.openxmlformats.org/drawingml/2006/main">
            <a:ext uri="{FF2B5EF4-FFF2-40B4-BE49-F238E27FC236}">
              <a16:creationId xmlns:a16="http://schemas.microsoft.com/office/drawing/2014/main" xmlns="" id="{6C4EF833-5909-434E-95C3-5EC4AD17A78E}"/>
            </a:ext>
          </a:extLst>
        </cdr:cNvPr>
        <cdr:cNvSpPr txBox="1"/>
      </cdr:nvSpPr>
      <cdr:spPr>
        <a:xfrm xmlns:a="http://schemas.openxmlformats.org/drawingml/2006/main">
          <a:off x="2137931" y="1765475"/>
          <a:ext cx="897583" cy="30777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600"/>
            </a:spcAft>
          </a:pPr>
          <a:endParaRPr lang="en-IE" sz="2000" b="1" dirty="0">
            <a:solidFill>
              <a:srgbClr val="E4002B"/>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en-IE"/>
          </a:p>
        </p:txBody>
      </p:sp>
      <p:sp>
        <p:nvSpPr>
          <p:cNvPr id="4" name="Footer Placeholder 3"/>
          <p:cNvSpPr>
            <a:spLocks noGrp="1"/>
          </p:cNvSpPr>
          <p:nvPr>
            <p:ph type="ftr" sz="quarter" idx="2"/>
          </p:nvPr>
        </p:nvSpPr>
        <p:spPr>
          <a:xfrm>
            <a:off x="3" y="9430091"/>
            <a:ext cx="2945659" cy="498134"/>
          </a:xfrm>
          <a:prstGeom prst="rect">
            <a:avLst/>
          </a:prstGeom>
        </p:spPr>
        <p:txBody>
          <a:bodyPr vert="horz" lIns="91440" tIns="45720" rIns="91440" bIns="45720" rtlCol="0" anchor="b"/>
          <a:lstStyle>
            <a:lvl1pPr algn="l">
              <a:defRPr sz="1200"/>
            </a:lvl1pPr>
          </a:lstStyle>
          <a:p>
            <a:endParaRPr lang="en-IE"/>
          </a:p>
        </p:txBody>
      </p:sp>
      <p:sp>
        <p:nvSpPr>
          <p:cNvPr id="6" name="Slide Number Placeholder 5"/>
          <p:cNvSpPr>
            <a:spLocks noGrp="1"/>
          </p:cNvSpPr>
          <p:nvPr>
            <p:ph type="sldNum" sz="quarter" idx="3"/>
          </p:nvPr>
        </p:nvSpPr>
        <p:spPr>
          <a:xfrm>
            <a:off x="3850446" y="9430091"/>
            <a:ext cx="2945659" cy="498134"/>
          </a:xfrm>
          <a:prstGeom prst="rect">
            <a:avLst/>
          </a:prstGeom>
        </p:spPr>
        <p:txBody>
          <a:bodyPr vert="horz" lIns="91440" tIns="45720" rIns="91440" bIns="45720" rtlCol="0" anchor="b"/>
          <a:lstStyle>
            <a:lvl1pPr algn="r">
              <a:defRPr sz="1200"/>
            </a:lvl1pPr>
          </a:lstStyle>
          <a:p>
            <a:fld id="{CC1D3670-0F25-446D-B983-A54FC7302AD7}" type="slidenum">
              <a:rPr lang="en-IE" smtClean="0"/>
              <a:t>‹#›</a:t>
            </a:fld>
            <a:endParaRPr lang="en-IE"/>
          </a:p>
        </p:txBody>
      </p:sp>
    </p:spTree>
    <p:extLst>
      <p:ext uri="{BB962C8B-B14F-4D97-AF65-F5344CB8AC3E}">
        <p14:creationId xmlns:p14="http://schemas.microsoft.com/office/powerpoint/2010/main" val="3379871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6" y="2"/>
            <a:ext cx="2945659" cy="498135"/>
          </a:xfrm>
          <a:prstGeom prst="rect">
            <a:avLst/>
          </a:prstGeom>
        </p:spPr>
        <p:txBody>
          <a:bodyPr vert="horz" lIns="91440" tIns="45720" rIns="91440" bIns="45720" rtlCol="0"/>
          <a:lstStyle>
            <a:lvl1pPr algn="r">
              <a:defRPr sz="1200"/>
            </a:lvl1pPr>
          </a:lstStyle>
          <a:p>
            <a:fld id="{56DDD6FA-C118-A84E-A3B1-DE85C1373817}" type="datetimeFigureOut">
              <a:rPr lang="en-US" smtClean="0"/>
              <a:t>10/3/2018</a:t>
            </a:fld>
            <a:endParaRPr lang="en-US"/>
          </a:p>
        </p:txBody>
      </p:sp>
      <p:sp>
        <p:nvSpPr>
          <p:cNvPr id="4" name="Slide Image Placehold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6" y="9430091"/>
            <a:ext cx="2945659" cy="498134"/>
          </a:xfrm>
          <a:prstGeom prst="rect">
            <a:avLst/>
          </a:prstGeom>
        </p:spPr>
        <p:txBody>
          <a:bodyPr vert="horz" lIns="91440" tIns="45720" rIns="91440" bIns="45720" rtlCol="0" anchor="b"/>
          <a:lstStyle>
            <a:lvl1pPr algn="r">
              <a:defRPr sz="1200"/>
            </a:lvl1pPr>
          </a:lstStyle>
          <a:p>
            <a:fld id="{B02164B5-9CF0-8643-B656-1400583C4275}" type="slidenum">
              <a:rPr lang="en-US" smtClean="0"/>
              <a:t>‹#›</a:t>
            </a:fld>
            <a:endParaRPr lang="en-US"/>
          </a:p>
        </p:txBody>
      </p:sp>
    </p:spTree>
    <p:extLst>
      <p:ext uri="{BB962C8B-B14F-4D97-AF65-F5344CB8AC3E}">
        <p14:creationId xmlns:p14="http://schemas.microsoft.com/office/powerpoint/2010/main" val="122246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239" rtl="0" eaLnBrk="1" fontAlgn="auto" latinLnBrk="0" hangingPunct="1">
              <a:lnSpc>
                <a:spcPct val="100000"/>
              </a:lnSpc>
              <a:spcBef>
                <a:spcPts val="0"/>
              </a:spcBef>
              <a:spcAft>
                <a:spcPts val="0"/>
              </a:spcAft>
              <a:buClrTx/>
              <a:buSzTx/>
              <a:buFontTx/>
              <a:buNone/>
              <a:tabLst/>
              <a:defRPr/>
            </a:pPr>
            <a:fld id="{8731FDDB-74AF-466F-B92E-1346EC410FD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39"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2164B5-9CF0-8643-B656-1400583C4275}" type="slidenum">
              <a:rPr lang="en-US" smtClean="0"/>
              <a:t>37</a:t>
            </a:fld>
            <a:endParaRPr lang="en-US"/>
          </a:p>
        </p:txBody>
      </p:sp>
    </p:spTree>
    <p:extLst>
      <p:ext uri="{BB962C8B-B14F-4D97-AF65-F5344CB8AC3E}">
        <p14:creationId xmlns:p14="http://schemas.microsoft.com/office/powerpoint/2010/main" val="6822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02164B5-9CF0-8643-B656-1400583C4275}" type="slidenum">
              <a:rPr lang="en-US" smtClean="0"/>
              <a:t>43</a:t>
            </a:fld>
            <a:endParaRPr lang="en-US"/>
          </a:p>
        </p:txBody>
      </p:sp>
    </p:spTree>
    <p:extLst>
      <p:ext uri="{BB962C8B-B14F-4D97-AF65-F5344CB8AC3E}">
        <p14:creationId xmlns:p14="http://schemas.microsoft.com/office/powerpoint/2010/main" val="2787719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bleed with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BDED914-EC2B-4DD7-A044-8D4C074C387E}"/>
              </a:ext>
            </a:extLst>
          </p:cNvPr>
          <p:cNvSpPr/>
          <p:nvPr userDrawn="1"/>
        </p:nvSpPr>
        <p:spPr>
          <a:xfrm rot="10800000">
            <a:off x="0" y="0"/>
            <a:ext cx="12192000" cy="1847571"/>
          </a:xfrm>
          <a:prstGeom prst="rect">
            <a:avLst/>
          </a:prstGeom>
          <a:gradFill>
            <a:gsLst>
              <a:gs pos="0">
                <a:schemeClr val="accent2">
                  <a:alpha val="0"/>
                </a:schemeClr>
              </a:gs>
              <a:gs pos="100000">
                <a:schemeClr val="accent2">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800600"/>
            <a:ext cx="12192000" cy="1530069"/>
          </a:xfrm>
          <a:prstGeom prst="rect">
            <a:avLst/>
          </a:prstGeom>
          <a:gradFill>
            <a:gsLst>
              <a:gs pos="34000">
                <a:srgbClr val="002D62">
                  <a:alpha val="89000"/>
                </a:srgbClr>
              </a:gs>
              <a:gs pos="100000">
                <a:srgbClr val="002D62">
                  <a:alpha val="9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Content Placeholder 32"/>
          <p:cNvSpPr>
            <a:spLocks noGrp="1"/>
          </p:cNvSpPr>
          <p:nvPr>
            <p:ph sz="quarter" idx="12" hasCustomPrompt="1"/>
          </p:nvPr>
        </p:nvSpPr>
        <p:spPr>
          <a:xfrm>
            <a:off x="561141" y="4914900"/>
            <a:ext cx="5939276" cy="272157"/>
          </a:xfrm>
          <a:prstGeom prst="rect">
            <a:avLst/>
          </a:prstGeom>
        </p:spPr>
        <p:txBody>
          <a:bodyPr>
            <a:noAutofit/>
          </a:bodyPr>
          <a:lstStyle>
            <a:lvl1pPr marL="0" indent="0">
              <a:buNone/>
              <a:defRPr sz="2400" baseline="0">
                <a:solidFill>
                  <a:schemeClr val="bg1"/>
                </a:solidFill>
                <a:latin typeface="Arial" charset="0"/>
                <a:ea typeface="Arial" charset="0"/>
                <a:cs typeface="Arial" charset="0"/>
              </a:defRPr>
            </a:lvl1pPr>
          </a:lstStyle>
          <a:p>
            <a:pPr lvl="0"/>
            <a:r>
              <a:rPr lang="en-US" dirty="0" smtClean="0"/>
              <a:t>Crowe Presentation</a:t>
            </a:r>
            <a:endParaRPr lang="en-US" dirty="0"/>
          </a:p>
        </p:txBody>
      </p:sp>
      <p:sp>
        <p:nvSpPr>
          <p:cNvPr id="34" name="Content Placeholder 32"/>
          <p:cNvSpPr>
            <a:spLocks noGrp="1"/>
          </p:cNvSpPr>
          <p:nvPr>
            <p:ph sz="quarter" idx="13" hasCustomPrompt="1"/>
          </p:nvPr>
        </p:nvSpPr>
        <p:spPr>
          <a:xfrm>
            <a:off x="561141" y="5229616"/>
            <a:ext cx="5939276" cy="303822"/>
          </a:xfrm>
          <a:prstGeom prst="rect">
            <a:avLst/>
          </a:prstGeom>
        </p:spPr>
        <p:txBody>
          <a:bodyPr>
            <a:noAutofit/>
          </a:bodyPr>
          <a:lstStyle>
            <a:lvl1pPr marL="0" indent="0">
              <a:buNone/>
              <a:defRPr sz="2400" b="1" baseline="0">
                <a:solidFill>
                  <a:schemeClr val="bg1"/>
                </a:solidFill>
                <a:latin typeface="Arial" charset="0"/>
                <a:ea typeface="Arial" charset="0"/>
                <a:cs typeface="Arial" charset="0"/>
              </a:defRPr>
            </a:lvl1pPr>
          </a:lstStyle>
          <a:p>
            <a:pPr lvl="0"/>
            <a:r>
              <a:rPr lang="en-US" dirty="0" smtClean="0"/>
              <a:t>Name of the company</a:t>
            </a:r>
            <a:endParaRPr lang="en-US" dirty="0"/>
          </a:p>
        </p:txBody>
      </p:sp>
      <p:sp>
        <p:nvSpPr>
          <p:cNvPr id="35" name="Content Placeholder 32"/>
          <p:cNvSpPr>
            <a:spLocks noGrp="1"/>
          </p:cNvSpPr>
          <p:nvPr>
            <p:ph sz="quarter" idx="14" hasCustomPrompt="1"/>
          </p:nvPr>
        </p:nvSpPr>
        <p:spPr>
          <a:xfrm>
            <a:off x="561149" y="5609638"/>
            <a:ext cx="1559751" cy="260350"/>
          </a:xfrm>
          <a:prstGeom prst="rect">
            <a:avLst/>
          </a:prstGeom>
        </p:spPr>
        <p:txBody>
          <a:bodyPr>
            <a:noAutofit/>
          </a:bodyPr>
          <a:lstStyle>
            <a:lvl1pPr marL="0" indent="0">
              <a:buNone/>
              <a:defRPr sz="1050" baseline="0">
                <a:solidFill>
                  <a:schemeClr val="bg1"/>
                </a:solidFill>
                <a:latin typeface="Arial" charset="0"/>
                <a:ea typeface="Arial" charset="0"/>
                <a:cs typeface="Arial" charset="0"/>
              </a:defRPr>
            </a:lvl1pPr>
          </a:lstStyle>
          <a:p>
            <a:pPr lvl="0"/>
            <a:r>
              <a:rPr lang="en-US" dirty="0" smtClean="0"/>
              <a:t>Audit Tender Proposal </a:t>
            </a:r>
            <a:endParaRPr lang="en-US" dirty="0"/>
          </a:p>
        </p:txBody>
      </p:sp>
      <p:sp>
        <p:nvSpPr>
          <p:cNvPr id="36" name="Content Placeholder 32"/>
          <p:cNvSpPr>
            <a:spLocks noGrp="1"/>
          </p:cNvSpPr>
          <p:nvPr>
            <p:ph sz="quarter" idx="15" hasCustomPrompt="1"/>
          </p:nvPr>
        </p:nvSpPr>
        <p:spPr>
          <a:xfrm>
            <a:off x="2120900" y="5609638"/>
            <a:ext cx="2294646" cy="260350"/>
          </a:xfrm>
          <a:prstGeom prst="rect">
            <a:avLst/>
          </a:prstGeom>
        </p:spPr>
        <p:txBody>
          <a:bodyPr>
            <a:noAutofit/>
          </a:bodyPr>
          <a:lstStyle>
            <a:lvl1pPr marL="0" indent="0">
              <a:buNone/>
              <a:defRPr sz="1050" baseline="0">
                <a:solidFill>
                  <a:srgbClr val="FCB917"/>
                </a:solidFill>
                <a:latin typeface="Arial" charset="0"/>
                <a:ea typeface="Arial" charset="0"/>
                <a:cs typeface="Arial" charset="0"/>
              </a:defRPr>
            </a:lvl1pPr>
          </a:lstStyle>
          <a:p>
            <a:pPr lvl="0"/>
            <a:r>
              <a:rPr lang="en-US" dirty="0" smtClean="0"/>
              <a:t>Month 2017</a:t>
            </a:r>
            <a:endParaRPr lang="en-US" dirty="0"/>
          </a:p>
        </p:txBody>
      </p:sp>
      <p:sp>
        <p:nvSpPr>
          <p:cNvPr id="2" name="TextBox 1"/>
          <p:cNvSpPr txBox="1"/>
          <p:nvPr/>
        </p:nvSpPr>
        <p:spPr>
          <a:xfrm>
            <a:off x="561152" y="6064260"/>
            <a:ext cx="1890202" cy="215444"/>
          </a:xfrm>
          <a:prstGeom prst="rect">
            <a:avLst/>
          </a:prstGeom>
          <a:noFill/>
        </p:spPr>
        <p:txBody>
          <a:bodyPr wrap="square" rtlCol="0">
            <a:spAutoFit/>
          </a:bodyPr>
          <a:lstStyle/>
          <a:p>
            <a:r>
              <a:rPr lang="en-US" sz="800" b="1" i="0" dirty="0" smtClean="0">
                <a:solidFill>
                  <a:schemeClr val="bg1"/>
                </a:solidFill>
                <a:latin typeface="Arial" charset="0"/>
                <a:ea typeface="Arial" charset="0"/>
                <a:cs typeface="Arial" charset="0"/>
              </a:rPr>
              <a:t>Audit</a:t>
            </a:r>
            <a:r>
              <a:rPr lang="en-US" sz="800" b="1" i="0" baseline="0" dirty="0" smtClean="0">
                <a:solidFill>
                  <a:schemeClr val="bg1"/>
                </a:solidFill>
                <a:latin typeface="Arial" charset="0"/>
                <a:ea typeface="Arial" charset="0"/>
                <a:cs typeface="Arial" charset="0"/>
              </a:rPr>
              <a:t> / Tax </a:t>
            </a:r>
            <a:r>
              <a:rPr lang="en-US" sz="800" b="1" i="0" baseline="0" smtClean="0">
                <a:solidFill>
                  <a:schemeClr val="bg1"/>
                </a:solidFill>
                <a:latin typeface="Arial" charset="0"/>
                <a:ea typeface="Arial" charset="0"/>
                <a:cs typeface="Arial" charset="0"/>
              </a:rPr>
              <a:t>/ Advisory</a:t>
            </a:r>
            <a:endParaRPr lang="en-US" sz="800" b="1" i="0" dirty="0">
              <a:solidFill>
                <a:schemeClr val="bg1"/>
              </a:solidFill>
              <a:latin typeface="Arial" charset="0"/>
              <a:ea typeface="Arial" charset="0"/>
              <a:cs typeface="Arial" charset="0"/>
            </a:endParaRPr>
          </a:p>
        </p:txBody>
      </p:sp>
      <p:sp>
        <p:nvSpPr>
          <p:cNvPr id="11" name="TextBox 10"/>
          <p:cNvSpPr txBox="1"/>
          <p:nvPr userDrawn="1"/>
        </p:nvSpPr>
        <p:spPr>
          <a:xfrm>
            <a:off x="8082871" y="75561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9" name="Rectangle 8"/>
          <p:cNvSpPr/>
          <p:nvPr userDrawn="1"/>
        </p:nvSpPr>
        <p:spPr>
          <a:xfrm>
            <a:off x="0" y="6330669"/>
            <a:ext cx="12192000" cy="88908"/>
          </a:xfrm>
          <a:prstGeom prst="rect">
            <a:avLst/>
          </a:prstGeom>
          <a:gradFill>
            <a:gsLst>
              <a:gs pos="31000">
                <a:srgbClr val="EBB913">
                  <a:alpha val="83000"/>
                </a:srgbClr>
              </a:gs>
              <a:gs pos="100000">
                <a:srgbClr val="EBB913">
                  <a:alpha val="9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6988" y="649776"/>
            <a:ext cx="2250855" cy="750285"/>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1 char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 y="1930545"/>
            <a:ext cx="11277600" cy="4442030"/>
          </a:xfrm>
        </p:spPr>
        <p:txBody>
          <a:bodyPr lIns="0" tIns="0" rIns="0" bIns="0">
            <a:noAutofit/>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2" name="Straight Connector 11"/>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7" name="TextBox 16"/>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4"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2"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sp>
        <p:nvSpPr>
          <p:cNvPr id="8" name="Content Placeholder 2"/>
          <p:cNvSpPr>
            <a:spLocks noGrp="1"/>
          </p:cNvSpPr>
          <p:nvPr>
            <p:ph sz="quarter" idx="10"/>
          </p:nvPr>
        </p:nvSpPr>
        <p:spPr>
          <a:xfrm>
            <a:off x="457200" y="1440000"/>
            <a:ext cx="11277599" cy="324000"/>
          </a:xfrm>
          <a:solidFill>
            <a:srgbClr val="F3B329"/>
          </a:solidFill>
        </p:spPr>
        <p:txBody>
          <a:bodyPr anchor="ctr" anchorCtr="0"/>
          <a:lstStyle>
            <a:lvl1pPr marL="0" indent="0" algn="ctr">
              <a:spcBef>
                <a:spcPts val="0"/>
              </a:spcBef>
              <a:buFontTx/>
              <a:buNone/>
              <a:defRPr sz="1800" b="1">
                <a:solidFill>
                  <a:schemeClr val="tx2">
                    <a:lumMod val="75000"/>
                  </a:schemeClr>
                </a:solidFill>
              </a:defRPr>
            </a:lvl1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guide id="2" pos="3840">
          <p15:clr>
            <a:srgbClr val="FBAE40"/>
          </p15:clr>
        </p15:guide>
        <p15:guide id="3" pos="288">
          <p15:clr>
            <a:srgbClr val="FBAE40"/>
          </p15:clr>
        </p15:guide>
        <p15:guide id="4"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 4 charts">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457200"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Box 10"/>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2" name="TextBox 11"/>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3"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4"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26" name="Straight Connector 25"/>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sz="quarter" idx="13"/>
          </p:nvPr>
        </p:nvSpPr>
        <p:spPr>
          <a:xfrm>
            <a:off x="443077"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6" name="Content Placeholder 2"/>
          <p:cNvSpPr>
            <a:spLocks noGrp="1"/>
          </p:cNvSpPr>
          <p:nvPr>
            <p:ph sz="quarter" idx="19"/>
          </p:nvPr>
        </p:nvSpPr>
        <p:spPr>
          <a:xfrm>
            <a:off x="443077"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7" name="Content Placeholder 2"/>
          <p:cNvSpPr>
            <a:spLocks noGrp="1"/>
          </p:cNvSpPr>
          <p:nvPr>
            <p:ph sz="quarter" idx="27"/>
          </p:nvPr>
        </p:nvSpPr>
        <p:spPr>
          <a:xfrm>
            <a:off x="6211938" y="402767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8" name="Content Placeholder 2"/>
          <p:cNvSpPr>
            <a:spLocks noGrp="1"/>
          </p:cNvSpPr>
          <p:nvPr>
            <p:ph sz="quarter" idx="28"/>
          </p:nvPr>
        </p:nvSpPr>
        <p:spPr>
          <a:xfrm>
            <a:off x="6211938"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4"/>
          <p:cNvSpPr>
            <a:spLocks noGrp="1"/>
          </p:cNvSpPr>
          <p:nvPr>
            <p:ph sz="quarter" idx="29"/>
          </p:nvPr>
        </p:nvSpPr>
        <p:spPr>
          <a:xfrm>
            <a:off x="457200"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4"/>
          <p:cNvSpPr>
            <a:spLocks noGrp="1"/>
          </p:cNvSpPr>
          <p:nvPr>
            <p:ph sz="quarter" idx="30"/>
          </p:nvPr>
        </p:nvSpPr>
        <p:spPr>
          <a:xfrm>
            <a:off x="6211938"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1" name="Content Placeholder 4"/>
          <p:cNvSpPr>
            <a:spLocks noGrp="1"/>
          </p:cNvSpPr>
          <p:nvPr>
            <p:ph sz="quarter" idx="31"/>
          </p:nvPr>
        </p:nvSpPr>
        <p:spPr>
          <a:xfrm>
            <a:off x="6211938"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p15:clr>
            <a:srgbClr val="FBAE40"/>
          </p15:clr>
        </p15:guide>
        <p15:guide id="2" pos="74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 2 charts and one column">
    <p:spTree>
      <p:nvGrpSpPr>
        <p:cNvPr id="1" name=""/>
        <p:cNvGrpSpPr/>
        <p:nvPr/>
      </p:nvGrpSpPr>
      <p:grpSpPr>
        <a:xfrm>
          <a:off x="0" y="0"/>
          <a:ext cx="0" cy="0"/>
          <a:chOff x="0" y="0"/>
          <a:chExt cx="0" cy="0"/>
        </a:xfrm>
      </p:grpSpPr>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4"/>
          <p:cNvSpPr>
            <a:spLocks noGrp="1"/>
          </p:cNvSpPr>
          <p:nvPr>
            <p:ph sz="quarter" idx="22"/>
          </p:nvPr>
        </p:nvSpPr>
        <p:spPr>
          <a:xfrm>
            <a:off x="457200"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quarter" idx="13"/>
          </p:nvPr>
        </p:nvSpPr>
        <p:spPr>
          <a:xfrm>
            <a:off x="443077"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2"/>
          <p:cNvSpPr>
            <a:spLocks noGrp="1"/>
          </p:cNvSpPr>
          <p:nvPr>
            <p:ph sz="quarter" idx="19"/>
          </p:nvPr>
        </p:nvSpPr>
        <p:spPr>
          <a:xfrm>
            <a:off x="443077"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21" name="Content Placeholder 4"/>
          <p:cNvSpPr>
            <a:spLocks noGrp="1"/>
          </p:cNvSpPr>
          <p:nvPr>
            <p:ph sz="quarter" idx="29"/>
          </p:nvPr>
        </p:nvSpPr>
        <p:spPr>
          <a:xfrm>
            <a:off x="457200"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3" name="Content Placeholder 4"/>
          <p:cNvSpPr>
            <a:spLocks noGrp="1"/>
          </p:cNvSpPr>
          <p:nvPr>
            <p:ph sz="quarter" idx="23"/>
          </p:nvPr>
        </p:nvSpPr>
        <p:spPr>
          <a:xfrm>
            <a:off x="6184603" y="1438822"/>
            <a:ext cx="5550195" cy="5093966"/>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 column and 2 charts">
    <p:spTree>
      <p:nvGrpSpPr>
        <p:cNvPr id="1" name=""/>
        <p:cNvGrpSpPr/>
        <p:nvPr/>
      </p:nvGrpSpPr>
      <p:grpSpPr>
        <a:xfrm>
          <a:off x="0" y="0"/>
          <a:ext cx="0" cy="0"/>
          <a:chOff x="0" y="0"/>
          <a:chExt cx="0" cy="0"/>
        </a:xfrm>
      </p:grpSpPr>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5" name="Content Placeholder 4"/>
          <p:cNvSpPr>
            <a:spLocks noGrp="1"/>
          </p:cNvSpPr>
          <p:nvPr>
            <p:ph sz="quarter" idx="22"/>
          </p:nvPr>
        </p:nvSpPr>
        <p:spPr>
          <a:xfrm>
            <a:off x="6184973" y="1812775"/>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8" name="Content Placeholder 2"/>
          <p:cNvSpPr>
            <a:spLocks noGrp="1"/>
          </p:cNvSpPr>
          <p:nvPr>
            <p:ph sz="quarter" idx="13"/>
          </p:nvPr>
        </p:nvSpPr>
        <p:spPr>
          <a:xfrm>
            <a:off x="6170850" y="402829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19" name="Content Placeholder 2"/>
          <p:cNvSpPr>
            <a:spLocks noGrp="1"/>
          </p:cNvSpPr>
          <p:nvPr>
            <p:ph sz="quarter" idx="19"/>
          </p:nvPr>
        </p:nvSpPr>
        <p:spPr>
          <a:xfrm>
            <a:off x="6170850" y="1438821"/>
            <a:ext cx="5538462" cy="252000"/>
          </a:xfrm>
          <a:solidFill>
            <a:srgbClr val="F6A81B"/>
          </a:solidFill>
        </p:spPr>
        <p:txBody>
          <a:bodyPr anchor="ctr" anchorCtr="0">
            <a:noAutofit/>
          </a:bodyPr>
          <a:lstStyle>
            <a:lvl1pPr marL="0" indent="0" algn="ctr">
              <a:spcBef>
                <a:spcPts val="0"/>
              </a:spcBef>
              <a:buFontTx/>
              <a:buNone/>
              <a:defRPr sz="1600" b="1">
                <a:solidFill>
                  <a:schemeClr val="bg2">
                    <a:lumMod val="25000"/>
                  </a:schemeClr>
                </a:solidFill>
              </a:defRPr>
            </a:lvl1pPr>
          </a:lstStyle>
          <a:p>
            <a:pPr lvl="0"/>
            <a:r>
              <a:rPr lang="en-US" smtClean="0"/>
              <a:t>Edit Master text styles</a:t>
            </a:r>
          </a:p>
        </p:txBody>
      </p:sp>
      <p:sp>
        <p:nvSpPr>
          <p:cNvPr id="21" name="Content Placeholder 4"/>
          <p:cNvSpPr>
            <a:spLocks noGrp="1"/>
          </p:cNvSpPr>
          <p:nvPr>
            <p:ph sz="quarter" idx="29"/>
          </p:nvPr>
        </p:nvSpPr>
        <p:spPr>
          <a:xfrm>
            <a:off x="6184973" y="4384586"/>
            <a:ext cx="5550195" cy="2148202"/>
          </a:xfrm>
        </p:spPr>
        <p:txBody>
          <a:bodyPr lIns="0" tIns="0" rIns="0" bIns="0">
            <a:noAutofit/>
          </a:bodyPr>
          <a:lstStyle>
            <a:lvl1pPr>
              <a:defRPr sz="1600">
                <a:solidFill>
                  <a:srgbClr val="5A5858"/>
                </a:solidFill>
              </a:defRPr>
            </a:lvl1pPr>
            <a:lvl2pPr>
              <a:defRPr sz="1600">
                <a:solidFill>
                  <a:srgbClr val="5A5858"/>
                </a:solidFill>
              </a:defRPr>
            </a:lvl2pPr>
            <a:lvl3pPr>
              <a:defRPr sz="1600">
                <a:solidFill>
                  <a:srgbClr val="5A5858"/>
                </a:solidFill>
              </a:defRPr>
            </a:lvl3pPr>
            <a:lvl4pPr>
              <a:defRPr sz="16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4"/>
          <p:cNvSpPr>
            <a:spLocks noGrp="1"/>
          </p:cNvSpPr>
          <p:nvPr>
            <p:ph sz="quarter" idx="23"/>
          </p:nvPr>
        </p:nvSpPr>
        <p:spPr>
          <a:xfrm>
            <a:off x="457200" y="1438822"/>
            <a:ext cx="5550195" cy="5093966"/>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4" name="Rectangle 3"/>
          <p:cNvSpPr/>
          <p:nvPr userDrawn="1"/>
        </p:nvSpPr>
        <p:spPr>
          <a:xfrm>
            <a:off x="829252" y="1472420"/>
            <a:ext cx="10697728" cy="15022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5"/>
          <p:cNvSpPr>
            <a:spLocks noGrp="1"/>
          </p:cNvSpPr>
          <p:nvPr>
            <p:ph type="body" sz="quarter" idx="11" hasCustomPrompt="1"/>
          </p:nvPr>
        </p:nvSpPr>
        <p:spPr>
          <a:xfrm>
            <a:off x="2402045" y="1542083"/>
            <a:ext cx="6433153" cy="236360"/>
          </a:xfrm>
        </p:spPr>
        <p:txBody>
          <a:bodyPr tIns="0" bIns="0">
            <a:noAutofit/>
          </a:bodyPr>
          <a:lstStyle>
            <a:lvl1pPr>
              <a:defRPr sz="1600" b="1" baseline="0">
                <a:solidFill>
                  <a:schemeClr val="tx1"/>
                </a:solidFill>
              </a:defRPr>
            </a:lvl1pPr>
          </a:lstStyle>
          <a:p>
            <a:pPr lvl="0"/>
            <a:r>
              <a:rPr lang="en-US" dirty="0" smtClean="0"/>
              <a:t>Role in Project</a:t>
            </a:r>
            <a:endParaRPr lang="en-US" dirty="0"/>
          </a:p>
        </p:txBody>
      </p:sp>
      <p:sp>
        <p:nvSpPr>
          <p:cNvPr id="8" name="Text Placeholder 17"/>
          <p:cNvSpPr>
            <a:spLocks noGrp="1"/>
          </p:cNvSpPr>
          <p:nvPr>
            <p:ph type="body" sz="quarter" idx="12" hasCustomPrompt="1"/>
          </p:nvPr>
        </p:nvSpPr>
        <p:spPr>
          <a:xfrm>
            <a:off x="2401701" y="1811156"/>
            <a:ext cx="6433498" cy="237391"/>
          </a:xfrm>
        </p:spPr>
        <p:txBody>
          <a:bodyPr tIns="0" bIns="0">
            <a:noAutofit/>
          </a:bodyPr>
          <a:lstStyle>
            <a:lvl1pPr>
              <a:defRPr sz="1050" b="1" baseline="0">
                <a:solidFill>
                  <a:schemeClr val="tx1"/>
                </a:solidFill>
              </a:defRPr>
            </a:lvl1pPr>
          </a:lstStyle>
          <a:p>
            <a:pPr lvl="0"/>
            <a:r>
              <a:rPr lang="en-US" dirty="0" smtClean="0"/>
              <a:t>Name, Position in Crowe | Team</a:t>
            </a:r>
            <a:endParaRPr lang="en-US" dirty="0"/>
          </a:p>
        </p:txBody>
      </p:sp>
      <p:sp>
        <p:nvSpPr>
          <p:cNvPr id="9" name="Text Placeholder 17"/>
          <p:cNvSpPr>
            <a:spLocks noGrp="1"/>
          </p:cNvSpPr>
          <p:nvPr>
            <p:ph type="body" sz="quarter" idx="13" hasCustomPrompt="1"/>
          </p:nvPr>
        </p:nvSpPr>
        <p:spPr>
          <a:xfrm>
            <a:off x="2401702" y="2050067"/>
            <a:ext cx="8839948" cy="873262"/>
          </a:xfrm>
        </p:spPr>
        <p:txBody>
          <a:bodyPr tIns="0" bIns="0">
            <a:noAutofit/>
          </a:bodyPr>
          <a:lstStyle>
            <a:lvl1pPr>
              <a:defRPr sz="900" baseline="0">
                <a:solidFill>
                  <a:schemeClr val="tx1"/>
                </a:solidFill>
              </a:defRPr>
            </a:lvl1pPr>
          </a:lstStyle>
          <a:p>
            <a:pPr lvl="0"/>
            <a:r>
              <a:rPr lang="en-US" dirty="0" smtClean="0"/>
              <a:t>Introduction text / key experience</a:t>
            </a:r>
            <a:endParaRPr lang="en-US" dirty="0"/>
          </a:p>
        </p:txBody>
      </p:sp>
      <p:sp>
        <p:nvSpPr>
          <p:cNvPr id="10" name="Text Placeholder 92"/>
          <p:cNvSpPr>
            <a:spLocks noGrp="1"/>
          </p:cNvSpPr>
          <p:nvPr>
            <p:ph type="body" sz="quarter" idx="19" hasCustomPrompt="1"/>
          </p:nvPr>
        </p:nvSpPr>
        <p:spPr>
          <a:xfrm>
            <a:off x="9130871" y="1660714"/>
            <a:ext cx="2396110" cy="144287"/>
          </a:xfrm>
        </p:spPr>
        <p:txBody>
          <a:bodyPr lIns="0" tIns="0" rIns="0" bIns="0">
            <a:normAutofit/>
          </a:bodyPr>
          <a:lstStyle>
            <a:lvl1pPr>
              <a:defRPr sz="800" u="sng" baseline="0">
                <a:solidFill>
                  <a:srgbClr val="00B0F0"/>
                </a:solidFill>
              </a:defRPr>
            </a:lvl1pPr>
          </a:lstStyle>
          <a:p>
            <a:pPr lvl="0"/>
            <a:r>
              <a:rPr lang="en-US" smtClean="0"/>
              <a:t>your.email@crowehorwath.ie</a:t>
            </a:r>
            <a:endParaRPr lang="en-US" dirty="0"/>
          </a:p>
        </p:txBody>
      </p:sp>
      <p:sp>
        <p:nvSpPr>
          <p:cNvPr id="11" name="Text Placeholder 92"/>
          <p:cNvSpPr>
            <a:spLocks noGrp="1"/>
          </p:cNvSpPr>
          <p:nvPr>
            <p:ph type="body" sz="quarter" idx="20" hasCustomPrompt="1"/>
          </p:nvPr>
        </p:nvSpPr>
        <p:spPr>
          <a:xfrm>
            <a:off x="9130871" y="1817367"/>
            <a:ext cx="2396110" cy="144287"/>
          </a:xfrm>
        </p:spPr>
        <p:txBody>
          <a:bodyPr lIns="0" tIns="0" rIns="0" bIns="0">
            <a:noAutofit/>
          </a:bodyPr>
          <a:lstStyle>
            <a:lvl1pPr>
              <a:defRPr sz="800" u="none" baseline="0">
                <a:solidFill>
                  <a:schemeClr val="tx1"/>
                </a:solidFill>
              </a:defRPr>
            </a:lvl1pPr>
          </a:lstStyle>
          <a:p>
            <a:pPr lvl="0"/>
            <a:r>
              <a:rPr lang="en-US" dirty="0" smtClean="0"/>
              <a:t>Ph.: 00-000-0000</a:t>
            </a:r>
            <a:endParaRPr lang="en-US" dirty="0"/>
          </a:p>
        </p:txBody>
      </p:sp>
      <p:sp>
        <p:nvSpPr>
          <p:cNvPr id="12" name="Text Placeholder 8"/>
          <p:cNvSpPr>
            <a:spLocks noGrp="1"/>
          </p:cNvSpPr>
          <p:nvPr>
            <p:ph type="body" sz="quarter" idx="25" hasCustomPrompt="1"/>
          </p:nvPr>
        </p:nvSpPr>
        <p:spPr>
          <a:xfrm>
            <a:off x="829252" y="2974699"/>
            <a:ext cx="5686903" cy="1255387"/>
          </a:xfrm>
          <a:solidFill>
            <a:srgbClr val="E7E7E7"/>
          </a:solidFill>
        </p:spPr>
        <p:txBody>
          <a:bodyPr lIns="182880" tIns="274320">
            <a:noAutofit/>
          </a:bodyPr>
          <a:lstStyle>
            <a:lvl1pPr>
              <a:defRPr sz="900" baseline="0">
                <a:solidFill>
                  <a:schemeClr val="tx1"/>
                </a:solidFill>
              </a:defRPr>
            </a:lvl1pPr>
            <a:lvl2pPr>
              <a:defRPr sz="900"/>
            </a:lvl2pPr>
            <a:lvl3pPr>
              <a:defRPr sz="900"/>
            </a:lvl3pPr>
          </a:lstStyle>
          <a:p>
            <a:pPr lvl="0"/>
            <a:r>
              <a:rPr lang="en-US" dirty="0" smtClean="0"/>
              <a:t>Insert text here.</a:t>
            </a:r>
          </a:p>
        </p:txBody>
      </p:sp>
      <p:sp>
        <p:nvSpPr>
          <p:cNvPr id="15" name="Picture Placeholder 12"/>
          <p:cNvSpPr>
            <a:spLocks noGrp="1"/>
          </p:cNvSpPr>
          <p:nvPr>
            <p:ph type="pic" sz="quarter" idx="10"/>
          </p:nvPr>
        </p:nvSpPr>
        <p:spPr>
          <a:xfrm>
            <a:off x="829251" y="1472419"/>
            <a:ext cx="1387339" cy="1502279"/>
          </a:xfrm>
          <a:prstGeom prst="rect">
            <a:avLst/>
          </a:prstGeom>
          <a:blipFill dpi="0" rotWithShape="1">
            <a:blip r:embed="rId2">
              <a:extLst>
                <a:ext uri="{28A0092B-C50C-407E-A947-70E740481C1C}">
                  <a14:useLocalDpi xmlns:a14="http://schemas.microsoft.com/office/drawing/2010/main"/>
                </a:ext>
              </a:extLst>
            </a:blip>
            <a:srcRect/>
            <a:stretch>
              <a:fillRect/>
            </a:stretch>
          </a:blipFill>
          <a:ln w="28575">
            <a:noFill/>
          </a:ln>
        </p:spPr>
        <p:txBody>
          <a:bodyPr>
            <a:normAutofit/>
          </a:bodyPr>
          <a:lstStyle>
            <a:lvl1pPr>
              <a:defRPr sz="700"/>
            </a:lvl1pPr>
          </a:lstStyle>
          <a:p>
            <a:r>
              <a:rPr lang="en-US" smtClean="0"/>
              <a:t>Click icon to add picture</a:t>
            </a:r>
            <a:endParaRPr lang="en-US" dirty="0"/>
          </a:p>
        </p:txBody>
      </p:sp>
      <p:sp>
        <p:nvSpPr>
          <p:cNvPr id="17" name="Text Placeholder 8"/>
          <p:cNvSpPr>
            <a:spLocks noGrp="1"/>
          </p:cNvSpPr>
          <p:nvPr>
            <p:ph type="body" sz="quarter" idx="27" hasCustomPrompt="1"/>
          </p:nvPr>
        </p:nvSpPr>
        <p:spPr>
          <a:xfrm>
            <a:off x="6516155" y="2974699"/>
            <a:ext cx="5010825" cy="1255387"/>
          </a:xfrm>
          <a:solidFill>
            <a:srgbClr val="E7E7E7"/>
          </a:solidFill>
        </p:spPr>
        <p:txBody>
          <a:bodyPr lIns="91440" tIns="274320">
            <a:noAutofit/>
          </a:bodyPr>
          <a:lstStyle>
            <a:lvl1pPr>
              <a:defRPr sz="900" baseline="0">
                <a:solidFill>
                  <a:schemeClr val="tx1"/>
                </a:solidFill>
              </a:defRPr>
            </a:lvl1pPr>
            <a:lvl2pPr>
              <a:defRPr sz="900"/>
            </a:lvl2pPr>
            <a:lvl3pPr>
              <a:defRPr sz="900"/>
            </a:lvl3pPr>
          </a:lstStyle>
          <a:p>
            <a:pPr lvl="0"/>
            <a:r>
              <a:rPr lang="en-US" dirty="0" smtClean="0"/>
              <a:t>Insert text here.</a:t>
            </a:r>
          </a:p>
        </p:txBody>
      </p:sp>
      <p:sp>
        <p:nvSpPr>
          <p:cNvPr id="28" name="Text Placeholder 8"/>
          <p:cNvSpPr>
            <a:spLocks noGrp="1"/>
          </p:cNvSpPr>
          <p:nvPr>
            <p:ph type="body" sz="quarter" idx="30" hasCustomPrompt="1"/>
          </p:nvPr>
        </p:nvSpPr>
        <p:spPr>
          <a:xfrm>
            <a:off x="9130871" y="2974699"/>
            <a:ext cx="2396109" cy="1255387"/>
          </a:xfrm>
          <a:noFill/>
        </p:spPr>
        <p:txBody>
          <a:bodyPr lIns="91440" tIns="274320">
            <a:noAutofit/>
          </a:bodyPr>
          <a:lstStyle>
            <a:lvl1pPr>
              <a:defRPr sz="900" baseline="0">
                <a:solidFill>
                  <a:schemeClr val="tx1"/>
                </a:solidFill>
              </a:defRPr>
            </a:lvl1pPr>
            <a:lvl2pPr>
              <a:defRPr sz="900">
                <a:solidFill>
                  <a:schemeClr val="tx2"/>
                </a:solidFill>
              </a:defRPr>
            </a:lvl2pPr>
            <a:lvl3pPr>
              <a:defRPr sz="900">
                <a:solidFill>
                  <a:schemeClr val="tx2"/>
                </a:solidFill>
              </a:defRPr>
            </a:lvl3pPr>
          </a:lstStyle>
          <a:p>
            <a:pPr lvl="0"/>
            <a:r>
              <a:rPr lang="en-US" dirty="0" smtClean="0"/>
              <a:t>Insert text here.</a:t>
            </a:r>
          </a:p>
        </p:txBody>
      </p:sp>
      <p:sp>
        <p:nvSpPr>
          <p:cNvPr id="29" name="Text Placeholder 8"/>
          <p:cNvSpPr>
            <a:spLocks noGrp="1"/>
          </p:cNvSpPr>
          <p:nvPr>
            <p:ph type="body" sz="quarter" idx="31" hasCustomPrompt="1"/>
          </p:nvPr>
        </p:nvSpPr>
        <p:spPr>
          <a:xfrm>
            <a:off x="829252" y="4244239"/>
            <a:ext cx="10697728" cy="2093787"/>
          </a:xfrm>
          <a:noFill/>
        </p:spPr>
        <p:txBody>
          <a:bodyPr lIns="182880" tIns="274320">
            <a:noAutofit/>
          </a:bodyPr>
          <a:lstStyle>
            <a:lvl1pPr>
              <a:defRPr sz="900" baseline="0">
                <a:solidFill>
                  <a:schemeClr val="tx1"/>
                </a:solidFill>
              </a:defRPr>
            </a:lvl1pPr>
            <a:lvl2pPr>
              <a:defRPr sz="700">
                <a:solidFill>
                  <a:schemeClr val="tx2"/>
                </a:solidFill>
              </a:defRPr>
            </a:lvl2pPr>
            <a:lvl3pPr>
              <a:defRPr sz="800">
                <a:solidFill>
                  <a:schemeClr val="tx2"/>
                </a:solidFill>
              </a:defRPr>
            </a:lvl3pPr>
          </a:lstStyle>
          <a:p>
            <a:pPr lvl="0"/>
            <a:r>
              <a:rPr lang="en-US" dirty="0" smtClean="0"/>
              <a:t>Insert text here.</a:t>
            </a:r>
          </a:p>
        </p:txBody>
      </p:sp>
      <p:sp>
        <p:nvSpPr>
          <p:cNvPr id="18" name="TextBox 17"/>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21" name="TextBox 2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2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3"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cxnSp>
        <p:nvCxnSpPr>
          <p:cNvPr id="24" name="Straight Connector 2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  Blue">
    <p:bg>
      <p:bgPr>
        <a:solidFill>
          <a:srgbClr val="00254A"/>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lvl1pPr>
          </a:lstStyle>
          <a:p>
            <a:r>
              <a:rPr lang="en-US" dirty="0" smtClean="0"/>
              <a:t>Your headshot</a:t>
            </a:r>
            <a:endParaRPr lang="en-US" dirty="0"/>
          </a:p>
        </p:txBody>
      </p:sp>
      <p:sp>
        <p:nvSpPr>
          <p:cNvPr id="10" name="TextBox 9"/>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bg1"/>
                </a:solidFill>
                <a:effectLst/>
                <a:latin typeface="Arial" charset="0"/>
                <a:ea typeface="Arial" charset="0"/>
                <a:cs typeface="Arial" charset="0"/>
              </a:rPr>
              <a:t>Crowe</a:t>
            </a:r>
            <a:endParaRPr lang="en-US" sz="894" kern="1200" dirty="0" smtClean="0">
              <a:solidFill>
                <a:schemeClr val="bg1"/>
              </a:solidFill>
              <a:effectLst/>
              <a:latin typeface="Arial" charset="0"/>
              <a:ea typeface="Arial" charset="0"/>
              <a:cs typeface="Arial" charset="0"/>
            </a:endParaRPr>
          </a:p>
          <a:p>
            <a:r>
              <a:rPr lang="en-US" sz="894" kern="1200" dirty="0" smtClean="0">
                <a:solidFill>
                  <a:schemeClr val="bg1"/>
                </a:solidFill>
                <a:effectLst/>
                <a:latin typeface="Arial" charset="0"/>
                <a:ea typeface="Arial" charset="0"/>
                <a:cs typeface="Arial" charset="0"/>
              </a:rPr>
              <a:t>Marine House</a:t>
            </a:r>
          </a:p>
          <a:p>
            <a:r>
              <a:rPr lang="en-US" sz="894" kern="1200" dirty="0" err="1" smtClean="0">
                <a:solidFill>
                  <a:schemeClr val="bg1"/>
                </a:solidFill>
                <a:effectLst/>
                <a:latin typeface="Arial" charset="0"/>
                <a:ea typeface="Arial" charset="0"/>
                <a:cs typeface="Arial" charset="0"/>
              </a:rPr>
              <a:t>Clanwilliam</a:t>
            </a:r>
            <a:r>
              <a:rPr lang="en-US" sz="894" kern="1200" dirty="0" smtClean="0">
                <a:solidFill>
                  <a:schemeClr val="bg1"/>
                </a:solidFill>
                <a:effectLst/>
                <a:latin typeface="Arial" charset="0"/>
                <a:ea typeface="Arial" charset="0"/>
                <a:cs typeface="Arial" charset="0"/>
              </a:rPr>
              <a:t> Place</a:t>
            </a:r>
          </a:p>
          <a:p>
            <a:r>
              <a:rPr lang="en-US" sz="894" kern="1200" dirty="0" smtClean="0">
                <a:solidFill>
                  <a:schemeClr val="bg1"/>
                </a:solidFill>
                <a:effectLst/>
                <a:latin typeface="Arial" charset="0"/>
                <a:ea typeface="Arial" charset="0"/>
                <a:cs typeface="Arial" charset="0"/>
              </a:rPr>
              <a:t>Dublin 2</a:t>
            </a:r>
          </a:p>
          <a:p>
            <a:r>
              <a:rPr lang="en-US" sz="894" kern="1200" dirty="0" smtClean="0">
                <a:solidFill>
                  <a:schemeClr val="bg1"/>
                </a:solidFill>
                <a:effectLst/>
                <a:latin typeface="Arial" charset="0"/>
                <a:ea typeface="Arial" charset="0"/>
                <a:cs typeface="Arial" charset="0"/>
              </a:rPr>
              <a:t>Ireland</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pPr marL="0" indent="0">
              <a:tabLst>
                <a:tab pos="277317" algn="l"/>
              </a:tabLst>
            </a:pPr>
            <a:r>
              <a:rPr lang="en-US" sz="894" kern="1200" dirty="0" smtClean="0">
                <a:solidFill>
                  <a:schemeClr val="bg1"/>
                </a:solidFill>
                <a:effectLst/>
                <a:latin typeface="Arial" charset="0"/>
                <a:ea typeface="Arial" charset="0"/>
                <a:cs typeface="Arial" charset="0"/>
              </a:rPr>
              <a:t>Tel: 	+353 1 448 2200</a:t>
            </a:r>
          </a:p>
          <a:p>
            <a:pPr marL="0" indent="0">
              <a:tabLst>
                <a:tab pos="277317" algn="l"/>
              </a:tabLst>
            </a:pPr>
            <a:r>
              <a:rPr lang="en-US" sz="894" kern="1200" dirty="0" smtClean="0">
                <a:solidFill>
                  <a:schemeClr val="bg1"/>
                </a:solidFill>
                <a:effectLst/>
                <a:latin typeface="Arial" charset="0"/>
                <a:ea typeface="Arial" charset="0"/>
                <a:cs typeface="Arial" charset="0"/>
              </a:rPr>
              <a:t>Fax:</a:t>
            </a:r>
            <a:r>
              <a:rPr lang="en-US" sz="894" kern="1200" baseline="0" dirty="0" smtClean="0">
                <a:solidFill>
                  <a:schemeClr val="bg1"/>
                </a:solidFill>
                <a:effectLst/>
                <a:latin typeface="Arial" charset="0"/>
                <a:ea typeface="Arial" charset="0"/>
                <a:cs typeface="Arial" charset="0"/>
              </a:rPr>
              <a:t>	</a:t>
            </a:r>
            <a:r>
              <a:rPr lang="en-US" sz="894" kern="1200" dirty="0" smtClean="0">
                <a:solidFill>
                  <a:schemeClr val="bg1"/>
                </a:solidFill>
                <a:effectLst/>
                <a:latin typeface="Arial" charset="0"/>
                <a:ea typeface="Arial" charset="0"/>
                <a:cs typeface="Arial" charset="0"/>
              </a:rPr>
              <a:t>+353 1 448 2201</a:t>
            </a:r>
          </a:p>
          <a:p>
            <a:r>
              <a:rPr lang="en-US" sz="894" kern="1200" dirty="0" err="1" smtClean="0">
                <a:solidFill>
                  <a:schemeClr val="bg1"/>
                </a:solidFill>
                <a:effectLst/>
                <a:latin typeface="Arial" charset="0"/>
                <a:ea typeface="Arial" charset="0"/>
                <a:cs typeface="Arial" charset="0"/>
              </a:rPr>
              <a:t>www.crowe.ie</a:t>
            </a:r>
            <a:r>
              <a:rPr lang="en-US" sz="894" kern="1200" dirty="0" smtClean="0">
                <a:solidFill>
                  <a:schemeClr val="bg1"/>
                </a:solidFill>
                <a:effectLst/>
                <a:latin typeface="Arial" charset="0"/>
                <a:ea typeface="Arial" charset="0"/>
                <a:cs typeface="Arial" charset="0"/>
              </a:rPr>
              <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r>
              <a:rPr lang="en-US" sz="770" kern="1200" dirty="0" smtClean="0">
                <a:solidFill>
                  <a:schemeClr val="bg1"/>
                </a:solidFill>
                <a:effectLst/>
                <a:latin typeface="+mn-lt"/>
                <a:ea typeface="+mn-ea"/>
                <a:cs typeface="+mn-cs"/>
              </a:rPr>
              <a:t>Crowe Ireland is a member of Crowe Global, a Swiss </a:t>
            </a:r>
            <a:r>
              <a:rPr lang="en-US" sz="770" kern="1200" dirty="0" err="1" smtClean="0">
                <a:solidFill>
                  <a:schemeClr val="bg1"/>
                </a:solidFill>
                <a:effectLst/>
                <a:latin typeface="+mn-lt"/>
                <a:ea typeface="+mn-ea"/>
                <a:cs typeface="+mn-cs"/>
              </a:rPr>
              <a:t>verein</a:t>
            </a:r>
            <a:r>
              <a:rPr lang="en-US" sz="770" kern="1200" dirty="0" smtClean="0">
                <a:solidFill>
                  <a:schemeClr val="bg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bg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bg1"/>
                </a:solidFill>
                <a:effectLst/>
                <a:latin typeface="+mn-lt"/>
                <a:ea typeface="+mn-ea"/>
                <a:cs typeface="+mn-cs"/>
              </a:rPr>
              <a:t>© 2018 Crowe Ireland.</a:t>
            </a:r>
          </a:p>
        </p:txBody>
      </p:sp>
      <p:sp>
        <p:nvSpPr>
          <p:cNvPr id="11"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userDrawn="1">
          <p15:clr>
            <a:srgbClr val="FBAE40"/>
          </p15:clr>
        </p15:guide>
        <p15:guide id="2" pos="7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 White">
    <p:bg>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tx1">
                    <a:lumMod val="95000"/>
                    <a:lumOff val="5000"/>
                  </a:schemeClr>
                </a:solidFill>
                <a:latin typeface="Arial" charset="0"/>
                <a:ea typeface="Arial" charset="0"/>
                <a:cs typeface="Arial" charset="0"/>
              </a:rPr>
              <a:t>Smart decisions. Lasting value.</a:t>
            </a:r>
            <a:endParaRPr lang="en-US" sz="1150" b="1" dirty="0">
              <a:solidFill>
                <a:schemeClr val="tx1">
                  <a:lumMod val="95000"/>
                  <a:lumOff val="5000"/>
                </a:schemeClr>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tx1">
                    <a:lumMod val="95000"/>
                    <a:lumOff val="5000"/>
                  </a:schemeClr>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tx1">
                    <a:lumMod val="95000"/>
                    <a:lumOff val="5000"/>
                  </a:schemeClr>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solidFill>
                  <a:schemeClr val="tx1">
                    <a:lumMod val="95000"/>
                    <a:lumOff val="5000"/>
                  </a:schemeClr>
                </a:solidFill>
              </a:defRPr>
            </a:lvl1pPr>
          </a:lstStyle>
          <a:p>
            <a:r>
              <a:rPr lang="en-US" dirty="0" smtClean="0"/>
              <a:t>Your headshot</a:t>
            </a:r>
            <a:endParaRPr lang="en-US" dirty="0"/>
          </a:p>
        </p:txBody>
      </p:sp>
      <p:sp>
        <p:nvSpPr>
          <p:cNvPr id="10" name="TextBox 9"/>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tx1">
                    <a:lumMod val="95000"/>
                    <a:lumOff val="5000"/>
                  </a:schemeClr>
                </a:solidFill>
                <a:effectLst/>
                <a:latin typeface="Arial" charset="0"/>
                <a:ea typeface="Arial" charset="0"/>
                <a:cs typeface="Arial" charset="0"/>
              </a:rPr>
              <a:t>Crowe</a:t>
            </a:r>
            <a:endParaRPr lang="en-US" sz="894" kern="1200" dirty="0" smtClean="0">
              <a:solidFill>
                <a:schemeClr val="tx1">
                  <a:lumMod val="95000"/>
                  <a:lumOff val="5000"/>
                </a:schemeClr>
              </a:solidFill>
              <a:effectLst/>
              <a:latin typeface="Arial" charset="0"/>
              <a:ea typeface="Arial" charset="0"/>
              <a:cs typeface="Arial" charset="0"/>
            </a:endParaRPr>
          </a:p>
          <a:p>
            <a:r>
              <a:rPr lang="en-US" sz="894" kern="1200" dirty="0" smtClean="0">
                <a:solidFill>
                  <a:schemeClr val="tx1">
                    <a:lumMod val="95000"/>
                    <a:lumOff val="5000"/>
                  </a:schemeClr>
                </a:solidFill>
                <a:effectLst/>
                <a:latin typeface="Arial" charset="0"/>
                <a:ea typeface="Arial" charset="0"/>
                <a:cs typeface="Arial" charset="0"/>
              </a:rPr>
              <a:t>Marine House</a:t>
            </a:r>
          </a:p>
          <a:p>
            <a:r>
              <a:rPr lang="en-US" sz="894" kern="1200" dirty="0" err="1" smtClean="0">
                <a:solidFill>
                  <a:schemeClr val="tx1">
                    <a:lumMod val="95000"/>
                    <a:lumOff val="5000"/>
                  </a:schemeClr>
                </a:solidFill>
                <a:effectLst/>
                <a:latin typeface="Arial" charset="0"/>
                <a:ea typeface="Arial" charset="0"/>
                <a:cs typeface="Arial" charset="0"/>
              </a:rPr>
              <a:t>Clanwilliam</a:t>
            </a:r>
            <a:r>
              <a:rPr lang="en-US" sz="894" kern="1200" dirty="0" smtClean="0">
                <a:solidFill>
                  <a:schemeClr val="tx1">
                    <a:lumMod val="95000"/>
                    <a:lumOff val="5000"/>
                  </a:schemeClr>
                </a:solidFill>
                <a:effectLst/>
                <a:latin typeface="Arial" charset="0"/>
                <a:ea typeface="Arial" charset="0"/>
                <a:cs typeface="Arial" charset="0"/>
              </a:rPr>
              <a:t> Place</a:t>
            </a:r>
          </a:p>
          <a:p>
            <a:r>
              <a:rPr lang="en-US" sz="894" kern="1200" dirty="0" smtClean="0">
                <a:solidFill>
                  <a:schemeClr val="tx1">
                    <a:lumMod val="95000"/>
                    <a:lumOff val="5000"/>
                  </a:schemeClr>
                </a:solidFill>
                <a:effectLst/>
                <a:latin typeface="Arial" charset="0"/>
                <a:ea typeface="Arial" charset="0"/>
                <a:cs typeface="Arial" charset="0"/>
              </a:rPr>
              <a:t>Dublin 2</a:t>
            </a:r>
          </a:p>
          <a:p>
            <a:r>
              <a:rPr lang="en-US" sz="894" kern="1200" dirty="0" smtClean="0">
                <a:solidFill>
                  <a:schemeClr val="tx1">
                    <a:lumMod val="95000"/>
                    <a:lumOff val="5000"/>
                  </a:schemeClr>
                </a:solidFill>
                <a:effectLst/>
                <a:latin typeface="Arial" charset="0"/>
                <a:ea typeface="Arial" charset="0"/>
                <a:cs typeface="Arial" charset="0"/>
              </a:rPr>
              <a:t>Ireland</a:t>
            </a:r>
            <a:br>
              <a:rPr lang="en-US" sz="894" kern="1200" dirty="0" smtClean="0">
                <a:solidFill>
                  <a:schemeClr val="tx1">
                    <a:lumMod val="95000"/>
                    <a:lumOff val="5000"/>
                  </a:schemeClr>
                </a:solidFill>
                <a:effectLst/>
                <a:latin typeface="Arial" charset="0"/>
                <a:ea typeface="Arial" charset="0"/>
                <a:cs typeface="Arial" charset="0"/>
              </a:rPr>
            </a:br>
            <a:endParaRPr lang="en-US" sz="894" kern="1200" dirty="0" smtClean="0">
              <a:solidFill>
                <a:schemeClr val="tx1">
                  <a:lumMod val="95000"/>
                  <a:lumOff val="5000"/>
                </a:schemeClr>
              </a:solidFill>
              <a:effectLst/>
              <a:latin typeface="Arial" charset="0"/>
              <a:ea typeface="Arial" charset="0"/>
              <a:cs typeface="Arial" charset="0"/>
            </a:endParaRPr>
          </a:p>
          <a:p>
            <a:pPr marL="0" indent="0">
              <a:tabLst>
                <a:tab pos="277317" algn="l"/>
              </a:tabLst>
            </a:pPr>
            <a:r>
              <a:rPr lang="en-US" sz="894" kern="1200" dirty="0" smtClean="0">
                <a:solidFill>
                  <a:schemeClr val="tx1">
                    <a:lumMod val="95000"/>
                    <a:lumOff val="5000"/>
                  </a:schemeClr>
                </a:solidFill>
                <a:effectLst/>
                <a:latin typeface="Arial" charset="0"/>
                <a:ea typeface="Arial" charset="0"/>
                <a:cs typeface="Arial" charset="0"/>
              </a:rPr>
              <a:t>Tel: 	+353 1 448 2200</a:t>
            </a:r>
          </a:p>
          <a:p>
            <a:pPr marL="0" indent="0">
              <a:tabLst>
                <a:tab pos="277317" algn="l"/>
              </a:tabLst>
            </a:pPr>
            <a:r>
              <a:rPr lang="en-US" sz="894" kern="1200" dirty="0" smtClean="0">
                <a:solidFill>
                  <a:schemeClr val="tx1">
                    <a:lumMod val="95000"/>
                    <a:lumOff val="5000"/>
                  </a:schemeClr>
                </a:solidFill>
                <a:effectLst/>
                <a:latin typeface="Arial" charset="0"/>
                <a:ea typeface="Arial" charset="0"/>
                <a:cs typeface="Arial" charset="0"/>
              </a:rPr>
              <a:t>Fax:</a:t>
            </a:r>
            <a:r>
              <a:rPr lang="en-US" sz="894" kern="1200" baseline="0" dirty="0" smtClean="0">
                <a:solidFill>
                  <a:schemeClr val="tx1">
                    <a:lumMod val="95000"/>
                    <a:lumOff val="5000"/>
                  </a:schemeClr>
                </a:solidFill>
                <a:effectLst/>
                <a:latin typeface="Arial" charset="0"/>
                <a:ea typeface="Arial" charset="0"/>
                <a:cs typeface="Arial" charset="0"/>
              </a:rPr>
              <a:t>	</a:t>
            </a:r>
            <a:r>
              <a:rPr lang="en-US" sz="894" kern="1200" dirty="0" smtClean="0">
                <a:solidFill>
                  <a:schemeClr val="tx1">
                    <a:lumMod val="95000"/>
                    <a:lumOff val="5000"/>
                  </a:schemeClr>
                </a:solidFill>
                <a:effectLst/>
                <a:latin typeface="Arial" charset="0"/>
                <a:ea typeface="Arial" charset="0"/>
                <a:cs typeface="Arial" charset="0"/>
              </a:rPr>
              <a:t>+353 1 448 2201</a:t>
            </a:r>
          </a:p>
          <a:p>
            <a:r>
              <a:rPr lang="en-US" sz="894" kern="1200" dirty="0" err="1" smtClean="0">
                <a:solidFill>
                  <a:schemeClr val="tx1">
                    <a:lumMod val="95000"/>
                    <a:lumOff val="5000"/>
                  </a:schemeClr>
                </a:solidFill>
                <a:effectLst/>
                <a:latin typeface="Arial" charset="0"/>
                <a:ea typeface="Arial" charset="0"/>
                <a:cs typeface="Arial" charset="0"/>
              </a:rPr>
              <a:t>www.crowe.ie</a:t>
            </a:r>
            <a:r>
              <a:rPr lang="en-US" sz="894" kern="1200" dirty="0" smtClean="0">
                <a:solidFill>
                  <a:schemeClr val="tx1">
                    <a:lumMod val="95000"/>
                    <a:lumOff val="5000"/>
                  </a:schemeClr>
                </a:solidFill>
                <a:effectLst/>
                <a:latin typeface="Arial" charset="0"/>
                <a:ea typeface="Arial" charset="0"/>
                <a:cs typeface="Arial" charset="0"/>
              </a:rPr>
              <a:t/>
            </a:r>
            <a:br>
              <a:rPr lang="en-US" sz="894" kern="1200" dirty="0" smtClean="0">
                <a:solidFill>
                  <a:schemeClr val="tx1">
                    <a:lumMod val="95000"/>
                    <a:lumOff val="5000"/>
                  </a:schemeClr>
                </a:solidFill>
                <a:effectLst/>
                <a:latin typeface="Arial" charset="0"/>
                <a:ea typeface="Arial" charset="0"/>
                <a:cs typeface="Arial" charset="0"/>
              </a:rPr>
            </a:br>
            <a:endParaRPr lang="en-US" sz="894" kern="1200" dirty="0" smtClean="0">
              <a:solidFill>
                <a:schemeClr val="tx1">
                  <a:lumMod val="95000"/>
                  <a:lumOff val="5000"/>
                </a:schemeClr>
              </a:solidFill>
              <a:effectLst/>
              <a:latin typeface="Arial" charset="0"/>
              <a:ea typeface="Arial" charset="0"/>
              <a:cs typeface="Arial" charset="0"/>
            </a:endParaRPr>
          </a:p>
          <a:p>
            <a:r>
              <a:rPr lang="en-US" sz="770" kern="1200" dirty="0" smtClean="0">
                <a:solidFill>
                  <a:schemeClr val="tx1"/>
                </a:solidFill>
                <a:effectLst/>
                <a:latin typeface="+mn-lt"/>
                <a:ea typeface="+mn-ea"/>
                <a:cs typeface="+mn-cs"/>
              </a:rPr>
              <a:t>Crowe Ireland is a member of Crowe Global, a Swiss </a:t>
            </a:r>
            <a:r>
              <a:rPr lang="en-US" sz="770" kern="1200" dirty="0" err="1" smtClean="0">
                <a:solidFill>
                  <a:schemeClr val="tx1"/>
                </a:solidFill>
                <a:effectLst/>
                <a:latin typeface="+mn-lt"/>
                <a:ea typeface="+mn-ea"/>
                <a:cs typeface="+mn-cs"/>
              </a:rPr>
              <a:t>verein</a:t>
            </a:r>
            <a:r>
              <a:rPr lang="en-US" sz="770" kern="1200" dirty="0" smtClean="0">
                <a:solidFill>
                  <a:schemeClr val="tx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tx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tx1"/>
                </a:solidFill>
                <a:effectLst/>
                <a:latin typeface="+mn-lt"/>
                <a:ea typeface="+mn-ea"/>
                <a:cs typeface="+mn-cs"/>
              </a:rPr>
              <a:t>© 2018 Crowe Ireland.</a:t>
            </a:r>
          </a:p>
        </p:txBody>
      </p:sp>
      <p:sp>
        <p:nvSpPr>
          <p:cNvPr id="13"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tx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guide id="2" pos="73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 Grey">
    <p:bg>
      <p:bgPr>
        <a:solidFill>
          <a:srgbClr val="595A59"/>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779" y="460551"/>
            <a:ext cx="2243001" cy="747667"/>
          </a:xfrm>
          <a:prstGeom prst="rect">
            <a:avLst/>
          </a:prstGeom>
        </p:spPr>
      </p:pic>
      <p:sp>
        <p:nvSpPr>
          <p:cNvPr id="12" name="TextBox 11"/>
          <p:cNvSpPr txBox="1"/>
          <p:nvPr userDrawn="1"/>
        </p:nvSpPr>
        <p:spPr>
          <a:xfrm>
            <a:off x="8190445" y="724425"/>
            <a:ext cx="3571970" cy="269304"/>
          </a:xfrm>
          <a:prstGeom prst="rect">
            <a:avLst/>
          </a:prstGeom>
          <a:noFill/>
        </p:spPr>
        <p:txBody>
          <a:bodyPr wrap="square" rtlCol="0">
            <a:spAutoFit/>
          </a:bodyPr>
          <a:lstStyle/>
          <a:p>
            <a:pPr algn="r"/>
            <a:r>
              <a:rPr lang="en-US" sz="1150" b="1" dirty="0" smtClean="0">
                <a:solidFill>
                  <a:schemeClr val="bg1"/>
                </a:solidFill>
                <a:latin typeface="Arial" charset="0"/>
                <a:ea typeface="Arial" charset="0"/>
                <a:cs typeface="Arial" charset="0"/>
              </a:rPr>
              <a:t>Smart decisions. Lasting value.</a:t>
            </a:r>
            <a:endParaRPr lang="en-US" sz="1150" b="1" dirty="0">
              <a:solidFill>
                <a:schemeClr val="bg1"/>
              </a:solidFill>
              <a:latin typeface="Arial" charset="0"/>
              <a:ea typeface="Arial" charset="0"/>
              <a:cs typeface="Arial" charset="0"/>
            </a:endParaRPr>
          </a:p>
        </p:txBody>
      </p:sp>
      <p:sp>
        <p:nvSpPr>
          <p:cNvPr id="40" name="Text Placeholder 6"/>
          <p:cNvSpPr>
            <a:spLocks noGrp="1"/>
          </p:cNvSpPr>
          <p:nvPr>
            <p:ph type="body" sz="quarter" idx="15" hasCustomPrompt="1"/>
          </p:nvPr>
        </p:nvSpPr>
        <p:spPr>
          <a:xfrm>
            <a:off x="3577390" y="4900288"/>
            <a:ext cx="234214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1" name="Picture Placeholder 8"/>
          <p:cNvSpPr>
            <a:spLocks noGrp="1"/>
          </p:cNvSpPr>
          <p:nvPr>
            <p:ph type="pic" sz="quarter" idx="16" hasCustomPrompt="1"/>
          </p:nvPr>
        </p:nvSpPr>
        <p:spPr>
          <a:xfrm>
            <a:off x="2421030" y="4876800"/>
            <a:ext cx="959361" cy="980507"/>
          </a:xfrm>
        </p:spPr>
        <p:txBody>
          <a:bodyPr>
            <a:normAutofit/>
          </a:bodyPr>
          <a:lstStyle>
            <a:lvl1pPr>
              <a:defRPr sz="1050" baseline="0"/>
            </a:lvl1pPr>
          </a:lstStyle>
          <a:p>
            <a:r>
              <a:rPr lang="en-US" dirty="0" smtClean="0"/>
              <a:t>Your headshot</a:t>
            </a:r>
            <a:endParaRPr lang="en-US" dirty="0"/>
          </a:p>
        </p:txBody>
      </p:sp>
      <p:sp>
        <p:nvSpPr>
          <p:cNvPr id="47" name="Text Placeholder 6"/>
          <p:cNvSpPr>
            <a:spLocks noGrp="1"/>
          </p:cNvSpPr>
          <p:nvPr>
            <p:ph type="body" sz="quarter" idx="17" hasCustomPrompt="1"/>
          </p:nvPr>
        </p:nvSpPr>
        <p:spPr>
          <a:xfrm>
            <a:off x="7272896" y="4900288"/>
            <a:ext cx="2352367" cy="957020"/>
          </a:xfrm>
          <a:noFill/>
        </p:spPr>
        <p:txBody>
          <a:bodyPr lIns="0" tIns="182880">
            <a:normAutofit/>
          </a:bodyPr>
          <a:lstStyle>
            <a:lvl1pPr>
              <a:lnSpc>
                <a:spcPts val="1420"/>
              </a:lnSpc>
              <a:spcAft>
                <a:spcPts val="281"/>
              </a:spcAft>
              <a:defRPr sz="1100" b="0" baseline="0">
                <a:solidFill>
                  <a:schemeClr val="bg1"/>
                </a:solidFill>
              </a:defRPr>
            </a:lvl1pPr>
          </a:lstStyle>
          <a:p>
            <a:pPr lvl="0"/>
            <a:r>
              <a:rPr lang="en-US" dirty="0" smtClean="0"/>
              <a:t>Your Name (Please in BOLD)</a:t>
            </a:r>
            <a:br>
              <a:rPr lang="en-US" dirty="0" smtClean="0"/>
            </a:br>
            <a:r>
              <a:rPr lang="en-US" dirty="0" smtClean="0"/>
              <a:t>Your position at CH</a:t>
            </a:r>
            <a:br>
              <a:rPr lang="en-US" dirty="0" smtClean="0"/>
            </a:br>
            <a:r>
              <a:rPr lang="en-US" dirty="0" err="1" smtClean="0"/>
              <a:t>email@crowe.ie</a:t>
            </a:r>
            <a:endParaRPr lang="en-US" dirty="0" smtClean="0"/>
          </a:p>
        </p:txBody>
      </p:sp>
      <p:sp>
        <p:nvSpPr>
          <p:cNvPr id="48" name="Picture Placeholder 8"/>
          <p:cNvSpPr>
            <a:spLocks noGrp="1"/>
          </p:cNvSpPr>
          <p:nvPr>
            <p:ph type="pic" sz="quarter" idx="18" hasCustomPrompt="1"/>
          </p:nvPr>
        </p:nvSpPr>
        <p:spPr>
          <a:xfrm>
            <a:off x="6116536" y="4876800"/>
            <a:ext cx="959361" cy="980507"/>
          </a:xfrm>
        </p:spPr>
        <p:txBody>
          <a:bodyPr>
            <a:normAutofit/>
          </a:bodyPr>
          <a:lstStyle>
            <a:lvl1pPr>
              <a:defRPr sz="1050" baseline="0"/>
            </a:lvl1pPr>
          </a:lstStyle>
          <a:p>
            <a:r>
              <a:rPr lang="en-US" dirty="0" smtClean="0"/>
              <a:t>Your headshot</a:t>
            </a:r>
            <a:endParaRPr lang="en-US" dirty="0"/>
          </a:p>
        </p:txBody>
      </p:sp>
      <p:sp>
        <p:nvSpPr>
          <p:cNvPr id="11" name="TextBox 10"/>
          <p:cNvSpPr txBox="1"/>
          <p:nvPr userDrawn="1"/>
        </p:nvSpPr>
        <p:spPr>
          <a:xfrm>
            <a:off x="568779" y="4797305"/>
            <a:ext cx="11370481" cy="1824730"/>
          </a:xfrm>
          <a:prstGeom prst="rect">
            <a:avLst/>
          </a:prstGeom>
          <a:noFill/>
        </p:spPr>
        <p:txBody>
          <a:bodyPr wrap="square" rtlCol="0">
            <a:spAutoFit/>
          </a:bodyPr>
          <a:lstStyle/>
          <a:p>
            <a:r>
              <a:rPr lang="en-US" sz="900" kern="1200" dirty="0" smtClean="0">
                <a:solidFill>
                  <a:schemeClr val="bg1"/>
                </a:solidFill>
                <a:effectLst/>
                <a:latin typeface="Arial" charset="0"/>
                <a:ea typeface="Arial" charset="0"/>
                <a:cs typeface="Arial" charset="0"/>
              </a:rPr>
              <a:t>Crowe</a:t>
            </a:r>
            <a:endParaRPr lang="en-US" sz="894" kern="1200" dirty="0" smtClean="0">
              <a:solidFill>
                <a:schemeClr val="bg1"/>
              </a:solidFill>
              <a:effectLst/>
              <a:latin typeface="Arial" charset="0"/>
              <a:ea typeface="Arial" charset="0"/>
              <a:cs typeface="Arial" charset="0"/>
            </a:endParaRPr>
          </a:p>
          <a:p>
            <a:r>
              <a:rPr lang="en-US" sz="894" kern="1200" dirty="0" smtClean="0">
                <a:solidFill>
                  <a:schemeClr val="bg1"/>
                </a:solidFill>
                <a:effectLst/>
                <a:latin typeface="Arial" charset="0"/>
                <a:ea typeface="Arial" charset="0"/>
                <a:cs typeface="Arial" charset="0"/>
              </a:rPr>
              <a:t>Marine House</a:t>
            </a:r>
          </a:p>
          <a:p>
            <a:r>
              <a:rPr lang="en-US" sz="894" kern="1200" dirty="0" err="1" smtClean="0">
                <a:solidFill>
                  <a:schemeClr val="bg1"/>
                </a:solidFill>
                <a:effectLst/>
                <a:latin typeface="Arial" charset="0"/>
                <a:ea typeface="Arial" charset="0"/>
                <a:cs typeface="Arial" charset="0"/>
              </a:rPr>
              <a:t>Clanwilliam</a:t>
            </a:r>
            <a:r>
              <a:rPr lang="en-US" sz="894" kern="1200" dirty="0" smtClean="0">
                <a:solidFill>
                  <a:schemeClr val="bg1"/>
                </a:solidFill>
                <a:effectLst/>
                <a:latin typeface="Arial" charset="0"/>
                <a:ea typeface="Arial" charset="0"/>
                <a:cs typeface="Arial" charset="0"/>
              </a:rPr>
              <a:t> Place</a:t>
            </a:r>
          </a:p>
          <a:p>
            <a:r>
              <a:rPr lang="en-US" sz="894" kern="1200" dirty="0" smtClean="0">
                <a:solidFill>
                  <a:schemeClr val="bg1"/>
                </a:solidFill>
                <a:effectLst/>
                <a:latin typeface="Arial" charset="0"/>
                <a:ea typeface="Arial" charset="0"/>
                <a:cs typeface="Arial" charset="0"/>
              </a:rPr>
              <a:t>Dublin 2</a:t>
            </a:r>
          </a:p>
          <a:p>
            <a:r>
              <a:rPr lang="en-US" sz="894" kern="1200" dirty="0" smtClean="0">
                <a:solidFill>
                  <a:schemeClr val="bg1"/>
                </a:solidFill>
                <a:effectLst/>
                <a:latin typeface="Arial" charset="0"/>
                <a:ea typeface="Arial" charset="0"/>
                <a:cs typeface="Arial" charset="0"/>
              </a:rPr>
              <a:t>Ireland</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pPr marL="0" indent="0">
              <a:tabLst>
                <a:tab pos="277317" algn="l"/>
              </a:tabLst>
            </a:pPr>
            <a:r>
              <a:rPr lang="en-US" sz="894" kern="1200" dirty="0" smtClean="0">
                <a:solidFill>
                  <a:schemeClr val="bg1"/>
                </a:solidFill>
                <a:effectLst/>
                <a:latin typeface="Arial" charset="0"/>
                <a:ea typeface="Arial" charset="0"/>
                <a:cs typeface="Arial" charset="0"/>
              </a:rPr>
              <a:t>Tel: 	+353 1 448 2200</a:t>
            </a:r>
          </a:p>
          <a:p>
            <a:pPr marL="0" indent="0">
              <a:tabLst>
                <a:tab pos="277317" algn="l"/>
              </a:tabLst>
            </a:pPr>
            <a:r>
              <a:rPr lang="en-US" sz="894" kern="1200" dirty="0" smtClean="0">
                <a:solidFill>
                  <a:schemeClr val="bg1"/>
                </a:solidFill>
                <a:effectLst/>
                <a:latin typeface="Arial" charset="0"/>
                <a:ea typeface="Arial" charset="0"/>
                <a:cs typeface="Arial" charset="0"/>
              </a:rPr>
              <a:t>Fax:</a:t>
            </a:r>
            <a:r>
              <a:rPr lang="en-US" sz="894" kern="1200" baseline="0" dirty="0" smtClean="0">
                <a:solidFill>
                  <a:schemeClr val="bg1"/>
                </a:solidFill>
                <a:effectLst/>
                <a:latin typeface="Arial" charset="0"/>
                <a:ea typeface="Arial" charset="0"/>
                <a:cs typeface="Arial" charset="0"/>
              </a:rPr>
              <a:t>	</a:t>
            </a:r>
            <a:r>
              <a:rPr lang="en-US" sz="894" kern="1200" dirty="0" smtClean="0">
                <a:solidFill>
                  <a:schemeClr val="bg1"/>
                </a:solidFill>
                <a:effectLst/>
                <a:latin typeface="Arial" charset="0"/>
                <a:ea typeface="Arial" charset="0"/>
                <a:cs typeface="Arial" charset="0"/>
              </a:rPr>
              <a:t>+353 1 448 2201</a:t>
            </a:r>
          </a:p>
          <a:p>
            <a:r>
              <a:rPr lang="en-US" sz="894" kern="1200" dirty="0" err="1" smtClean="0">
                <a:solidFill>
                  <a:schemeClr val="bg1"/>
                </a:solidFill>
                <a:effectLst/>
                <a:latin typeface="Arial" charset="0"/>
                <a:ea typeface="Arial" charset="0"/>
                <a:cs typeface="Arial" charset="0"/>
              </a:rPr>
              <a:t>www.crowe.ie</a:t>
            </a:r>
            <a:r>
              <a:rPr lang="en-US" sz="894" kern="1200" dirty="0" smtClean="0">
                <a:solidFill>
                  <a:schemeClr val="bg1"/>
                </a:solidFill>
                <a:effectLst/>
                <a:latin typeface="Arial" charset="0"/>
                <a:ea typeface="Arial" charset="0"/>
                <a:cs typeface="Arial" charset="0"/>
              </a:rPr>
              <a:t/>
            </a:r>
            <a:br>
              <a:rPr lang="en-US" sz="894" kern="1200" dirty="0" smtClean="0">
                <a:solidFill>
                  <a:schemeClr val="bg1"/>
                </a:solidFill>
                <a:effectLst/>
                <a:latin typeface="Arial" charset="0"/>
                <a:ea typeface="Arial" charset="0"/>
                <a:cs typeface="Arial" charset="0"/>
              </a:rPr>
            </a:br>
            <a:endParaRPr lang="en-US" sz="894" kern="1200" dirty="0" smtClean="0">
              <a:solidFill>
                <a:schemeClr val="bg1"/>
              </a:solidFill>
              <a:effectLst/>
              <a:latin typeface="Arial" charset="0"/>
              <a:ea typeface="Arial" charset="0"/>
              <a:cs typeface="Arial" charset="0"/>
            </a:endParaRPr>
          </a:p>
          <a:p>
            <a:r>
              <a:rPr lang="en-US" sz="770" kern="1200" dirty="0" smtClean="0">
                <a:solidFill>
                  <a:schemeClr val="bg1"/>
                </a:solidFill>
                <a:effectLst/>
                <a:latin typeface="+mn-lt"/>
                <a:ea typeface="+mn-ea"/>
                <a:cs typeface="+mn-cs"/>
              </a:rPr>
              <a:t>Crowe Ireland is a member of Crowe Global, a Swiss </a:t>
            </a:r>
            <a:r>
              <a:rPr lang="en-US" sz="770" kern="1200" dirty="0" err="1" smtClean="0">
                <a:solidFill>
                  <a:schemeClr val="bg1"/>
                </a:solidFill>
                <a:effectLst/>
                <a:latin typeface="+mn-lt"/>
                <a:ea typeface="+mn-ea"/>
                <a:cs typeface="+mn-cs"/>
              </a:rPr>
              <a:t>verein</a:t>
            </a:r>
            <a:r>
              <a:rPr lang="en-US" sz="770" kern="1200" dirty="0" smtClean="0">
                <a:solidFill>
                  <a:schemeClr val="bg1"/>
                </a:solidFill>
                <a:effectLst/>
                <a:latin typeface="+mn-lt"/>
                <a:ea typeface="+mn-ea"/>
                <a:cs typeface="+mn-cs"/>
              </a:rPr>
              <a:t>. Each member firm of Crowe Global is a separate and independent legal entity. Crowe Ireland and its affiliates are not responsible or liable</a:t>
            </a:r>
          </a:p>
          <a:p>
            <a:r>
              <a:rPr lang="en-US" sz="770" kern="1200" dirty="0" smtClean="0">
                <a:solidFill>
                  <a:schemeClr val="bg1"/>
                </a:solidFill>
                <a:effectLst/>
                <a:latin typeface="+mn-lt"/>
                <a:ea typeface="+mn-ea"/>
                <a:cs typeface="+mn-cs"/>
              </a:rPr>
              <a:t>for any acts or omissions of Crowe Global or any other member of Crowe Global. This material is for informational purposes only and should not be construed as financial or legal advice.</a:t>
            </a:r>
          </a:p>
          <a:p>
            <a:r>
              <a:rPr lang="en-US" sz="770" kern="1200" dirty="0" smtClean="0">
                <a:solidFill>
                  <a:schemeClr val="bg1"/>
                </a:solidFill>
                <a:effectLst/>
                <a:latin typeface="+mn-lt"/>
                <a:ea typeface="+mn-ea"/>
                <a:cs typeface="+mn-cs"/>
              </a:rPr>
              <a:t>© 2018 Crowe Ireland.</a:t>
            </a:r>
          </a:p>
        </p:txBody>
      </p:sp>
      <p:sp>
        <p:nvSpPr>
          <p:cNvPr id="13" name="Text Placeholder 10"/>
          <p:cNvSpPr>
            <a:spLocks noGrp="1"/>
          </p:cNvSpPr>
          <p:nvPr>
            <p:ph type="body" sz="quarter" idx="11"/>
          </p:nvPr>
        </p:nvSpPr>
        <p:spPr>
          <a:xfrm>
            <a:off x="568779" y="2597425"/>
            <a:ext cx="8204160" cy="1538135"/>
          </a:xfrm>
        </p:spPr>
        <p:txBody>
          <a:bodyPr>
            <a:normAutofit/>
          </a:bodyPr>
          <a:lstStyle>
            <a:lvl1pPr marL="0" indent="0">
              <a:buFontTx/>
              <a:buNone/>
              <a:defRPr sz="4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guide id="2" pos="7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704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5051C-1FE4-40C8-B883-0A3BF3D94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C69BDB03-DBAA-4613-BC50-6960B811E5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01D8CC7A-7C87-4827-849D-45DFAADC9EC4}"/>
              </a:ext>
            </a:extLst>
          </p:cNvPr>
          <p:cNvSpPr>
            <a:spLocks noGrp="1"/>
          </p:cNvSpPr>
          <p:nvPr>
            <p:ph type="dt" sz="half" idx="10"/>
          </p:nvPr>
        </p:nvSpPr>
        <p:spPr/>
        <p:txBody>
          <a:bodyPr/>
          <a:lstStyle/>
          <a:p>
            <a:fld id="{1AB95AEF-FC9C-4A1E-B77A-2C41681D97E2}" type="datetimeFigureOut">
              <a:rPr lang="en-IE" smtClean="0"/>
              <a:t>03/10/2018</a:t>
            </a:fld>
            <a:endParaRPr lang="en-IE"/>
          </a:p>
        </p:txBody>
      </p:sp>
      <p:sp>
        <p:nvSpPr>
          <p:cNvPr id="5" name="Footer Placeholder 4">
            <a:extLst>
              <a:ext uri="{FF2B5EF4-FFF2-40B4-BE49-F238E27FC236}">
                <a16:creationId xmlns:a16="http://schemas.microsoft.com/office/drawing/2014/main" xmlns="" id="{656F4CAD-1968-47A0-80EE-F4ADBE21E5E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585E049-34DC-4FEB-BD5B-A05B6F587002}"/>
              </a:ext>
            </a:extLst>
          </p:cNvPr>
          <p:cNvSpPr>
            <a:spLocks noGrp="1"/>
          </p:cNvSpPr>
          <p:nvPr>
            <p:ph type="sldNum" sz="quarter" idx="12"/>
          </p:nvPr>
        </p:nvSpPr>
        <p:spPr/>
        <p:txBody>
          <a:bodyPr/>
          <a:lstStyle/>
          <a:p>
            <a:fld id="{B4173268-CB81-42BB-B450-732CAEB1E7F8}" type="slidenum">
              <a:rPr lang="en-IE" smtClean="0"/>
              <a:t>‹#›</a:t>
            </a:fld>
            <a:endParaRPr lang="en-IE"/>
          </a:p>
        </p:txBody>
      </p:sp>
    </p:spTree>
    <p:extLst>
      <p:ext uri="{BB962C8B-B14F-4D97-AF65-F5344CB8AC3E}">
        <p14:creationId xmlns:p14="http://schemas.microsoft.com/office/powerpoint/2010/main" val="141573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ble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BDED914-EC2B-4DD7-A044-8D4C074C387E}"/>
              </a:ext>
            </a:extLst>
          </p:cNvPr>
          <p:cNvSpPr/>
          <p:nvPr userDrawn="1"/>
        </p:nvSpPr>
        <p:spPr>
          <a:xfrm rot="10800000">
            <a:off x="0" y="0"/>
            <a:ext cx="12192000" cy="1847571"/>
          </a:xfrm>
          <a:prstGeom prst="rect">
            <a:avLst/>
          </a:prstGeom>
          <a:gradFill>
            <a:gsLst>
              <a:gs pos="0">
                <a:schemeClr val="accent2">
                  <a:alpha val="0"/>
                </a:schemeClr>
              </a:gs>
              <a:gs pos="100000">
                <a:schemeClr val="accent2">
                  <a:alpha val="8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2">
            <a:extLst>
              <a:ext uri="{FF2B5EF4-FFF2-40B4-BE49-F238E27FC236}">
                <a16:creationId xmlns:a16="http://schemas.microsoft.com/office/drawing/2014/main" xmlns="" id="{BF0A8339-545A-4170-8353-D4FD87381B6F}"/>
              </a:ext>
            </a:extLst>
          </p:cNvPr>
          <p:cNvSpPr>
            <a:spLocks noGrp="1"/>
          </p:cNvSpPr>
          <p:nvPr>
            <p:ph type="title" hasCustomPrompt="1"/>
          </p:nvPr>
        </p:nvSpPr>
        <p:spPr>
          <a:xfrm>
            <a:off x="938784" y="1905001"/>
            <a:ext cx="6495886" cy="1538883"/>
          </a:xfrm>
          <a:prstGeom prst="rect">
            <a:avLst/>
          </a:prstGeom>
        </p:spPr>
        <p:txBody>
          <a:bodyPr/>
          <a:lstStyle>
            <a:lvl1pPr>
              <a:lnSpc>
                <a:spcPts val="6000"/>
              </a:lnSpc>
              <a:defRPr sz="6000">
                <a:solidFill>
                  <a:schemeClr val="bg2">
                    <a:lumMod val="10000"/>
                  </a:schemeClr>
                </a:solidFill>
              </a:defRPr>
            </a:lvl1pPr>
          </a:lstStyle>
          <a:p>
            <a:r>
              <a:rPr lang="en-US" dirty="0" smtClean="0"/>
              <a:t>Crowe </a:t>
            </a:r>
            <a:br>
              <a:rPr lang="en-US" dirty="0" smtClean="0"/>
            </a:br>
            <a:r>
              <a:rPr lang="en-US" dirty="0" smtClean="0"/>
              <a:t>Presentation</a:t>
            </a:r>
            <a:endParaRPr lang="en-US" dirty="0"/>
          </a:p>
        </p:txBody>
      </p:sp>
      <p:sp>
        <p:nvSpPr>
          <p:cNvPr id="15" name="Text Placeholder 14">
            <a:extLst>
              <a:ext uri="{FF2B5EF4-FFF2-40B4-BE49-F238E27FC236}">
                <a16:creationId xmlns:a16="http://schemas.microsoft.com/office/drawing/2014/main" xmlns="" id="{C23C7FBF-CE69-4C83-B97D-04A8F09C2E4F}"/>
              </a:ext>
            </a:extLst>
          </p:cNvPr>
          <p:cNvSpPr>
            <a:spLocks noGrp="1"/>
          </p:cNvSpPr>
          <p:nvPr>
            <p:ph type="body" sz="quarter" idx="10" hasCustomPrompt="1"/>
          </p:nvPr>
        </p:nvSpPr>
        <p:spPr>
          <a:xfrm>
            <a:off x="938784" y="3501314"/>
            <a:ext cx="5714999" cy="442318"/>
          </a:xfrm>
        </p:spPr>
        <p:txBody>
          <a:bodyPr/>
          <a:lstStyle>
            <a:lvl1pPr marL="0" indent="0">
              <a:buNone/>
              <a:defRPr sz="2400">
                <a:solidFill>
                  <a:schemeClr val="bg2">
                    <a:lumMod val="10000"/>
                  </a:schemeClr>
                </a:solidFill>
              </a:defRPr>
            </a:lvl1pPr>
          </a:lstStyle>
          <a:p>
            <a:pPr lvl="0"/>
            <a:r>
              <a:rPr lang="en-US" dirty="0" smtClean="0"/>
              <a:t>Name of Company Here</a:t>
            </a:r>
            <a:endParaRPr lang="en-US" dirty="0"/>
          </a:p>
        </p:txBody>
      </p:sp>
      <p:sp>
        <p:nvSpPr>
          <p:cNvPr id="16" name="Rectangle 15">
            <a:extLst>
              <a:ext uri="{FF2B5EF4-FFF2-40B4-BE49-F238E27FC236}">
                <a16:creationId xmlns:a16="http://schemas.microsoft.com/office/drawing/2014/main" xmlns="" id="{256B8ADA-2528-490E-80E3-7131FFD0EE44}"/>
              </a:ext>
            </a:extLst>
          </p:cNvPr>
          <p:cNvSpPr/>
          <p:nvPr userDrawn="1"/>
        </p:nvSpPr>
        <p:spPr>
          <a:xfrm>
            <a:off x="0" y="5518150"/>
            <a:ext cx="12192000" cy="1339850"/>
          </a:xfrm>
          <a:prstGeom prst="rect">
            <a:avLst/>
          </a:prstGeom>
          <a:gradFill>
            <a:gsLst>
              <a:gs pos="0">
                <a:schemeClr val="accent2">
                  <a:alpha val="0"/>
                </a:schemeClr>
              </a:gs>
              <a:gs pos="100000">
                <a:schemeClr val="tx1">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xmlns="" id="{4F6F90AA-5A81-4662-A7A9-9A1288B53FBE}"/>
              </a:ext>
            </a:extLst>
          </p:cNvPr>
          <p:cNvSpPr>
            <a:spLocks noGrp="1"/>
          </p:cNvSpPr>
          <p:nvPr>
            <p:ph type="body" sz="quarter" idx="11" hasCustomPrompt="1"/>
          </p:nvPr>
        </p:nvSpPr>
        <p:spPr>
          <a:xfrm>
            <a:off x="938784" y="5703314"/>
            <a:ext cx="5714999" cy="442318"/>
          </a:xfrm>
        </p:spPr>
        <p:txBody>
          <a:bodyPr/>
          <a:lstStyle>
            <a:lvl1pPr marL="0" indent="0">
              <a:buNone/>
              <a:defRPr sz="2400">
                <a:solidFill>
                  <a:schemeClr val="bg1"/>
                </a:solidFill>
              </a:defRPr>
            </a:lvl1pPr>
          </a:lstStyle>
          <a:p>
            <a:pPr lvl="0"/>
            <a:r>
              <a:rPr lang="en-US" dirty="0"/>
              <a:t>Presenters Name</a:t>
            </a:r>
          </a:p>
        </p:txBody>
      </p:sp>
      <p:sp>
        <p:nvSpPr>
          <p:cNvPr id="18" name="Text Placeholder 14">
            <a:extLst>
              <a:ext uri="{FF2B5EF4-FFF2-40B4-BE49-F238E27FC236}">
                <a16:creationId xmlns:a16="http://schemas.microsoft.com/office/drawing/2014/main" xmlns="" id="{24BECD84-6BDB-4C60-9269-5B0F3D3B6D4C}"/>
              </a:ext>
            </a:extLst>
          </p:cNvPr>
          <p:cNvSpPr>
            <a:spLocks noGrp="1"/>
          </p:cNvSpPr>
          <p:nvPr>
            <p:ph type="body" sz="quarter" idx="12" hasCustomPrompt="1"/>
          </p:nvPr>
        </p:nvSpPr>
        <p:spPr>
          <a:xfrm>
            <a:off x="938784" y="6214547"/>
            <a:ext cx="5714999" cy="442318"/>
          </a:xfrm>
        </p:spPr>
        <p:txBody>
          <a:bodyPr/>
          <a:lstStyle>
            <a:lvl1pPr marL="0" indent="0">
              <a:buNone/>
              <a:defRPr sz="2400">
                <a:solidFill>
                  <a:schemeClr val="bg1"/>
                </a:solidFill>
              </a:defRPr>
            </a:lvl1pPr>
          </a:lstStyle>
          <a:p>
            <a:pPr lvl="0"/>
            <a:r>
              <a:rPr lang="en-US" dirty="0"/>
              <a:t>Month/Day/Year</a:t>
            </a:r>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7_1 Cover_Re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0EFC4CB-4A23-4A12-9BC7-1B3715F25F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45" y="0"/>
            <a:ext cx="12189511"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1031" name="think-cell Slide" r:id="rId7" imgW="360" imgH="360" progId="">
                  <p:embed/>
                </p:oleObj>
              </mc:Choice>
              <mc:Fallback>
                <p:oleObj name="think-cell Slide" r:id="rId7" imgW="360" imgH="360" progId="">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ctrTitle" hasCustomPrompt="1"/>
            <p:custDataLst>
              <p:tags r:id="rId3"/>
            </p:custDataLst>
          </p:nvPr>
        </p:nvSpPr>
        <p:spPr>
          <a:xfrm>
            <a:off x="800011" y="1824145"/>
            <a:ext cx="2463377" cy="1228263"/>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wrap="square" lIns="0" tIns="0" rIns="0" bIns="0" anchor="ctr" anchorCtr="0">
            <a:spAutoFit/>
          </a:bodyPr>
          <a:lstStyle>
            <a:lvl1pPr algn="l">
              <a:lnSpc>
                <a:spcPct val="100000"/>
              </a:lnSpc>
              <a:defRPr sz="7982">
                <a:solidFill>
                  <a:schemeClr val="bg1"/>
                </a:solidFill>
                <a:latin typeface="+mn-lt"/>
              </a:defRPr>
            </a:lvl1pPr>
          </a:lstStyle>
          <a:p>
            <a:r>
              <a:rPr lang="en-US" dirty="0"/>
              <a:t>00</a:t>
            </a:r>
          </a:p>
        </p:txBody>
      </p:sp>
      <p:sp>
        <p:nvSpPr>
          <p:cNvPr id="15" name="Subtitle 2"/>
          <p:cNvSpPr>
            <a:spLocks noGrp="1"/>
          </p:cNvSpPr>
          <p:nvPr>
            <p:ph type="subTitle" idx="1" hasCustomPrompt="1"/>
            <p:custDataLst>
              <p:tags r:id="rId4"/>
            </p:custDataLst>
          </p:nvPr>
        </p:nvSpPr>
        <p:spPr>
          <a:xfrm>
            <a:off x="800008" y="3365154"/>
            <a:ext cx="5172914" cy="1074730"/>
          </a:xfrm>
          <a:prstGeom prst="rect">
            <a:avLst/>
          </a:prstGeom>
        </p:spPr>
        <p:txBody>
          <a:bodyPr lIns="0" tIns="0" rIns="0" bIns="0"/>
          <a:lstStyle>
            <a:lvl1pPr marL="0" indent="0" algn="l">
              <a:spcBef>
                <a:spcPts val="0"/>
              </a:spcBef>
              <a:spcAft>
                <a:spcPts val="544"/>
              </a:spcAft>
              <a:buNone/>
              <a:defRPr sz="3265">
                <a:solidFill>
                  <a:schemeClr val="bg1"/>
                </a:solidFill>
                <a:latin typeface="+mn-lt"/>
              </a:defRPr>
            </a:lvl1pPr>
            <a:lvl2pPr marL="0" indent="0" algn="l">
              <a:spcBef>
                <a:spcPts val="0"/>
              </a:spcBef>
              <a:spcAft>
                <a:spcPts val="544"/>
              </a:spcAft>
              <a:buNone/>
              <a:defRPr sz="1270">
                <a:solidFill>
                  <a:schemeClr val="bg1"/>
                </a:solidFill>
                <a:latin typeface="+mn-lt"/>
              </a:defRPr>
            </a:lvl2pPr>
            <a:lvl3pPr marL="829215" indent="0" algn="ctr">
              <a:buNone/>
              <a:defRPr>
                <a:solidFill>
                  <a:schemeClr val="tx1">
                    <a:tint val="75000"/>
                  </a:schemeClr>
                </a:solidFill>
              </a:defRPr>
            </a:lvl3pPr>
            <a:lvl4pPr marL="1243822" indent="0" algn="ctr">
              <a:buNone/>
              <a:defRPr>
                <a:solidFill>
                  <a:schemeClr val="tx1">
                    <a:tint val="75000"/>
                  </a:schemeClr>
                </a:solidFill>
              </a:defRPr>
            </a:lvl4pPr>
            <a:lvl5pPr marL="1658429" indent="0" algn="ctr">
              <a:buNone/>
              <a:defRPr>
                <a:solidFill>
                  <a:schemeClr val="tx1">
                    <a:tint val="75000"/>
                  </a:schemeClr>
                </a:solidFill>
              </a:defRPr>
            </a:lvl5pPr>
            <a:lvl6pPr marL="2073036" indent="0" algn="ctr">
              <a:buNone/>
              <a:defRPr>
                <a:solidFill>
                  <a:schemeClr val="tx1">
                    <a:tint val="75000"/>
                  </a:schemeClr>
                </a:solidFill>
              </a:defRPr>
            </a:lvl6pPr>
            <a:lvl7pPr marL="2487643" indent="0" algn="ctr">
              <a:buNone/>
              <a:defRPr>
                <a:solidFill>
                  <a:schemeClr val="tx1">
                    <a:tint val="75000"/>
                  </a:schemeClr>
                </a:solidFill>
              </a:defRPr>
            </a:lvl7pPr>
            <a:lvl8pPr marL="2902250" indent="0" algn="ctr">
              <a:buNone/>
              <a:defRPr>
                <a:solidFill>
                  <a:schemeClr val="tx1">
                    <a:tint val="75000"/>
                  </a:schemeClr>
                </a:solidFill>
              </a:defRPr>
            </a:lvl8pPr>
            <a:lvl9pPr marL="3316857" indent="0" algn="ctr">
              <a:buNone/>
              <a:defRPr>
                <a:solidFill>
                  <a:schemeClr val="tx1">
                    <a:tint val="75000"/>
                  </a:schemeClr>
                </a:solidFill>
              </a:defRPr>
            </a:lvl9pPr>
          </a:lstStyle>
          <a:p>
            <a:r>
              <a:rPr lang="en-US" dirty="0"/>
              <a:t>Heading</a:t>
            </a:r>
          </a:p>
          <a:p>
            <a:r>
              <a:rPr lang="en-US" dirty="0"/>
              <a:t>Here</a:t>
            </a:r>
          </a:p>
        </p:txBody>
      </p:sp>
      <p:cxnSp>
        <p:nvCxnSpPr>
          <p:cNvPr id="10" name="Straight Connector 9">
            <a:extLst>
              <a:ext uri="{FF2B5EF4-FFF2-40B4-BE49-F238E27FC236}">
                <a16:creationId xmlns:a16="http://schemas.microsoft.com/office/drawing/2014/main" xmlns="" id="{E1FF3BF8-E20A-4003-95E2-1DE06EFBBEF7}"/>
              </a:ext>
            </a:extLst>
          </p:cNvPr>
          <p:cNvCxnSpPr>
            <a:cxnSpLocks/>
          </p:cNvCxnSpPr>
          <p:nvPr userDrawn="1"/>
        </p:nvCxnSpPr>
        <p:spPr>
          <a:xfrm>
            <a:off x="800011" y="1403235"/>
            <a:ext cx="246337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7315792A-D624-4214-A70D-AC6E95BDF15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44789" y="632390"/>
            <a:ext cx="1695927" cy="392590"/>
          </a:xfrm>
          <a:prstGeom prst="rect">
            <a:avLst/>
          </a:prstGeom>
        </p:spPr>
      </p:pic>
    </p:spTree>
    <p:extLst>
      <p:ext uri="{BB962C8B-B14F-4D97-AF65-F5344CB8AC3E}">
        <p14:creationId xmlns:p14="http://schemas.microsoft.com/office/powerpoint/2010/main" val="667824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One column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B35663B-EFE1-4DC2-B1ED-37CD22AEE1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5" y="0"/>
            <a:ext cx="12189511" cy="6858000"/>
          </a:xfrm>
          <a:prstGeom prst="rect">
            <a:avLst/>
          </a:prstGeom>
        </p:spPr>
      </p:pic>
      <p:sp>
        <p:nvSpPr>
          <p:cNvPr id="6" name="Text Placeholder 6">
            <a:extLst>
              <a:ext uri="{FF2B5EF4-FFF2-40B4-BE49-F238E27FC236}">
                <a16:creationId xmlns:a16="http://schemas.microsoft.com/office/drawing/2014/main" xmlns="" id="{DB687EA4-5B4E-4472-864C-2422CE4DDDB5}"/>
              </a:ext>
            </a:extLst>
          </p:cNvPr>
          <p:cNvSpPr txBox="1">
            <a:spLocks/>
          </p:cNvSpPr>
          <p:nvPr userDrawn="1"/>
        </p:nvSpPr>
        <p:spPr>
          <a:xfrm>
            <a:off x="11249434" y="6431256"/>
            <a:ext cx="142557" cy="111661"/>
          </a:xfrm>
          <a:prstGeom prst="rect">
            <a:avLst/>
          </a:prstGeom>
        </p:spPr>
        <p:txBody>
          <a:bodyPr wrap="none" lIns="0" tIns="0" rIns="0" bIns="0" anchor="ctr" anchorCtr="0">
            <a:noAutofit/>
          </a:bodyPr>
          <a:lstStyle>
            <a:lvl1pPr marL="0" marR="0" indent="0" algn="ctr" defTabSz="914400" rtl="0" eaLnBrk="1" fontAlgn="auto" latinLnBrk="0" hangingPunct="1">
              <a:lnSpc>
                <a:spcPct val="100000"/>
              </a:lnSpc>
              <a:spcBef>
                <a:spcPts val="0"/>
              </a:spcBef>
              <a:spcAft>
                <a:spcPts val="800"/>
              </a:spcAft>
              <a:buClrTx/>
              <a:buSzTx/>
              <a:buFont typeface="Arial" pitchFamily="34" charset="0"/>
              <a:buNone/>
              <a:tabLst/>
              <a:defRPr lang="en-NZ" sz="1000" kern="1200" dirty="0" smtClean="0">
                <a:solidFill>
                  <a:schemeClr val="tx1"/>
                </a:solidFill>
                <a:latin typeface="+mn-lt"/>
                <a:ea typeface="+mn-ea"/>
                <a:cs typeface="+mn-cs"/>
              </a:defRPr>
            </a:lvl1pPr>
            <a:lvl2pPr marL="0" indent="0" algn="l" defTabSz="914400" rtl="0" eaLnBrk="1" latinLnBrk="0" hangingPunct="1">
              <a:spcBef>
                <a:spcPts val="0"/>
              </a:spcBef>
              <a:spcAft>
                <a:spcPts val="800"/>
              </a:spcAft>
              <a:buFont typeface="Arial" pitchFamily="34" charset="0"/>
              <a:buNone/>
              <a:defRPr sz="1600" kern="1200">
                <a:solidFill>
                  <a:schemeClr val="tx2"/>
                </a:solidFill>
                <a:latin typeface="+mn-lt"/>
                <a:ea typeface="+mn-ea"/>
                <a:cs typeface="+mn-cs"/>
              </a:defRPr>
            </a:lvl2pPr>
            <a:lvl3pPr marL="266700" indent="-266700"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3pPr>
            <a:lvl4pPr marL="541338" indent="-274638"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4pPr>
            <a:lvl5pPr marL="808038" indent="-266700" algn="l" defTabSz="914400" rtl="0" eaLnBrk="1" latinLnBrk="0" hangingPunct="1">
              <a:spcBef>
                <a:spcPts val="0"/>
              </a:spcBef>
              <a:spcAft>
                <a:spcPts val="800"/>
              </a:spcAft>
              <a:buFont typeface="Arial" pitchFamily="34" charset="0"/>
              <a:buChar char="–"/>
              <a:defRPr sz="1600" kern="1200" baseline="0">
                <a:solidFill>
                  <a:schemeClr val="tx2"/>
                </a:solidFill>
                <a:latin typeface="+mn-lt"/>
                <a:ea typeface="+mn-ea"/>
                <a:cs typeface="+mn-cs"/>
              </a:defRPr>
            </a:lvl5pPr>
            <a:lvl6pPr marL="0" indent="0" algn="l" defTabSz="914400" rtl="0" eaLnBrk="1" latinLnBrk="0" hangingPunct="1">
              <a:spcBef>
                <a:spcPts val="0"/>
              </a:spcBef>
              <a:spcAft>
                <a:spcPts val="800"/>
              </a:spcAft>
              <a:buFont typeface="Arial" pitchFamily="34" charset="0"/>
              <a:buNone/>
              <a:defRPr lang="en-NZ" sz="1800" kern="1200" dirty="0">
                <a:solidFill>
                  <a:schemeClr val="bg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081BFBEF-3BAE-4C51-8E36-B17ABB56C6BD}" type="slidenum">
              <a:rPr lang="en-NZ" sz="726" smtClean="0">
                <a:solidFill>
                  <a:schemeClr val="tx1"/>
                </a:solidFill>
              </a:rPr>
              <a:pPr algn="r"/>
              <a:t>‹#›</a:t>
            </a:fld>
            <a:endParaRPr lang="en-NZ" sz="907" dirty="0">
              <a:solidFill>
                <a:schemeClr val="tx1"/>
              </a:solidFill>
            </a:endParaRPr>
          </a:p>
        </p:txBody>
      </p:sp>
      <p:pic>
        <p:nvPicPr>
          <p:cNvPr id="17" name="Picture 16">
            <a:extLst>
              <a:ext uri="{FF2B5EF4-FFF2-40B4-BE49-F238E27FC236}">
                <a16:creationId xmlns:a16="http://schemas.microsoft.com/office/drawing/2014/main" xmlns="" id="{C50D3652-B7F8-4A14-8071-C715E9B93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9109" y="425643"/>
            <a:ext cx="1702882" cy="394492"/>
          </a:xfrm>
          <a:prstGeom prst="rect">
            <a:avLst/>
          </a:prstGeom>
        </p:spPr>
      </p:pic>
      <p:sp>
        <p:nvSpPr>
          <p:cNvPr id="19" name="Text Placeholder 6">
            <a:extLst>
              <a:ext uri="{FF2B5EF4-FFF2-40B4-BE49-F238E27FC236}">
                <a16:creationId xmlns:a16="http://schemas.microsoft.com/office/drawing/2014/main" xmlns="" id="{4A42ED20-8601-49D5-98F9-D9D812C34C71}"/>
              </a:ext>
            </a:extLst>
          </p:cNvPr>
          <p:cNvSpPr>
            <a:spLocks noGrp="1"/>
          </p:cNvSpPr>
          <p:nvPr>
            <p:ph type="body" sz="quarter" idx="13" hasCustomPrompt="1"/>
          </p:nvPr>
        </p:nvSpPr>
        <p:spPr>
          <a:xfrm>
            <a:off x="800010" y="6432263"/>
            <a:ext cx="5172912" cy="111661"/>
          </a:xfrm>
        </p:spPr>
        <p:txBody>
          <a:bodyPr/>
          <a:lstStyle>
            <a:lvl1pPr>
              <a:defRPr sz="726" b="0" cap="none" baseline="0">
                <a:solidFill>
                  <a:schemeClr val="tx1"/>
                </a:solidFill>
              </a:defRPr>
            </a:lvl1pPr>
          </a:lstStyle>
          <a:p>
            <a:pPr lvl="0"/>
            <a:r>
              <a:rPr lang="en-US" dirty="0"/>
              <a:t>Source</a:t>
            </a:r>
            <a:endParaRPr lang="en-GB" dirty="0"/>
          </a:p>
        </p:txBody>
      </p:sp>
      <p:pic>
        <p:nvPicPr>
          <p:cNvPr id="11" name="Picture 10" descr="E:\CW REBRAND\Assets\CW Logo Suite\Cushman &amp; Wakefield\CW_Logo_PMS.emf">
            <a:extLst>
              <a:ext uri="{FF2B5EF4-FFF2-40B4-BE49-F238E27FC236}">
                <a16:creationId xmlns:a16="http://schemas.microsoft.com/office/drawing/2014/main" xmlns="" id="{E2964A90-6A73-4572-94C5-6A23692729C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687773" y="425643"/>
            <a:ext cx="1704144" cy="39449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66F42454-E367-42CB-9DD6-C3F1D51146BD}"/>
              </a:ext>
            </a:extLst>
          </p:cNvPr>
          <p:cNvSpPr>
            <a:spLocks noGrp="1"/>
          </p:cNvSpPr>
          <p:nvPr>
            <p:ph type="title" hasCustomPrompt="1"/>
          </p:nvPr>
        </p:nvSpPr>
        <p:spPr>
          <a:xfrm>
            <a:off x="800009" y="425643"/>
            <a:ext cx="6655104" cy="440543"/>
          </a:xfrm>
        </p:spPr>
        <p:txBody>
          <a:bodyPr anchor="t" anchorCtr="0"/>
          <a:lstStyle>
            <a:lvl1pPr>
              <a:defRPr sz="2540">
                <a:solidFill>
                  <a:schemeClr val="accent2"/>
                </a:solidFill>
              </a:defRPr>
            </a:lvl1pPr>
          </a:lstStyle>
          <a:p>
            <a:r>
              <a:rPr lang="en-US" dirty="0"/>
              <a:t>Page title</a:t>
            </a:r>
            <a:endParaRPr lang="en-NZ" dirty="0"/>
          </a:p>
        </p:txBody>
      </p:sp>
      <p:sp>
        <p:nvSpPr>
          <p:cNvPr id="20" name="Text Placeholder 11">
            <a:extLst>
              <a:ext uri="{FF2B5EF4-FFF2-40B4-BE49-F238E27FC236}">
                <a16:creationId xmlns:a16="http://schemas.microsoft.com/office/drawing/2014/main" xmlns="" id="{D574BB61-A901-42DB-9998-6471EADEC9D7}"/>
              </a:ext>
            </a:extLst>
          </p:cNvPr>
          <p:cNvSpPr>
            <a:spLocks noGrp="1"/>
          </p:cNvSpPr>
          <p:nvPr>
            <p:ph type="body" sz="quarter" idx="12" hasCustomPrompt="1"/>
          </p:nvPr>
        </p:nvSpPr>
        <p:spPr>
          <a:xfrm>
            <a:off x="800009" y="1009340"/>
            <a:ext cx="6655104" cy="213550"/>
          </a:xfrm>
          <a:prstGeom prst="rect">
            <a:avLst/>
          </a:prstGeom>
        </p:spPr>
        <p:txBody>
          <a:bodyPr lIns="0" tIns="0" rIns="0" bIns="0" anchor="t" anchorCtr="0"/>
          <a:lstStyle>
            <a:lvl1pPr>
              <a:lnSpc>
                <a:spcPct val="85000"/>
              </a:lnSpc>
              <a:spcAft>
                <a:spcPts val="0"/>
              </a:spcAft>
              <a:buNone/>
              <a:defRPr sz="1633" b="0" baseline="0">
                <a:solidFill>
                  <a:schemeClr val="accent1"/>
                </a:solidFill>
              </a:defRPr>
            </a:lvl1pPr>
            <a:lvl2pPr>
              <a:defRPr sz="1451">
                <a:solidFill>
                  <a:schemeClr val="accent6"/>
                </a:solidFill>
              </a:defRPr>
            </a:lvl2pPr>
            <a:lvl3pPr>
              <a:defRPr sz="1451">
                <a:solidFill>
                  <a:schemeClr val="accent6"/>
                </a:solidFill>
              </a:defRPr>
            </a:lvl3pPr>
            <a:lvl4pPr>
              <a:defRPr sz="1451">
                <a:solidFill>
                  <a:schemeClr val="accent6"/>
                </a:solidFill>
              </a:defRPr>
            </a:lvl4pPr>
            <a:lvl5pPr>
              <a:defRPr sz="1451">
                <a:solidFill>
                  <a:schemeClr val="accent6"/>
                </a:solidFill>
              </a:defRPr>
            </a:lvl5pPr>
          </a:lstStyle>
          <a:p>
            <a:pPr lvl="0"/>
            <a:r>
              <a:rPr lang="en-US" dirty="0"/>
              <a:t>Page sub title</a:t>
            </a:r>
          </a:p>
        </p:txBody>
      </p:sp>
    </p:spTree>
    <p:extLst>
      <p:ext uri="{BB962C8B-B14F-4D97-AF65-F5344CB8AC3E}">
        <p14:creationId xmlns:p14="http://schemas.microsoft.com/office/powerpoint/2010/main" val="40855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4_One column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5C2ADA-75A1-4BC1-BFC5-9C3FB0062F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5" y="0"/>
            <a:ext cx="12189511" cy="6858000"/>
          </a:xfrm>
          <a:prstGeom prst="rect">
            <a:avLst/>
          </a:prstGeom>
        </p:spPr>
      </p:pic>
      <p:pic>
        <p:nvPicPr>
          <p:cNvPr id="19" name="Picture 18">
            <a:extLst>
              <a:ext uri="{FF2B5EF4-FFF2-40B4-BE49-F238E27FC236}">
                <a16:creationId xmlns:a16="http://schemas.microsoft.com/office/drawing/2014/main" xmlns="" id="{4F38F57C-24AB-4964-AFC7-0795DC7133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5652" y="494859"/>
            <a:ext cx="1846338" cy="410995"/>
          </a:xfrm>
          <a:prstGeom prst="rect">
            <a:avLst/>
          </a:prstGeom>
        </p:spPr>
      </p:pic>
      <p:sp>
        <p:nvSpPr>
          <p:cNvPr id="20" name="Text Placeholder 6">
            <a:extLst>
              <a:ext uri="{FF2B5EF4-FFF2-40B4-BE49-F238E27FC236}">
                <a16:creationId xmlns:a16="http://schemas.microsoft.com/office/drawing/2014/main" xmlns="" id="{A0AC7865-31E6-43EB-99CC-937A7E3AF655}"/>
              </a:ext>
            </a:extLst>
          </p:cNvPr>
          <p:cNvSpPr txBox="1">
            <a:spLocks/>
          </p:cNvSpPr>
          <p:nvPr userDrawn="1"/>
        </p:nvSpPr>
        <p:spPr>
          <a:xfrm>
            <a:off x="11249434" y="6431256"/>
            <a:ext cx="142557" cy="111661"/>
          </a:xfrm>
          <a:prstGeom prst="rect">
            <a:avLst/>
          </a:prstGeom>
        </p:spPr>
        <p:txBody>
          <a:bodyPr wrap="none" lIns="0" tIns="0" rIns="0" bIns="0" anchor="ctr" anchorCtr="0">
            <a:noAutofit/>
          </a:bodyPr>
          <a:lstStyle>
            <a:lvl1pPr marL="0" marR="0" indent="0" algn="ctr" defTabSz="914400" rtl="0" eaLnBrk="1" fontAlgn="auto" latinLnBrk="0" hangingPunct="1">
              <a:lnSpc>
                <a:spcPct val="100000"/>
              </a:lnSpc>
              <a:spcBef>
                <a:spcPts val="0"/>
              </a:spcBef>
              <a:spcAft>
                <a:spcPts val="800"/>
              </a:spcAft>
              <a:buClrTx/>
              <a:buSzTx/>
              <a:buFont typeface="Arial" pitchFamily="34" charset="0"/>
              <a:buNone/>
              <a:tabLst/>
              <a:defRPr lang="en-NZ" sz="1000" kern="1200" dirty="0" smtClean="0">
                <a:solidFill>
                  <a:schemeClr val="tx1"/>
                </a:solidFill>
                <a:latin typeface="+mn-lt"/>
                <a:ea typeface="+mn-ea"/>
                <a:cs typeface="+mn-cs"/>
              </a:defRPr>
            </a:lvl1pPr>
            <a:lvl2pPr marL="0" indent="0" algn="l" defTabSz="914400" rtl="0" eaLnBrk="1" latinLnBrk="0" hangingPunct="1">
              <a:spcBef>
                <a:spcPts val="0"/>
              </a:spcBef>
              <a:spcAft>
                <a:spcPts val="800"/>
              </a:spcAft>
              <a:buFont typeface="Arial" pitchFamily="34" charset="0"/>
              <a:buNone/>
              <a:defRPr sz="1600" kern="1200">
                <a:solidFill>
                  <a:schemeClr val="tx2"/>
                </a:solidFill>
                <a:latin typeface="+mn-lt"/>
                <a:ea typeface="+mn-ea"/>
                <a:cs typeface="+mn-cs"/>
              </a:defRPr>
            </a:lvl2pPr>
            <a:lvl3pPr marL="266700" indent="-266700"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3pPr>
            <a:lvl4pPr marL="541338" indent="-274638"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4pPr>
            <a:lvl5pPr marL="808038" indent="-266700" algn="l" defTabSz="914400" rtl="0" eaLnBrk="1" latinLnBrk="0" hangingPunct="1">
              <a:spcBef>
                <a:spcPts val="0"/>
              </a:spcBef>
              <a:spcAft>
                <a:spcPts val="800"/>
              </a:spcAft>
              <a:buFont typeface="Arial" pitchFamily="34" charset="0"/>
              <a:buChar char="–"/>
              <a:defRPr sz="1600" kern="1200" baseline="0">
                <a:solidFill>
                  <a:schemeClr val="tx2"/>
                </a:solidFill>
                <a:latin typeface="+mn-lt"/>
                <a:ea typeface="+mn-ea"/>
                <a:cs typeface="+mn-cs"/>
              </a:defRPr>
            </a:lvl5pPr>
            <a:lvl6pPr marL="0" indent="0" algn="l" defTabSz="914400" rtl="0" eaLnBrk="1" latinLnBrk="0" hangingPunct="1">
              <a:spcBef>
                <a:spcPts val="0"/>
              </a:spcBef>
              <a:spcAft>
                <a:spcPts val="800"/>
              </a:spcAft>
              <a:buFont typeface="Arial" pitchFamily="34" charset="0"/>
              <a:buNone/>
              <a:defRPr lang="en-NZ" sz="1800" kern="1200" dirty="0">
                <a:solidFill>
                  <a:schemeClr val="bg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081BFBEF-3BAE-4C51-8E36-B17ABB56C6BD}" type="slidenum">
              <a:rPr lang="en-NZ" sz="726" smtClean="0">
                <a:solidFill>
                  <a:schemeClr val="bg1"/>
                </a:solidFill>
              </a:rPr>
              <a:pPr algn="r"/>
              <a:t>‹#›</a:t>
            </a:fld>
            <a:endParaRPr lang="en-NZ" sz="907" dirty="0">
              <a:solidFill>
                <a:schemeClr val="bg1"/>
              </a:solidFill>
            </a:endParaRPr>
          </a:p>
        </p:txBody>
      </p:sp>
      <p:sp>
        <p:nvSpPr>
          <p:cNvPr id="21" name="Text Placeholder 6">
            <a:extLst>
              <a:ext uri="{FF2B5EF4-FFF2-40B4-BE49-F238E27FC236}">
                <a16:creationId xmlns:a16="http://schemas.microsoft.com/office/drawing/2014/main" xmlns="" id="{C16560EB-4DCA-4A54-A869-6FDB60926761}"/>
              </a:ext>
            </a:extLst>
          </p:cNvPr>
          <p:cNvSpPr>
            <a:spLocks noGrp="1"/>
          </p:cNvSpPr>
          <p:nvPr>
            <p:ph type="body" sz="quarter" idx="16" hasCustomPrompt="1"/>
          </p:nvPr>
        </p:nvSpPr>
        <p:spPr>
          <a:xfrm>
            <a:off x="800010" y="6432263"/>
            <a:ext cx="5172912" cy="111661"/>
          </a:xfrm>
        </p:spPr>
        <p:txBody>
          <a:bodyPr/>
          <a:lstStyle>
            <a:lvl1pPr>
              <a:defRPr sz="726" b="0" cap="none" baseline="0">
                <a:solidFill>
                  <a:schemeClr val="bg1"/>
                </a:solidFill>
              </a:defRPr>
            </a:lvl1pPr>
          </a:lstStyle>
          <a:p>
            <a:pPr lvl="0"/>
            <a:r>
              <a:rPr lang="en-US" dirty="0"/>
              <a:t>Source</a:t>
            </a:r>
            <a:endParaRPr lang="en-GB" dirty="0"/>
          </a:p>
        </p:txBody>
      </p:sp>
      <p:sp>
        <p:nvSpPr>
          <p:cNvPr id="24" name="Title 1">
            <a:extLst>
              <a:ext uri="{FF2B5EF4-FFF2-40B4-BE49-F238E27FC236}">
                <a16:creationId xmlns:a16="http://schemas.microsoft.com/office/drawing/2014/main" xmlns="" id="{3961BF65-B5AA-446D-949E-D63874D88A37}"/>
              </a:ext>
            </a:extLst>
          </p:cNvPr>
          <p:cNvSpPr>
            <a:spLocks noGrp="1"/>
          </p:cNvSpPr>
          <p:nvPr>
            <p:ph type="title" hasCustomPrompt="1"/>
          </p:nvPr>
        </p:nvSpPr>
        <p:spPr>
          <a:xfrm>
            <a:off x="800009" y="522666"/>
            <a:ext cx="6655104" cy="440543"/>
          </a:xfrm>
        </p:spPr>
        <p:txBody>
          <a:bodyPr anchor="t" anchorCtr="0"/>
          <a:lstStyle>
            <a:lvl1pPr>
              <a:defRPr sz="2540">
                <a:solidFill>
                  <a:schemeClr val="bg1"/>
                </a:solidFill>
              </a:defRPr>
            </a:lvl1pPr>
          </a:lstStyle>
          <a:p>
            <a:r>
              <a:rPr lang="en-US" dirty="0"/>
              <a:t>Page title</a:t>
            </a:r>
            <a:endParaRPr lang="en-NZ" dirty="0"/>
          </a:p>
        </p:txBody>
      </p:sp>
      <p:sp>
        <p:nvSpPr>
          <p:cNvPr id="16" name="Text Placeholder 11">
            <a:extLst>
              <a:ext uri="{FF2B5EF4-FFF2-40B4-BE49-F238E27FC236}">
                <a16:creationId xmlns:a16="http://schemas.microsoft.com/office/drawing/2014/main" xmlns="" id="{CC6D7309-97F6-446D-8550-29072112296A}"/>
              </a:ext>
            </a:extLst>
          </p:cNvPr>
          <p:cNvSpPr>
            <a:spLocks noGrp="1"/>
          </p:cNvSpPr>
          <p:nvPr>
            <p:ph type="body" sz="quarter" idx="12" hasCustomPrompt="1"/>
          </p:nvPr>
        </p:nvSpPr>
        <p:spPr>
          <a:xfrm>
            <a:off x="800009" y="1371282"/>
            <a:ext cx="6655104" cy="213550"/>
          </a:xfrm>
          <a:prstGeom prst="rect">
            <a:avLst/>
          </a:prstGeom>
        </p:spPr>
        <p:txBody>
          <a:bodyPr lIns="0" tIns="0" rIns="0" bIns="0" anchor="t" anchorCtr="0"/>
          <a:lstStyle>
            <a:lvl1pPr>
              <a:lnSpc>
                <a:spcPct val="85000"/>
              </a:lnSpc>
              <a:spcAft>
                <a:spcPts val="0"/>
              </a:spcAft>
              <a:buNone/>
              <a:defRPr sz="1633" b="0" baseline="0">
                <a:solidFill>
                  <a:schemeClr val="bg1"/>
                </a:solidFill>
              </a:defRPr>
            </a:lvl1pPr>
            <a:lvl2pPr>
              <a:defRPr sz="1451">
                <a:solidFill>
                  <a:schemeClr val="accent6"/>
                </a:solidFill>
              </a:defRPr>
            </a:lvl2pPr>
            <a:lvl3pPr>
              <a:defRPr sz="1451">
                <a:solidFill>
                  <a:schemeClr val="accent6"/>
                </a:solidFill>
              </a:defRPr>
            </a:lvl3pPr>
            <a:lvl4pPr>
              <a:defRPr sz="1451">
                <a:solidFill>
                  <a:schemeClr val="accent6"/>
                </a:solidFill>
              </a:defRPr>
            </a:lvl4pPr>
            <a:lvl5pPr>
              <a:defRPr sz="1451">
                <a:solidFill>
                  <a:schemeClr val="accent6"/>
                </a:solidFill>
              </a:defRPr>
            </a:lvl5pPr>
          </a:lstStyle>
          <a:p>
            <a:pPr lvl="0"/>
            <a:r>
              <a:rPr lang="en-US" dirty="0"/>
              <a:t>Page sub title</a:t>
            </a:r>
          </a:p>
        </p:txBody>
      </p:sp>
      <p:cxnSp>
        <p:nvCxnSpPr>
          <p:cNvPr id="17" name="Straight Connector 16">
            <a:extLst>
              <a:ext uri="{FF2B5EF4-FFF2-40B4-BE49-F238E27FC236}">
                <a16:creationId xmlns:a16="http://schemas.microsoft.com/office/drawing/2014/main" xmlns="" id="{1529C1A9-7E70-4FF1-99EB-14B8194C7C37}"/>
              </a:ext>
            </a:extLst>
          </p:cNvPr>
          <p:cNvCxnSpPr/>
          <p:nvPr userDrawn="1"/>
        </p:nvCxnSpPr>
        <p:spPr>
          <a:xfrm>
            <a:off x="800009" y="1642752"/>
            <a:ext cx="10591982" cy="0"/>
          </a:xfrm>
          <a:prstGeom prst="line">
            <a:avLst/>
          </a:prstGeom>
          <a:ln w="12700">
            <a:solidFill>
              <a:schemeClr val="tx1">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749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One column text">
    <p:spTree>
      <p:nvGrpSpPr>
        <p:cNvPr id="1" name=""/>
        <p:cNvGrpSpPr/>
        <p:nvPr/>
      </p:nvGrpSpPr>
      <p:grpSpPr>
        <a:xfrm>
          <a:off x="0" y="0"/>
          <a:ext cx="0" cy="0"/>
          <a:chOff x="0" y="0"/>
          <a:chExt cx="0" cy="0"/>
        </a:xfrm>
      </p:grpSpPr>
      <p:pic>
        <p:nvPicPr>
          <p:cNvPr id="14" name="Picture 13" descr="E:\CW REBRAND\Assets\CW Logo Suite\Cushman &amp; Wakefield\CW_Logo_PMS.emf">
            <a:extLst>
              <a:ext uri="{FF2B5EF4-FFF2-40B4-BE49-F238E27FC236}">
                <a16:creationId xmlns:a16="http://schemas.microsoft.com/office/drawing/2014/main" xmlns="" id="{6A46A3B7-4355-4FAD-93A6-FAEDEEFA1C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14019" y="709302"/>
            <a:ext cx="1777972" cy="3754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6">
            <a:extLst>
              <a:ext uri="{FF2B5EF4-FFF2-40B4-BE49-F238E27FC236}">
                <a16:creationId xmlns:a16="http://schemas.microsoft.com/office/drawing/2014/main" xmlns="" id="{9B48E92A-EEC4-4C06-8672-3B9CBFACC589}"/>
              </a:ext>
            </a:extLst>
          </p:cNvPr>
          <p:cNvSpPr txBox="1">
            <a:spLocks/>
          </p:cNvSpPr>
          <p:nvPr userDrawn="1"/>
        </p:nvSpPr>
        <p:spPr>
          <a:xfrm>
            <a:off x="11249434" y="6431256"/>
            <a:ext cx="142557" cy="111661"/>
          </a:xfrm>
          <a:prstGeom prst="rect">
            <a:avLst/>
          </a:prstGeom>
        </p:spPr>
        <p:txBody>
          <a:bodyPr wrap="none" lIns="0" tIns="0" rIns="0" bIns="0" anchor="ctr" anchorCtr="0">
            <a:noAutofit/>
          </a:bodyPr>
          <a:lstStyle>
            <a:lvl1pPr marL="0" marR="0" indent="0" algn="ctr" defTabSz="914400" rtl="0" eaLnBrk="1" fontAlgn="auto" latinLnBrk="0" hangingPunct="1">
              <a:lnSpc>
                <a:spcPct val="100000"/>
              </a:lnSpc>
              <a:spcBef>
                <a:spcPts val="0"/>
              </a:spcBef>
              <a:spcAft>
                <a:spcPts val="800"/>
              </a:spcAft>
              <a:buClrTx/>
              <a:buSzTx/>
              <a:buFont typeface="Arial" pitchFamily="34" charset="0"/>
              <a:buNone/>
              <a:tabLst/>
              <a:defRPr lang="en-NZ" sz="1000" kern="1200" dirty="0" smtClean="0">
                <a:solidFill>
                  <a:schemeClr val="tx1"/>
                </a:solidFill>
                <a:latin typeface="+mn-lt"/>
                <a:ea typeface="+mn-ea"/>
                <a:cs typeface="+mn-cs"/>
              </a:defRPr>
            </a:lvl1pPr>
            <a:lvl2pPr marL="0" indent="0" algn="l" defTabSz="914400" rtl="0" eaLnBrk="1" latinLnBrk="0" hangingPunct="1">
              <a:spcBef>
                <a:spcPts val="0"/>
              </a:spcBef>
              <a:spcAft>
                <a:spcPts val="800"/>
              </a:spcAft>
              <a:buFont typeface="Arial" pitchFamily="34" charset="0"/>
              <a:buNone/>
              <a:defRPr sz="1600" kern="1200">
                <a:solidFill>
                  <a:schemeClr val="tx2"/>
                </a:solidFill>
                <a:latin typeface="+mn-lt"/>
                <a:ea typeface="+mn-ea"/>
                <a:cs typeface="+mn-cs"/>
              </a:defRPr>
            </a:lvl2pPr>
            <a:lvl3pPr marL="266700" indent="-266700"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3pPr>
            <a:lvl4pPr marL="541338" indent="-274638" algn="l" defTabSz="914400" rtl="0" eaLnBrk="1" latinLnBrk="0" hangingPunct="1">
              <a:spcBef>
                <a:spcPts val="0"/>
              </a:spcBef>
              <a:spcAft>
                <a:spcPts val="800"/>
              </a:spcAft>
              <a:buFont typeface="Arial" pitchFamily="34" charset="0"/>
              <a:buChar char="–"/>
              <a:defRPr sz="1600" kern="1200">
                <a:solidFill>
                  <a:schemeClr val="tx2"/>
                </a:solidFill>
                <a:latin typeface="+mn-lt"/>
                <a:ea typeface="+mn-ea"/>
                <a:cs typeface="+mn-cs"/>
              </a:defRPr>
            </a:lvl4pPr>
            <a:lvl5pPr marL="808038" indent="-266700" algn="l" defTabSz="914400" rtl="0" eaLnBrk="1" latinLnBrk="0" hangingPunct="1">
              <a:spcBef>
                <a:spcPts val="0"/>
              </a:spcBef>
              <a:spcAft>
                <a:spcPts val="800"/>
              </a:spcAft>
              <a:buFont typeface="Arial" pitchFamily="34" charset="0"/>
              <a:buChar char="–"/>
              <a:defRPr sz="1600" kern="1200" baseline="0">
                <a:solidFill>
                  <a:schemeClr val="tx2"/>
                </a:solidFill>
                <a:latin typeface="+mn-lt"/>
                <a:ea typeface="+mn-ea"/>
                <a:cs typeface="+mn-cs"/>
              </a:defRPr>
            </a:lvl5pPr>
            <a:lvl6pPr marL="0" indent="0" algn="l" defTabSz="914400" rtl="0" eaLnBrk="1" latinLnBrk="0" hangingPunct="1">
              <a:spcBef>
                <a:spcPts val="0"/>
              </a:spcBef>
              <a:spcAft>
                <a:spcPts val="800"/>
              </a:spcAft>
              <a:buFont typeface="Arial" pitchFamily="34" charset="0"/>
              <a:buNone/>
              <a:defRPr lang="en-NZ" sz="1800" kern="1200" dirty="0">
                <a:solidFill>
                  <a:schemeClr val="bg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fld id="{081BFBEF-3BAE-4C51-8E36-B17ABB56C6BD}" type="slidenum">
              <a:rPr lang="en-NZ" sz="726" smtClean="0">
                <a:solidFill>
                  <a:schemeClr val="tx1"/>
                </a:solidFill>
              </a:rPr>
              <a:pPr algn="r"/>
              <a:t>‹#›</a:t>
            </a:fld>
            <a:endParaRPr lang="en-NZ" sz="907" dirty="0">
              <a:solidFill>
                <a:schemeClr val="tx1"/>
              </a:solidFill>
            </a:endParaRPr>
          </a:p>
        </p:txBody>
      </p:sp>
      <p:sp>
        <p:nvSpPr>
          <p:cNvPr id="17" name="Text Placeholder 6">
            <a:extLst>
              <a:ext uri="{FF2B5EF4-FFF2-40B4-BE49-F238E27FC236}">
                <a16:creationId xmlns:a16="http://schemas.microsoft.com/office/drawing/2014/main" xmlns="" id="{0311BAFA-AF7B-4FEF-B04B-FABE8D580C49}"/>
              </a:ext>
            </a:extLst>
          </p:cNvPr>
          <p:cNvSpPr>
            <a:spLocks noGrp="1"/>
          </p:cNvSpPr>
          <p:nvPr>
            <p:ph type="body" sz="quarter" idx="13" hasCustomPrompt="1"/>
          </p:nvPr>
        </p:nvSpPr>
        <p:spPr>
          <a:xfrm>
            <a:off x="800010" y="6432263"/>
            <a:ext cx="5172912" cy="111661"/>
          </a:xfrm>
        </p:spPr>
        <p:txBody>
          <a:bodyPr/>
          <a:lstStyle>
            <a:lvl1pPr>
              <a:defRPr sz="726" b="0" cap="none" baseline="0">
                <a:solidFill>
                  <a:schemeClr val="tx1"/>
                </a:solidFill>
              </a:defRPr>
            </a:lvl1pPr>
          </a:lstStyle>
          <a:p>
            <a:pPr lvl="0"/>
            <a:r>
              <a:rPr lang="en-US" dirty="0"/>
              <a:t>Source</a:t>
            </a:r>
            <a:endParaRPr lang="en-GB" dirty="0"/>
          </a:p>
        </p:txBody>
      </p:sp>
      <p:sp>
        <p:nvSpPr>
          <p:cNvPr id="13" name="Title 1">
            <a:extLst>
              <a:ext uri="{FF2B5EF4-FFF2-40B4-BE49-F238E27FC236}">
                <a16:creationId xmlns:a16="http://schemas.microsoft.com/office/drawing/2014/main" xmlns="" id="{0828ABB9-A971-445D-87A7-F26121F5A75C}"/>
              </a:ext>
            </a:extLst>
          </p:cNvPr>
          <p:cNvSpPr>
            <a:spLocks noGrp="1"/>
          </p:cNvSpPr>
          <p:nvPr>
            <p:ph type="title" hasCustomPrompt="1"/>
          </p:nvPr>
        </p:nvSpPr>
        <p:spPr>
          <a:xfrm>
            <a:off x="800010" y="522666"/>
            <a:ext cx="6655104" cy="440543"/>
          </a:xfrm>
        </p:spPr>
        <p:txBody>
          <a:bodyPr anchor="t" anchorCtr="0"/>
          <a:lstStyle>
            <a:lvl1pPr>
              <a:defRPr sz="2540">
                <a:solidFill>
                  <a:schemeClr val="accent2"/>
                </a:solidFill>
              </a:defRPr>
            </a:lvl1pPr>
          </a:lstStyle>
          <a:p>
            <a:r>
              <a:rPr lang="en-US" dirty="0"/>
              <a:t>Page title</a:t>
            </a:r>
            <a:endParaRPr lang="en-NZ" dirty="0"/>
          </a:p>
        </p:txBody>
      </p:sp>
      <p:sp>
        <p:nvSpPr>
          <p:cNvPr id="18" name="Text Placeholder 11">
            <a:extLst>
              <a:ext uri="{FF2B5EF4-FFF2-40B4-BE49-F238E27FC236}">
                <a16:creationId xmlns:a16="http://schemas.microsoft.com/office/drawing/2014/main" xmlns="" id="{DC6BC194-2E01-45E0-9A36-E100ABBA00BC}"/>
              </a:ext>
            </a:extLst>
          </p:cNvPr>
          <p:cNvSpPr>
            <a:spLocks noGrp="1"/>
          </p:cNvSpPr>
          <p:nvPr>
            <p:ph type="body" sz="quarter" idx="12" hasCustomPrompt="1"/>
          </p:nvPr>
        </p:nvSpPr>
        <p:spPr>
          <a:xfrm>
            <a:off x="800010" y="1084799"/>
            <a:ext cx="6655104" cy="213550"/>
          </a:xfrm>
          <a:prstGeom prst="rect">
            <a:avLst/>
          </a:prstGeom>
        </p:spPr>
        <p:txBody>
          <a:bodyPr lIns="0" tIns="0" rIns="0" bIns="0" anchor="t" anchorCtr="0"/>
          <a:lstStyle>
            <a:lvl1pPr>
              <a:lnSpc>
                <a:spcPct val="85000"/>
              </a:lnSpc>
              <a:spcAft>
                <a:spcPts val="0"/>
              </a:spcAft>
              <a:buNone/>
              <a:defRPr sz="1633" b="0" baseline="0">
                <a:solidFill>
                  <a:schemeClr val="accent1"/>
                </a:solidFill>
              </a:defRPr>
            </a:lvl1pPr>
            <a:lvl2pPr>
              <a:defRPr sz="1451">
                <a:solidFill>
                  <a:schemeClr val="accent6"/>
                </a:solidFill>
              </a:defRPr>
            </a:lvl2pPr>
            <a:lvl3pPr>
              <a:defRPr sz="1451">
                <a:solidFill>
                  <a:schemeClr val="accent6"/>
                </a:solidFill>
              </a:defRPr>
            </a:lvl3pPr>
            <a:lvl4pPr>
              <a:defRPr sz="1451">
                <a:solidFill>
                  <a:schemeClr val="accent6"/>
                </a:solidFill>
              </a:defRPr>
            </a:lvl4pPr>
            <a:lvl5pPr>
              <a:defRPr sz="1451">
                <a:solidFill>
                  <a:schemeClr val="accent6"/>
                </a:solidFill>
              </a:defRPr>
            </a:lvl5pPr>
          </a:lstStyle>
          <a:p>
            <a:pPr lvl="0"/>
            <a:r>
              <a:rPr lang="en-US" dirty="0"/>
              <a:t>Page sub title</a:t>
            </a:r>
          </a:p>
        </p:txBody>
      </p:sp>
    </p:spTree>
    <p:extLst>
      <p:ext uri="{BB962C8B-B14F-4D97-AF65-F5344CB8AC3E}">
        <p14:creationId xmlns:p14="http://schemas.microsoft.com/office/powerpoint/2010/main" val="3369970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Disclaimer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F3FB2D-E3B6-450B-BBEB-D1F3221900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5" y="0"/>
            <a:ext cx="12189511" cy="6858000"/>
          </a:xfrm>
          <a:prstGeom prst="rect">
            <a:avLst/>
          </a:prstGeom>
        </p:spPr>
      </p:pic>
      <p:graphicFrame>
        <p:nvGraphicFramePr>
          <p:cNvPr id="4" name="Object 3" hidden="1"/>
          <p:cNvGraphicFramePr>
            <a:graphicFrameLocks noChangeAspect="1"/>
          </p:cNvGraphicFramePr>
          <p:nvPr userDrawn="1">
            <p:custDataLst>
              <p:tags r:id="rId2"/>
            </p:custDataLst>
            <p:extLst/>
          </p:nvPr>
        </p:nvGraphicFramePr>
        <p:xfrm>
          <a:off x="2" y="0"/>
          <a:ext cx="211666" cy="158750"/>
        </p:xfrm>
        <a:graphic>
          <a:graphicData uri="http://schemas.openxmlformats.org/presentationml/2006/ole">
            <mc:AlternateContent xmlns:mc="http://schemas.openxmlformats.org/markup-compatibility/2006">
              <mc:Choice xmlns:v="urn:schemas-microsoft-com:vml" Requires="v">
                <p:oleObj spid="_x0000_s2055" name="think-cell Slide" r:id="rId5" imgW="360" imgH="360" progId="">
                  <p:embed/>
                </p:oleObj>
              </mc:Choice>
              <mc:Fallback>
                <p:oleObj name="think-cell Slide" r:id="rId5" imgW="360" imgH="360" progId="">
                  <p:embed/>
                  <p:pic>
                    <p:nvPicPr>
                      <p:cNvPr id="4" name="Objec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Placeholder 13"/>
          <p:cNvSpPr>
            <a:spLocks noGrp="1"/>
          </p:cNvSpPr>
          <p:nvPr>
            <p:ph type="body" sz="quarter" idx="14" hasCustomPrompt="1"/>
          </p:nvPr>
        </p:nvSpPr>
        <p:spPr>
          <a:xfrm>
            <a:off x="800011" y="5642184"/>
            <a:ext cx="10591981" cy="539692"/>
          </a:xfrm>
          <a:prstGeom prst="rect">
            <a:avLst/>
          </a:prstGeom>
        </p:spPr>
        <p:txBody>
          <a:bodyPr lIns="0" tIns="0" rIns="0" bIns="0" anchor="b" anchorCtr="0"/>
          <a:lstStyle>
            <a:lvl1pPr marL="0" indent="0">
              <a:spcBef>
                <a:spcPts val="0"/>
              </a:spcBef>
              <a:spcAft>
                <a:spcPts val="907"/>
              </a:spcAft>
              <a:buNone/>
              <a:defRPr sz="635" b="0">
                <a:solidFill>
                  <a:schemeClr val="bg1"/>
                </a:solidFill>
              </a:defRPr>
            </a:lvl1pPr>
            <a:lvl2pPr marL="0" indent="0">
              <a:spcBef>
                <a:spcPts val="0"/>
              </a:spcBef>
              <a:spcAft>
                <a:spcPts val="907"/>
              </a:spcAft>
              <a:buNone/>
              <a:defRPr sz="726" b="0">
                <a:solidFill>
                  <a:schemeClr val="bg1"/>
                </a:solidFill>
              </a:defRPr>
            </a:lvl2pPr>
            <a:lvl3pPr>
              <a:buNone/>
              <a:defRPr sz="1088">
                <a:solidFill>
                  <a:schemeClr val="accent6"/>
                </a:solidFill>
              </a:defRPr>
            </a:lvl3pPr>
            <a:lvl4pPr>
              <a:buNone/>
              <a:defRPr sz="1088">
                <a:solidFill>
                  <a:schemeClr val="accent6"/>
                </a:solidFill>
              </a:defRPr>
            </a:lvl4pPr>
            <a:lvl5pPr>
              <a:buNone/>
              <a:defRPr sz="1088">
                <a:solidFill>
                  <a:schemeClr val="accent6"/>
                </a:solidFill>
              </a:defRPr>
            </a:lvl5pPr>
          </a:lstStyle>
          <a:p>
            <a:pPr lvl="0"/>
            <a:r>
              <a:rPr lang="en-US" dirty="0"/>
              <a:t>© </a:t>
            </a:r>
            <a:r>
              <a:rPr lang="en-US" dirty="0" err="1"/>
              <a:t>xxxx</a:t>
            </a:r>
            <a:endParaRPr lang="en-US" dirty="0"/>
          </a:p>
          <a:p>
            <a:pPr lvl="0"/>
            <a:r>
              <a:rPr lang="en-US" dirty="0"/>
              <a:t>Disclaimer information here</a:t>
            </a:r>
          </a:p>
          <a:p>
            <a:pPr lvl="1"/>
            <a:r>
              <a:rPr lang="en-US" dirty="0"/>
              <a:t>Next level</a:t>
            </a:r>
          </a:p>
        </p:txBody>
      </p:sp>
      <p:sp>
        <p:nvSpPr>
          <p:cNvPr id="16" name="Text Placeholder 13"/>
          <p:cNvSpPr>
            <a:spLocks noGrp="1"/>
          </p:cNvSpPr>
          <p:nvPr>
            <p:ph type="body" sz="quarter" idx="15" hasCustomPrompt="1"/>
          </p:nvPr>
        </p:nvSpPr>
        <p:spPr>
          <a:xfrm>
            <a:off x="800010" y="2562099"/>
            <a:ext cx="2463378" cy="576953"/>
          </a:xfrm>
          <a:prstGeom prst="rect">
            <a:avLst/>
          </a:prstGeom>
        </p:spPr>
        <p:txBody>
          <a:bodyPr lIns="0" tIns="0" rIns="0" bIns="0"/>
          <a:lstStyle>
            <a:lvl1pPr marL="0" indent="0">
              <a:spcBef>
                <a:spcPts val="0"/>
              </a:spcBef>
              <a:spcAft>
                <a:spcPts val="0"/>
              </a:spcAft>
              <a:buNone/>
              <a:defRPr lang="en-US" sz="1088" b="1" kern="1200" cap="all" baseline="0" dirty="0">
                <a:solidFill>
                  <a:schemeClr val="bg1"/>
                </a:solidFill>
                <a:latin typeface="+mn-lt"/>
                <a:ea typeface="+mn-ea"/>
                <a:cs typeface="+mn-cs"/>
              </a:defRPr>
            </a:lvl1pPr>
            <a:lvl2pPr marL="0" indent="0">
              <a:spcBef>
                <a:spcPts val="0"/>
              </a:spcBef>
              <a:spcAft>
                <a:spcPts val="544"/>
              </a:spcAft>
              <a:buNone/>
              <a:defRPr lang="en-US" sz="907" b="1" kern="1200" cap="none" baseline="0" dirty="0">
                <a:solidFill>
                  <a:schemeClr val="bg2"/>
                </a:solidFill>
                <a:latin typeface="+mn-lt"/>
                <a:ea typeface="+mn-ea"/>
                <a:cs typeface="+mn-cs"/>
              </a:defRPr>
            </a:lvl2pPr>
            <a:lvl3pPr>
              <a:spcAft>
                <a:spcPts val="0"/>
              </a:spcAft>
              <a:buNone/>
              <a:defRPr sz="907">
                <a:solidFill>
                  <a:schemeClr val="bg1"/>
                </a:solidFill>
              </a:defRPr>
            </a:lvl3pPr>
            <a:lvl4pPr>
              <a:buNone/>
              <a:defRPr sz="1088">
                <a:solidFill>
                  <a:schemeClr val="accent6"/>
                </a:solidFill>
              </a:defRPr>
            </a:lvl4pPr>
            <a:lvl5pPr>
              <a:buNone/>
              <a:defRPr sz="1088">
                <a:solidFill>
                  <a:schemeClr val="accent6"/>
                </a:solidFill>
              </a:defRPr>
            </a:lvl5pPr>
          </a:lstStyle>
          <a:p>
            <a:pPr lvl="0"/>
            <a:r>
              <a:rPr lang="en-US" dirty="0"/>
              <a:t>Text 1</a:t>
            </a:r>
          </a:p>
          <a:p>
            <a:pPr marL="0" lvl="1" indent="0" algn="l" defTabSz="829215" rtl="0" eaLnBrk="1" latinLnBrk="0" hangingPunct="1">
              <a:spcBef>
                <a:spcPts val="454"/>
              </a:spcBef>
              <a:spcAft>
                <a:spcPts val="544"/>
              </a:spcAft>
              <a:buFont typeface="Arial" pitchFamily="34" charset="0"/>
              <a:buNone/>
            </a:pPr>
            <a:r>
              <a:rPr lang="en-US" dirty="0"/>
              <a:t>Text 2</a:t>
            </a:r>
          </a:p>
          <a:p>
            <a:pPr lvl="2"/>
            <a:r>
              <a:rPr lang="en-US" dirty="0"/>
              <a:t>Text 3</a:t>
            </a:r>
          </a:p>
        </p:txBody>
      </p:sp>
      <p:sp>
        <p:nvSpPr>
          <p:cNvPr id="10" name="Text Placeholder 13"/>
          <p:cNvSpPr>
            <a:spLocks noGrp="1"/>
          </p:cNvSpPr>
          <p:nvPr>
            <p:ph type="body" sz="quarter" idx="16" hasCustomPrompt="1"/>
          </p:nvPr>
        </p:nvSpPr>
        <p:spPr>
          <a:xfrm>
            <a:off x="3509545" y="2562099"/>
            <a:ext cx="2463377" cy="576953"/>
          </a:xfrm>
          <a:prstGeom prst="rect">
            <a:avLst/>
          </a:prstGeom>
        </p:spPr>
        <p:txBody>
          <a:bodyPr lIns="0" tIns="0" rIns="0" bIns="0"/>
          <a:lstStyle>
            <a:lvl1pPr marL="0" indent="0">
              <a:spcBef>
                <a:spcPts val="0"/>
              </a:spcBef>
              <a:spcAft>
                <a:spcPts val="0"/>
              </a:spcAft>
              <a:buNone/>
              <a:defRPr lang="en-US" sz="1088" b="1" kern="1200" cap="all" baseline="0" dirty="0">
                <a:solidFill>
                  <a:schemeClr val="bg1"/>
                </a:solidFill>
                <a:latin typeface="+mn-lt"/>
                <a:ea typeface="+mn-ea"/>
                <a:cs typeface="+mn-cs"/>
              </a:defRPr>
            </a:lvl1pPr>
            <a:lvl2pPr marL="0" indent="0">
              <a:spcBef>
                <a:spcPts val="0"/>
              </a:spcBef>
              <a:spcAft>
                <a:spcPts val="544"/>
              </a:spcAft>
              <a:buNone/>
              <a:defRPr lang="en-US" sz="907" b="1" kern="1200" cap="none" baseline="0" dirty="0">
                <a:solidFill>
                  <a:schemeClr val="bg2"/>
                </a:solidFill>
                <a:latin typeface="+mn-lt"/>
                <a:ea typeface="+mn-ea"/>
                <a:cs typeface="+mn-cs"/>
              </a:defRPr>
            </a:lvl2pPr>
            <a:lvl3pPr>
              <a:spcAft>
                <a:spcPts val="0"/>
              </a:spcAft>
              <a:buNone/>
              <a:defRPr sz="907">
                <a:solidFill>
                  <a:schemeClr val="bg1"/>
                </a:solidFill>
              </a:defRPr>
            </a:lvl3pPr>
            <a:lvl4pPr>
              <a:buNone/>
              <a:defRPr sz="1088">
                <a:solidFill>
                  <a:schemeClr val="accent6"/>
                </a:solidFill>
              </a:defRPr>
            </a:lvl4pPr>
            <a:lvl5pPr>
              <a:buNone/>
              <a:defRPr sz="1088">
                <a:solidFill>
                  <a:schemeClr val="accent6"/>
                </a:solidFill>
              </a:defRPr>
            </a:lvl5pPr>
          </a:lstStyle>
          <a:p>
            <a:pPr lvl="0"/>
            <a:r>
              <a:rPr lang="en-US" dirty="0"/>
              <a:t>Text 1</a:t>
            </a:r>
          </a:p>
          <a:p>
            <a:pPr marL="0" lvl="1" indent="0" algn="l" defTabSz="829215" rtl="0" eaLnBrk="1" latinLnBrk="0" hangingPunct="1">
              <a:spcBef>
                <a:spcPts val="454"/>
              </a:spcBef>
              <a:spcAft>
                <a:spcPts val="544"/>
              </a:spcAft>
              <a:buFont typeface="Arial" pitchFamily="34" charset="0"/>
              <a:buNone/>
            </a:pPr>
            <a:r>
              <a:rPr lang="en-US" dirty="0"/>
              <a:t>Text 2</a:t>
            </a:r>
          </a:p>
          <a:p>
            <a:pPr lvl="2"/>
            <a:r>
              <a:rPr lang="en-US" dirty="0"/>
              <a:t>Text 3</a:t>
            </a:r>
          </a:p>
        </p:txBody>
      </p:sp>
      <p:pic>
        <p:nvPicPr>
          <p:cNvPr id="8" name="Picture 7">
            <a:extLst>
              <a:ext uri="{FF2B5EF4-FFF2-40B4-BE49-F238E27FC236}">
                <a16:creationId xmlns:a16="http://schemas.microsoft.com/office/drawing/2014/main" xmlns="" id="{FB883AB0-EB12-44A1-BCCD-5A7FD1AA54D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545652" y="494859"/>
            <a:ext cx="1846338" cy="410995"/>
          </a:xfrm>
          <a:prstGeom prst="rect">
            <a:avLst/>
          </a:prstGeom>
        </p:spPr>
      </p:pic>
    </p:spTree>
    <p:extLst>
      <p:ext uri="{BB962C8B-B14F-4D97-AF65-F5344CB8AC3E}">
        <p14:creationId xmlns:p14="http://schemas.microsoft.com/office/powerpoint/2010/main" val="387528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 Full Image Version">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Text Placeholder 10"/>
          <p:cNvSpPr>
            <a:spLocks noGrp="1"/>
          </p:cNvSpPr>
          <p:nvPr>
            <p:ph type="body" sz="quarter" idx="12" hasCustomPrompt="1"/>
          </p:nvPr>
        </p:nvSpPr>
        <p:spPr>
          <a:xfrm>
            <a:off x="0" y="4800600"/>
            <a:ext cx="12192000" cy="1279322"/>
          </a:xfrm>
          <a:gradFill>
            <a:gsLst>
              <a:gs pos="34000">
                <a:srgbClr val="FDB913">
                  <a:alpha val="79000"/>
                </a:srgbClr>
              </a:gs>
              <a:gs pos="100000">
                <a:srgbClr val="FDB913">
                  <a:alpha val="11000"/>
                </a:srgbClr>
              </a:gs>
            </a:gsLst>
            <a:lin ang="0" scaled="0"/>
          </a:gradFill>
        </p:spPr>
        <p:txBody>
          <a:bodyPr lIns="731520" tIns="0" rIns="0" bIns="365760" anchor="b">
            <a:noAutofit/>
          </a:bodyPr>
          <a:lstStyle>
            <a:lvl1pPr algn="l">
              <a:defRPr sz="3200" b="0" baseline="0">
                <a:solidFill>
                  <a:schemeClr val="bg1"/>
                </a:solidFill>
              </a:defRPr>
            </a:lvl1pPr>
          </a:lstStyle>
          <a:p>
            <a:pPr lvl="0"/>
            <a:r>
              <a:rPr lang="en-IE" dirty="0" smtClean="0"/>
              <a:t>No. Section Title</a:t>
            </a:r>
            <a:endParaRPr lang="en-IE"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24">
          <p15:clr>
            <a:srgbClr val="FBAE40"/>
          </p15:clr>
        </p15:guide>
        <p15:guide id="2" orient="horz" pos="3096">
          <p15:clr>
            <a:srgbClr val="FBAE40"/>
          </p15:clr>
        </p15:guide>
        <p15:guide id="3" pos="415">
          <p15:clr>
            <a:srgbClr val="FBAE40"/>
          </p15:clr>
        </p15:guide>
        <p15:guide id="4" orient="horz" pos="414">
          <p15:clr>
            <a:srgbClr val="FBAE40"/>
          </p15:clr>
        </p15:guide>
        <p15:guide id="5">
          <p15:clr>
            <a:srgbClr val="FBAE40"/>
          </p15:clr>
        </p15:guide>
        <p15:guide id="6"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Amber">
    <p:bg>
      <p:bgPr>
        <a:solidFill>
          <a:srgbClr val="F3B329"/>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938846" y="2514600"/>
            <a:ext cx="6909754" cy="1752600"/>
          </a:xfrm>
        </p:spPr>
        <p:txBody>
          <a:bodyPr/>
          <a:lstStyle>
            <a:lvl1pPr marL="0" indent="0">
              <a:buFontTx/>
              <a:buNone/>
              <a:defRPr sz="6000" b="1">
                <a:solidFill>
                  <a:schemeClr val="bg2">
                    <a:lumMod val="10000"/>
                  </a:schemeClr>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pic>
        <p:nvPicPr>
          <p:cNvPr id="5" name="Picture 4"/>
          <p:cNvPicPr>
            <a:picLocks noChangeAspect="1"/>
          </p:cNvPicPr>
          <p:nvPr userDrawn="1"/>
        </p:nvPicPr>
        <p:blipFill rotWithShape="1">
          <a:blip r:embed="rId2">
            <a:biLevel thresh="25000"/>
            <a:lum bright="40000" contrast="-40000"/>
          </a:blip>
          <a:srcRect r="4600" b="37621"/>
          <a:stretch/>
        </p:blipFill>
        <p:spPr>
          <a:xfrm>
            <a:off x="5655805" y="509506"/>
            <a:ext cx="6536196" cy="6348494"/>
          </a:xfrm>
          <a:prstGeom prst="rect">
            <a:avLst/>
          </a:prstGeom>
        </p:spPr>
      </p:pic>
    </p:spTree>
    <p:extLst>
      <p:ext uri="{BB962C8B-B14F-4D97-AF65-F5344CB8AC3E}">
        <p14:creationId xmlns:p14="http://schemas.microsoft.com/office/powerpoint/2010/main" val="2444362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Grey">
    <p:bg>
      <p:bgPr>
        <a:solidFill>
          <a:srgbClr val="595A59"/>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1"/>
          </p:nvPr>
        </p:nvSpPr>
        <p:spPr>
          <a:xfrm>
            <a:off x="938846" y="2514600"/>
            <a:ext cx="6909754" cy="1752600"/>
          </a:xfrm>
        </p:spPr>
        <p:txBody>
          <a:bodyPr/>
          <a:lstStyle>
            <a:lvl1pPr marL="0" indent="0">
              <a:buFontTx/>
              <a:buNone/>
              <a:defRPr sz="6000" b="1">
                <a:solidFill>
                  <a:schemeClr val="bg1"/>
                </a:solidFill>
              </a:defRPr>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smtClean="0"/>
              <a:t>Edit Master text styles</a:t>
            </a:r>
          </a:p>
        </p:txBody>
      </p:sp>
      <p:pic>
        <p:nvPicPr>
          <p:cNvPr id="2" name="Picture 1"/>
          <p:cNvPicPr>
            <a:picLocks noChangeAspect="1"/>
          </p:cNvPicPr>
          <p:nvPr userDrawn="1"/>
        </p:nvPicPr>
        <p:blipFill rotWithShape="1">
          <a:blip r:embed="rId2"/>
          <a:srcRect r="4600" b="37621"/>
          <a:stretch/>
        </p:blipFill>
        <p:spPr>
          <a:xfrm>
            <a:off x="5655805" y="509506"/>
            <a:ext cx="6536196" cy="6348494"/>
          </a:xfrm>
          <a:prstGeom prst="rect">
            <a:avLst/>
          </a:prstGeom>
        </p:spPr>
      </p:pic>
    </p:spTree>
    <p:extLst>
      <p:ext uri="{BB962C8B-B14F-4D97-AF65-F5344CB8AC3E}">
        <p14:creationId xmlns:p14="http://schemas.microsoft.com/office/powerpoint/2010/main" val="40133102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57200" y="1451325"/>
            <a:ext cx="11277600" cy="4921250"/>
          </a:xfrm>
        </p:spPr>
        <p:txBody>
          <a:bodyPr lIns="0" tIns="0" rIns="0" bIns="0">
            <a:noAutofit/>
          </a:bodyPr>
          <a:lstStyle>
            <a:lvl1pPr>
              <a:defRPr sz="18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cxnSp>
        <p:nvCxnSpPr>
          <p:cNvPr id="12" name="Straight Connector 11"/>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7" name="TextBox 16"/>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4"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2"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spTree>
    <p:extLst>
      <p:ext uri="{BB962C8B-B14F-4D97-AF65-F5344CB8AC3E}">
        <p14:creationId xmlns:p14="http://schemas.microsoft.com/office/powerpoint/2010/main" val="6098330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96" userDrawn="1">
          <p15:clr>
            <a:srgbClr val="FBAE40"/>
          </p15:clr>
        </p15:guide>
        <p15:guide id="2" pos="3840" userDrawn="1">
          <p15:clr>
            <a:srgbClr val="FBAE40"/>
          </p15:clr>
        </p15:guide>
        <p15:guide id="3" pos="288" userDrawn="1">
          <p15:clr>
            <a:srgbClr val="FBAE40"/>
          </p15:clr>
        </p15:guide>
        <p15:guide id="4" pos="73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Content Placeholder 4"/>
          <p:cNvSpPr>
            <a:spLocks noGrp="1"/>
          </p:cNvSpPr>
          <p:nvPr>
            <p:ph sz="quarter" idx="22"/>
          </p:nvPr>
        </p:nvSpPr>
        <p:spPr>
          <a:xfrm>
            <a:off x="457200"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1" name="TextBox 10"/>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2" name="TextBox 11"/>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3"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4"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26" name="Straight Connector 25"/>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28" name="Text Placeholder 11"/>
          <p:cNvSpPr>
            <a:spLocks noGrp="1"/>
          </p:cNvSpPr>
          <p:nvPr>
            <p:ph type="body" sz="quarter" idx="14" hasCustomPrompt="1"/>
          </p:nvPr>
        </p:nvSpPr>
        <p:spPr>
          <a:xfrm>
            <a:off x="457200"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29" name="Content Placeholder 4"/>
          <p:cNvSpPr>
            <a:spLocks noGrp="1"/>
          </p:cNvSpPr>
          <p:nvPr>
            <p:ph sz="quarter" idx="23"/>
          </p:nvPr>
        </p:nvSpPr>
        <p:spPr>
          <a:xfrm>
            <a:off x="6184603"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30" name="Text Placeholder 11"/>
          <p:cNvSpPr>
            <a:spLocks noGrp="1"/>
          </p:cNvSpPr>
          <p:nvPr>
            <p:ph type="body" sz="quarter" idx="24" hasCustomPrompt="1"/>
          </p:nvPr>
        </p:nvSpPr>
        <p:spPr>
          <a:xfrm>
            <a:off x="6184603"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Tree>
    <p:extLst>
      <p:ext uri="{BB962C8B-B14F-4D97-AF65-F5344CB8AC3E}">
        <p14:creationId xmlns:p14="http://schemas.microsoft.com/office/powerpoint/2010/main" val="35126199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 userDrawn="1">
          <p15:clr>
            <a:srgbClr val="FBAE40"/>
          </p15:clr>
        </p15:guide>
        <p15:guide id="2" pos="74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and image">
    <p:spTree>
      <p:nvGrpSpPr>
        <p:cNvPr id="1" name=""/>
        <p:cNvGrpSpPr/>
        <p:nvPr/>
      </p:nvGrpSpPr>
      <p:grpSpPr>
        <a:xfrm>
          <a:off x="0" y="0"/>
          <a:ext cx="0" cy="0"/>
          <a:chOff x="0" y="0"/>
          <a:chExt cx="0" cy="0"/>
        </a:xfrm>
      </p:grpSpPr>
      <p:sp>
        <p:nvSpPr>
          <p:cNvPr id="17" name="Picture Placeholder 16"/>
          <p:cNvSpPr>
            <a:spLocks noGrp="1"/>
          </p:cNvSpPr>
          <p:nvPr>
            <p:ph type="pic" sz="quarter" idx="17"/>
          </p:nvPr>
        </p:nvSpPr>
        <p:spPr>
          <a:xfrm>
            <a:off x="6179304" y="1458694"/>
            <a:ext cx="5517396" cy="4928993"/>
          </a:xfrm>
        </p:spPr>
        <p:txBody>
          <a:bodyPr/>
          <a:lstStyle>
            <a:lvl1pPr>
              <a:defRPr>
                <a:solidFill>
                  <a:schemeClr val="tx1">
                    <a:lumMod val="95000"/>
                    <a:lumOff val="5000"/>
                  </a:schemeClr>
                </a:solidFill>
              </a:defRPr>
            </a:lvl1pPr>
          </a:lstStyle>
          <a:p>
            <a:r>
              <a:rPr lang="en-US" smtClean="0"/>
              <a:t>Click icon to add picture</a:t>
            </a:r>
            <a:endParaRPr lang="en-US" dirty="0"/>
          </a:p>
        </p:txBody>
      </p:sp>
      <p:sp>
        <p:nvSpPr>
          <p:cNvPr id="10" name="TextBox 9"/>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11" name="TextBox 10"/>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12"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13" name="Title 1"/>
          <p:cNvSpPr>
            <a:spLocks noGrp="1"/>
          </p:cNvSpPr>
          <p:nvPr>
            <p:ph type="title"/>
          </p:nvPr>
        </p:nvSpPr>
        <p:spPr>
          <a:xfrm>
            <a:off x="457200" y="692882"/>
            <a:ext cx="11277600" cy="478183"/>
          </a:xfrm>
          <a:prstGeom prst="rect">
            <a:avLst/>
          </a:prstGeom>
        </p:spPr>
        <p:txBody>
          <a:bodyPr lIns="0" rIns="0"/>
          <a:lstStyle>
            <a:lvl1pPr>
              <a:defRPr sz="3200">
                <a:solidFill>
                  <a:srgbClr val="5A5858"/>
                </a:solidFill>
              </a:defRPr>
            </a:lvl1pPr>
          </a:lstStyle>
          <a:p>
            <a:r>
              <a:rPr lang="en-US" smtClean="0"/>
              <a:t>Click to edit Master title style</a:t>
            </a:r>
            <a:endParaRPr lang="en-US"/>
          </a:p>
        </p:txBody>
      </p:sp>
      <p:cxnSp>
        <p:nvCxnSpPr>
          <p:cNvPr id="14" name="Straight Connector 1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
        <p:nvSpPr>
          <p:cNvPr id="20" name="Content Placeholder 4"/>
          <p:cNvSpPr>
            <a:spLocks noGrp="1"/>
          </p:cNvSpPr>
          <p:nvPr>
            <p:ph sz="quarter" idx="22"/>
          </p:nvPr>
        </p:nvSpPr>
        <p:spPr>
          <a:xfrm>
            <a:off x="457200" y="1812774"/>
            <a:ext cx="5550195" cy="4616739"/>
          </a:xfrm>
        </p:spPr>
        <p:txBody>
          <a:bodyPr lIns="0" tIns="0" rIns="0" bIns="0">
            <a:noAutofit/>
          </a:bodyPr>
          <a:lstStyle>
            <a:lvl1pPr>
              <a:defRPr sz="1800">
                <a:solidFill>
                  <a:srgbClr val="5A5858"/>
                </a:solidFill>
              </a:defRPr>
            </a:lvl1pPr>
            <a:lvl2pPr>
              <a:defRPr sz="1800">
                <a:solidFill>
                  <a:srgbClr val="5A5858"/>
                </a:solidFill>
              </a:defRPr>
            </a:lvl2pPr>
            <a:lvl3pPr>
              <a:defRPr sz="1800">
                <a:solidFill>
                  <a:srgbClr val="5A5858"/>
                </a:solidFill>
              </a:defRPr>
            </a:lvl3pPr>
            <a:lvl4pPr>
              <a:defRPr sz="1800">
                <a:solidFill>
                  <a:srgbClr val="5A5858"/>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2" name="Text Placeholder 11"/>
          <p:cNvSpPr>
            <a:spLocks noGrp="1"/>
          </p:cNvSpPr>
          <p:nvPr>
            <p:ph type="body" sz="quarter" idx="14" hasCustomPrompt="1"/>
          </p:nvPr>
        </p:nvSpPr>
        <p:spPr>
          <a:xfrm>
            <a:off x="457200" y="1458694"/>
            <a:ext cx="5550196" cy="243224"/>
          </a:xfrm>
          <a:prstGeom prst="rect">
            <a:avLst/>
          </a:prstGeom>
        </p:spPr>
        <p:txBody>
          <a:bodyPr lIns="0" tIns="0" rIns="0" bIns="0">
            <a:noAutofit/>
          </a:bodyPr>
          <a:lstStyle>
            <a:lvl1pPr marL="0" indent="0">
              <a:buNone/>
              <a:defRPr sz="2000" b="1">
                <a:solidFill>
                  <a:srgbClr val="5A5858"/>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Tree>
    <p:extLst>
      <p:ext uri="{BB962C8B-B14F-4D97-AF65-F5344CB8AC3E}">
        <p14:creationId xmlns:p14="http://schemas.microsoft.com/office/powerpoint/2010/main" val="3767292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pos="3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5" name="Text Placeholder 11"/>
          <p:cNvSpPr>
            <a:spLocks noGrp="1"/>
          </p:cNvSpPr>
          <p:nvPr>
            <p:ph type="body" sz="quarter" idx="14" hasCustomPrompt="1"/>
          </p:nvPr>
        </p:nvSpPr>
        <p:spPr>
          <a:xfrm>
            <a:off x="495300"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26" name="Content Placeholder 4"/>
          <p:cNvSpPr>
            <a:spLocks noGrp="1"/>
          </p:cNvSpPr>
          <p:nvPr>
            <p:ph sz="quarter" idx="22"/>
          </p:nvPr>
        </p:nvSpPr>
        <p:spPr>
          <a:xfrm>
            <a:off x="495299"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Text Placeholder 11"/>
          <p:cNvSpPr>
            <a:spLocks noGrp="1"/>
          </p:cNvSpPr>
          <p:nvPr>
            <p:ph type="body" sz="quarter" idx="23" hasCustomPrompt="1"/>
          </p:nvPr>
        </p:nvSpPr>
        <p:spPr>
          <a:xfrm>
            <a:off x="4301758"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16" name="Content Placeholder 4"/>
          <p:cNvSpPr>
            <a:spLocks noGrp="1"/>
          </p:cNvSpPr>
          <p:nvPr>
            <p:ph sz="quarter" idx="24"/>
          </p:nvPr>
        </p:nvSpPr>
        <p:spPr>
          <a:xfrm>
            <a:off x="4301757"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7" name="Text Placeholder 11"/>
          <p:cNvSpPr>
            <a:spLocks noGrp="1"/>
          </p:cNvSpPr>
          <p:nvPr>
            <p:ph type="body" sz="quarter" idx="25" hasCustomPrompt="1"/>
          </p:nvPr>
        </p:nvSpPr>
        <p:spPr>
          <a:xfrm>
            <a:off x="8081053" y="1458694"/>
            <a:ext cx="3618947" cy="240371"/>
          </a:xfrm>
          <a:prstGeom prst="rect">
            <a:avLst/>
          </a:prstGeom>
        </p:spPr>
        <p:txBody>
          <a:bodyPr lIns="0" tIns="0" rIns="0" bIns="0">
            <a:noAutofit/>
          </a:bodyPr>
          <a:lstStyle>
            <a:lvl1pPr marL="0" indent="0">
              <a:buNone/>
              <a:defRPr sz="1400" b="1">
                <a:solidFill>
                  <a:schemeClr val="tx1">
                    <a:lumMod val="95000"/>
                    <a:lumOff val="5000"/>
                  </a:schemeClr>
                </a:solidFill>
                <a:latin typeface="Arial" charset="0"/>
                <a:ea typeface="Arial" charset="0"/>
                <a:cs typeface="Arial" charset="0"/>
              </a:defRPr>
            </a:lvl1pPr>
          </a:lstStyle>
          <a:p>
            <a:pPr marL="185734" marR="0" lvl="0" indent="-185734" algn="l" defTabSz="742942" rtl="0" eaLnBrk="1" fontAlgn="auto" latinLnBrk="0" hangingPunct="1">
              <a:lnSpc>
                <a:spcPct val="90000"/>
              </a:lnSpc>
              <a:spcBef>
                <a:spcPts val="813"/>
              </a:spcBef>
              <a:spcAft>
                <a:spcPts val="0"/>
              </a:spcAft>
              <a:buClrTx/>
              <a:buSzTx/>
              <a:tabLst/>
              <a:defRPr/>
            </a:pPr>
            <a:r>
              <a:rPr lang="en-US" dirty="0" smtClean="0"/>
              <a:t>Subtitle</a:t>
            </a:r>
            <a:endParaRPr lang="en-US" dirty="0"/>
          </a:p>
        </p:txBody>
      </p:sp>
      <p:sp>
        <p:nvSpPr>
          <p:cNvPr id="18" name="Content Placeholder 4"/>
          <p:cNvSpPr>
            <a:spLocks noGrp="1"/>
          </p:cNvSpPr>
          <p:nvPr>
            <p:ph sz="quarter" idx="26"/>
          </p:nvPr>
        </p:nvSpPr>
        <p:spPr>
          <a:xfrm>
            <a:off x="8081052" y="1765325"/>
            <a:ext cx="3611479" cy="4650936"/>
          </a:xfrm>
        </p:spPr>
        <p:txBody>
          <a:bodyPr lIns="0" tIns="0" rIns="0" bIns="0">
            <a:noAutofit/>
          </a:bodyPr>
          <a:lstStyle>
            <a:lvl1pPr>
              <a:defRPr sz="1300">
                <a:solidFill>
                  <a:schemeClr val="tx1"/>
                </a:solidFill>
              </a:defRPr>
            </a:lvl1pPr>
            <a:lvl2pPr>
              <a:defRPr sz="1300">
                <a:solidFill>
                  <a:schemeClr val="tx1"/>
                </a:solidFill>
              </a:defRPr>
            </a:lvl2pPr>
            <a:lvl3pPr>
              <a:defRPr sz="1300">
                <a:solidFill>
                  <a:schemeClr val="tx1"/>
                </a:solidFill>
              </a:defRPr>
            </a:lvl3pPr>
            <a:lvl4pPr>
              <a:defRPr sz="1300">
                <a:solidFill>
                  <a:schemeClr val="tx1"/>
                </a:solidFill>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11551624" y="6550443"/>
            <a:ext cx="599112" cy="192360"/>
          </a:xfrm>
          <a:prstGeom prst="rect">
            <a:avLst/>
          </a:prstGeom>
          <a:noFill/>
        </p:spPr>
        <p:txBody>
          <a:bodyPr wrap="square" rtlCol="0">
            <a:spAutoFit/>
          </a:bodyPr>
          <a:lstStyle/>
          <a:p>
            <a:fld id="{A72CD8B1-5198-EF46-99A9-86048C2DFEC8}" type="slidenum">
              <a:rPr lang="en-US" sz="650" b="0" i="0" smtClean="0">
                <a:solidFill>
                  <a:schemeClr val="tx1">
                    <a:lumMod val="95000"/>
                    <a:lumOff val="5000"/>
                  </a:schemeClr>
                </a:solidFill>
                <a:latin typeface="Arial" charset="0"/>
                <a:ea typeface="Arial" charset="0"/>
                <a:cs typeface="Arial" charset="0"/>
              </a:rPr>
              <a:t>‹#›</a:t>
            </a:fld>
            <a:endParaRPr lang="en-US" sz="650" b="0" i="0" dirty="0">
              <a:solidFill>
                <a:schemeClr val="tx1">
                  <a:lumMod val="95000"/>
                  <a:lumOff val="5000"/>
                </a:schemeClr>
              </a:solidFill>
              <a:latin typeface="Arial" charset="0"/>
              <a:ea typeface="Arial" charset="0"/>
              <a:cs typeface="Arial" charset="0"/>
            </a:endParaRPr>
          </a:p>
        </p:txBody>
      </p:sp>
      <p:sp>
        <p:nvSpPr>
          <p:cNvPr id="20" name="TextBox 19"/>
          <p:cNvSpPr txBox="1"/>
          <p:nvPr userDrawn="1"/>
        </p:nvSpPr>
        <p:spPr>
          <a:xfrm>
            <a:off x="382771" y="6550446"/>
            <a:ext cx="2412545" cy="179921"/>
          </a:xfrm>
          <a:prstGeom prst="rect">
            <a:avLst/>
          </a:prstGeom>
          <a:noFill/>
        </p:spPr>
        <p:txBody>
          <a:bodyPr wrap="square" rtlCol="0">
            <a:spAutoFit/>
          </a:bodyPr>
          <a:lstStyle/>
          <a:p>
            <a:pPr marL="0" marR="0" indent="0" algn="l" defTabSz="742950" rtl="0" eaLnBrk="1" fontAlgn="auto" latinLnBrk="0" hangingPunct="1">
              <a:lnSpc>
                <a:spcPct val="100000"/>
              </a:lnSpc>
              <a:spcBef>
                <a:spcPts val="0"/>
              </a:spcBef>
              <a:spcAft>
                <a:spcPts val="0"/>
              </a:spcAft>
              <a:buClrTx/>
              <a:buSzTx/>
              <a:buFontTx/>
              <a:buNone/>
              <a:tabLst/>
              <a:defRPr/>
            </a:pPr>
            <a:r>
              <a:rPr lang="en-US" sz="569" kern="1200" dirty="0" smtClean="0">
                <a:solidFill>
                  <a:schemeClr val="tx1">
                    <a:lumMod val="95000"/>
                    <a:lumOff val="5000"/>
                  </a:schemeClr>
                </a:solidFill>
                <a:effectLst/>
                <a:latin typeface="Arial" charset="0"/>
                <a:ea typeface="Arial" charset="0"/>
                <a:cs typeface="Arial" charset="0"/>
              </a:rPr>
              <a:t>© Crowe 2018</a:t>
            </a:r>
          </a:p>
        </p:txBody>
      </p:sp>
      <p:sp>
        <p:nvSpPr>
          <p:cNvPr id="21" name="Line 4"/>
          <p:cNvSpPr>
            <a:spLocks noChangeShapeType="1"/>
          </p:cNvSpPr>
          <p:nvPr userDrawn="1"/>
        </p:nvSpPr>
        <p:spPr bwMode="auto">
          <a:xfrm>
            <a:off x="457200" y="1273454"/>
            <a:ext cx="11277599"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23" name="Title 1"/>
          <p:cNvSpPr>
            <a:spLocks noGrp="1"/>
          </p:cNvSpPr>
          <p:nvPr>
            <p:ph type="title"/>
          </p:nvPr>
        </p:nvSpPr>
        <p:spPr>
          <a:xfrm>
            <a:off x="457200" y="692882"/>
            <a:ext cx="11277600" cy="478183"/>
          </a:xfrm>
          <a:prstGeom prst="rect">
            <a:avLst/>
          </a:prstGeom>
        </p:spPr>
        <p:txBody>
          <a:bodyPr lIns="0" rIns="0"/>
          <a:lstStyle>
            <a:lvl1pPr>
              <a:defRPr sz="3200">
                <a:solidFill>
                  <a:schemeClr val="tx1">
                    <a:lumMod val="95000"/>
                    <a:lumOff val="5000"/>
                  </a:schemeClr>
                </a:solidFill>
              </a:defRPr>
            </a:lvl1pPr>
          </a:lstStyle>
          <a:p>
            <a:r>
              <a:rPr lang="en-US" smtClean="0"/>
              <a:t>Click to edit Master title style</a:t>
            </a:r>
            <a:endParaRPr lang="en-US"/>
          </a:p>
        </p:txBody>
      </p:sp>
      <p:cxnSp>
        <p:nvCxnSpPr>
          <p:cNvPr id="34" name="Straight Connector 33"/>
          <p:cNvCxnSpPr/>
          <p:nvPr userDrawn="1"/>
        </p:nvCxnSpPr>
        <p:spPr>
          <a:xfrm>
            <a:off x="11551617" y="6596135"/>
            <a:ext cx="0" cy="109728"/>
          </a:xfrm>
          <a:prstGeom prst="line">
            <a:avLst/>
          </a:prstGeom>
          <a:ln w="19050">
            <a:solidFill>
              <a:srgbClr val="EFB9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539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2531" y="1421440"/>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6" name="Slide Number Placeholder 5"/>
          <p:cNvSpPr>
            <a:spLocks noGrp="1"/>
          </p:cNvSpPr>
          <p:nvPr>
            <p:ph type="sldNum" sz="quarter" idx="4"/>
          </p:nvPr>
        </p:nvSpPr>
        <p:spPr>
          <a:xfrm>
            <a:off x="8610601" y="6356355"/>
            <a:ext cx="2743200" cy="365125"/>
          </a:xfrm>
          <a:prstGeom prst="rect">
            <a:avLst/>
          </a:prstGeom>
        </p:spPr>
        <p:txBody>
          <a:bodyPr vert="horz" lIns="91440" tIns="45720" rIns="91440" bIns="45720" rtlCol="0" anchor="ctr"/>
          <a:lstStyle>
            <a:lvl1pPr algn="r">
              <a:defRPr sz="975">
                <a:solidFill>
                  <a:schemeClr val="tx1">
                    <a:lumMod val="95000"/>
                    <a:lumOff val="5000"/>
                  </a:schemeClr>
                </a:solidFill>
              </a:defRPr>
            </a:lvl1pPr>
          </a:lstStyle>
          <a:p>
            <a:fld id="{D467A144-2D94-45CA-A7FA-008641B153DD}" type="slidenum">
              <a:rPr lang="en-IE" smtClean="0"/>
              <a:pPr/>
              <a:t>‹#›</a:t>
            </a:fld>
            <a:endParaRPr lang="en-IE"/>
          </a:p>
        </p:txBody>
      </p:sp>
    </p:spTree>
    <p:extLst>
      <p:ext uri="{BB962C8B-B14F-4D97-AF65-F5344CB8AC3E}">
        <p14:creationId xmlns:p14="http://schemas.microsoft.com/office/powerpoint/2010/main" val="2081418221"/>
      </p:ext>
    </p:extLst>
  </p:cSld>
  <p:clrMap bg1="lt1" tx1="dk1" bg2="lt2" tx2="dk2" accent1="accent1" accent2="accent2" accent3="accent3" accent4="accent4" accent5="accent5" accent6="accent6" hlink="hlink" folHlink="folHlink"/>
  <p:sldLayoutIdLst>
    <p:sldLayoutId id="2147483760" r:id="rId1"/>
    <p:sldLayoutId id="2147483757" r:id="rId2"/>
    <p:sldLayoutId id="2147483753" r:id="rId3"/>
    <p:sldLayoutId id="2147483733" r:id="rId4"/>
    <p:sldLayoutId id="2147483735" r:id="rId5"/>
    <p:sldLayoutId id="2147483736" r:id="rId6"/>
    <p:sldLayoutId id="2147483737" r:id="rId7"/>
    <p:sldLayoutId id="2147483738" r:id="rId8"/>
    <p:sldLayoutId id="2147483739" r:id="rId9"/>
    <p:sldLayoutId id="2147483761" r:id="rId10"/>
    <p:sldLayoutId id="2147483762" r:id="rId11"/>
    <p:sldLayoutId id="2147483763" r:id="rId12"/>
    <p:sldLayoutId id="2147483764" r:id="rId13"/>
    <p:sldLayoutId id="2147483756" r:id="rId14"/>
    <p:sldLayoutId id="2147483754" r:id="rId15"/>
    <p:sldLayoutId id="2147483758" r:id="rId16"/>
    <p:sldLayoutId id="2147483759" r:id="rId17"/>
    <p:sldLayoutId id="2147483745" r:id="rId18"/>
    <p:sldLayoutId id="2147483765" r:id="rId19"/>
    <p:sldLayoutId id="2147483766" r:id="rId20"/>
    <p:sldLayoutId id="2147483767" r:id="rId21"/>
    <p:sldLayoutId id="2147483768" r:id="rId22"/>
    <p:sldLayoutId id="2147483769" r:id="rId23"/>
    <p:sldLayoutId id="2147483770" r:id="rId24"/>
  </p:sldLayoutIdLst>
  <p:timing>
    <p:tnLst>
      <p:par>
        <p:cTn id="1" dur="indefinite" restart="never" nodeType="tmRoot"/>
      </p:par>
    </p:tnLst>
  </p:timing>
  <p:txStyles>
    <p:titleStyle>
      <a:lvl1pPr algn="l" defTabSz="742950" rtl="0" eaLnBrk="1" latinLnBrk="0" hangingPunct="1">
        <a:lnSpc>
          <a:spcPct val="90000"/>
        </a:lnSpc>
        <a:spcBef>
          <a:spcPct val="0"/>
        </a:spcBef>
        <a:buNone/>
        <a:defRPr sz="2000" b="1" kern="1200">
          <a:solidFill>
            <a:srgbClr val="002D62"/>
          </a:solidFill>
          <a:latin typeface="Arial" charset="0"/>
          <a:ea typeface="Arial" charset="0"/>
          <a:cs typeface="Arial" charset="0"/>
        </a:defRPr>
      </a:lvl1pPr>
    </p:titleStyle>
    <p:bodyStyle>
      <a:lvl1pPr marL="0" indent="0" algn="l" defTabSz="742950" rtl="0" eaLnBrk="1" latinLnBrk="0" hangingPunct="1">
        <a:lnSpc>
          <a:spcPct val="100000"/>
        </a:lnSpc>
        <a:spcBef>
          <a:spcPts val="0"/>
        </a:spcBef>
        <a:spcAft>
          <a:spcPts val="81"/>
        </a:spcAft>
        <a:buClr>
          <a:schemeClr val="tx1"/>
        </a:buClr>
        <a:buSzPct val="100000"/>
        <a:buFont typeface="+mj-lt"/>
        <a:buNone/>
        <a:tabLst/>
        <a:defRPr sz="1800" kern="1200">
          <a:solidFill>
            <a:schemeClr val="tx1"/>
          </a:solidFill>
          <a:latin typeface="Arial" charset="0"/>
          <a:ea typeface="Arial" charset="0"/>
          <a:cs typeface="Arial" charset="0"/>
        </a:defRPr>
      </a:lvl1pPr>
      <a:lvl2pPr marL="231775" indent="-222250" algn="l" defTabSz="742950" rtl="0" eaLnBrk="1" latinLnBrk="0" hangingPunct="1">
        <a:lnSpc>
          <a:spcPct val="100000"/>
        </a:lnSpc>
        <a:spcBef>
          <a:spcPts val="0"/>
        </a:spcBef>
        <a:spcAft>
          <a:spcPts val="81"/>
        </a:spcAft>
        <a:buClr>
          <a:srgbClr val="F6A81B"/>
        </a:buClr>
        <a:buSzPct val="140000"/>
        <a:buFont typeface="Arial" panose="020B0604020202020204" pitchFamily="34" charset="0"/>
        <a:buChar char="•"/>
        <a:tabLst>
          <a:tab pos="174625" algn="l"/>
          <a:tab pos="177800" algn="l"/>
        </a:tabLst>
        <a:defRPr sz="1800" kern="1200">
          <a:solidFill>
            <a:schemeClr val="tx1"/>
          </a:solidFill>
          <a:latin typeface="Arial" charset="0"/>
          <a:ea typeface="Arial" charset="0"/>
          <a:cs typeface="Arial" charset="0"/>
        </a:defRPr>
      </a:lvl2pPr>
      <a:lvl3pPr marL="358775" indent="-179388" algn="l" defTabSz="742950" rtl="0" eaLnBrk="1" latinLnBrk="0" hangingPunct="1">
        <a:lnSpc>
          <a:spcPct val="100000"/>
        </a:lnSpc>
        <a:spcBef>
          <a:spcPts val="0"/>
        </a:spcBef>
        <a:spcAft>
          <a:spcPts val="81"/>
        </a:spcAft>
        <a:buClr>
          <a:srgbClr val="002F68"/>
        </a:buClr>
        <a:buSzPct val="140000"/>
        <a:buFont typeface="Arial" charset="0"/>
        <a:buChar char="•"/>
        <a:tabLst/>
        <a:defRPr sz="1800" kern="1200" baseline="0">
          <a:solidFill>
            <a:schemeClr val="tx1"/>
          </a:solidFill>
          <a:latin typeface="Arial" charset="0"/>
          <a:ea typeface="Arial" charset="0"/>
          <a:cs typeface="Arial" charset="0"/>
        </a:defRPr>
      </a:lvl3pPr>
      <a:lvl4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4pPr>
      <a:lvl5pPr marL="581025" indent="-231775" algn="l" defTabSz="742950" rtl="0" eaLnBrk="1" latinLnBrk="0" hangingPunct="1">
        <a:lnSpc>
          <a:spcPct val="100000"/>
        </a:lnSpc>
        <a:spcBef>
          <a:spcPts val="0"/>
        </a:spcBef>
        <a:spcAft>
          <a:spcPts val="81"/>
        </a:spcAft>
        <a:buClr>
          <a:srgbClr val="979595"/>
        </a:buClr>
        <a:buSzPct val="140000"/>
        <a:buFont typeface="Arial" panose="020B0604020202020204" pitchFamily="34" charset="0"/>
        <a:buChar char="•"/>
        <a:tabLst>
          <a:tab pos="538163" algn="l"/>
        </a:tabLst>
        <a:defRPr sz="1800" kern="1200">
          <a:solidFill>
            <a:schemeClr val="tx1"/>
          </a:solidFill>
          <a:latin typeface="Arial" charset="0"/>
          <a:ea typeface="Arial" charset="0"/>
          <a:cs typeface="Arial"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image" Target="../media/image19.jpeg"/><Relationship Id="rId16" Type="http://schemas.openxmlformats.org/officeDocument/2006/relationships/image" Target="../media/image33.jpeg"/><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gif"/><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7.emf"/><Relationship Id="rId5" Type="http://schemas.openxmlformats.org/officeDocument/2006/relationships/oleObject" Target="../embeddings/oleObject3.bin"/><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40.png"/><Relationship Id="rId1" Type="http://schemas.openxmlformats.org/officeDocument/2006/relationships/slideLayout" Target="../slideLayouts/slideLayout24.xml"/><Relationship Id="rId5" Type="http://schemas.openxmlformats.org/officeDocument/2006/relationships/image" Target="../media/image57.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13.xml"/><Relationship Id="rId1" Type="http://schemas.openxmlformats.org/officeDocument/2006/relationships/slideLayout" Target="../slideLayouts/slideLayout6.xml"/><Relationship Id="rId5" Type="http://schemas.openxmlformats.org/officeDocument/2006/relationships/chart" Target="../charts/chart14.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6.xml"/><Relationship Id="rId5" Type="http://schemas.openxmlformats.org/officeDocument/2006/relationships/image" Target="../media/image52.emf"/><Relationship Id="rId4" Type="http://schemas.openxmlformats.org/officeDocument/2006/relationships/image" Target="../media/image51.emf"/></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1.png"/><Relationship Id="rId2" Type="http://schemas.openxmlformats.org/officeDocument/2006/relationships/hyperlink" Target="http://www.google.ie/url?sa=i&amp;rct=j&amp;q=&amp;esrc=s&amp;source=images&amp;cd=&amp;cad=rja&amp;uact=8&amp;ved=0ahUKEwj327CG3vrLAhVHmw4KHcljA3wQjRwIBw&amp;url=http://roisincure.com/wp/workshop-sketching-the-wild-atlantic-way-kinvara/&amp;bvm=bv.118443451,d.ZWU&amp;psig=AFQjCNE1DYnndsQnwtMNALGDQ8iLMq-2FQ&amp;ust=1460056825900555" TargetMode="External"/><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image" Target="../media/image60.png"/><Relationship Id="rId5" Type="http://schemas.openxmlformats.org/officeDocument/2006/relationships/image" Target="../media/image55.png"/><Relationship Id="rId10" Type="http://schemas.openxmlformats.org/officeDocument/2006/relationships/image" Target="../media/image59.png"/><Relationship Id="rId4" Type="http://schemas.openxmlformats.org/officeDocument/2006/relationships/image" Target="../media/image54.tiff"/><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E17F5-4BEA-4224-89BB-43614AB86733}"/>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xmlns="" id="{974E6C68-D68B-42AB-A2C9-4056F029AF8D}"/>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xmlns="" id="{1879926A-A7CA-4A29-A739-FE48A175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87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4"/>
          <p:cNvSpPr>
            <a:spLocks noGrp="1"/>
          </p:cNvSpPr>
          <p:nvPr>
            <p:ph type="body" sz="quarter" idx="16"/>
          </p:nvPr>
        </p:nvSpPr>
        <p:spPr>
          <a:prstGeom prst="rect">
            <a:avLst/>
          </a:prstGeom>
        </p:spPr>
        <p:txBody>
          <a:bodyPr anchor="t">
            <a:normAutofit fontScale="25000" lnSpcReduction="20000"/>
          </a:bodyPr>
          <a:lstStyle/>
          <a:p>
            <a:r>
              <a:rPr lang="en-GB" dirty="0"/>
              <a:t>Source: Cushman &amp; Wakefield Research</a:t>
            </a:r>
            <a:endParaRPr lang="en-IE" dirty="0"/>
          </a:p>
        </p:txBody>
      </p:sp>
      <p:sp>
        <p:nvSpPr>
          <p:cNvPr id="4" name="Title 3"/>
          <p:cNvSpPr>
            <a:spLocks noGrp="1"/>
          </p:cNvSpPr>
          <p:nvPr>
            <p:ph type="title"/>
          </p:nvPr>
        </p:nvSpPr>
        <p:spPr/>
        <p:txBody>
          <a:bodyPr/>
          <a:lstStyle/>
          <a:p>
            <a:r>
              <a:rPr lang="en-IE" dirty="0"/>
              <a:t>Hotel Sales Value by Region</a:t>
            </a:r>
          </a:p>
        </p:txBody>
      </p:sp>
      <p:sp>
        <p:nvSpPr>
          <p:cNvPr id="3" name="Text Placeholder 2"/>
          <p:cNvSpPr>
            <a:spLocks noGrp="1"/>
          </p:cNvSpPr>
          <p:nvPr>
            <p:ph type="body" sz="quarter" idx="12"/>
          </p:nvPr>
        </p:nvSpPr>
        <p:spPr/>
        <p:txBody>
          <a:bodyPr/>
          <a:lstStyle/>
          <a:p>
            <a:r>
              <a:rPr lang="en-IE" dirty="0"/>
              <a:t>YTD 2018*</a:t>
            </a:r>
          </a:p>
        </p:txBody>
      </p:sp>
      <p:graphicFrame>
        <p:nvGraphicFramePr>
          <p:cNvPr id="7" name="Chart 6">
            <a:extLst>
              <a:ext uri="{FF2B5EF4-FFF2-40B4-BE49-F238E27FC236}">
                <a16:creationId xmlns:a16="http://schemas.microsoft.com/office/drawing/2014/main" xmlns="" id="{00000000-0008-0000-0200-000002000000}"/>
              </a:ext>
            </a:extLst>
          </p:cNvPr>
          <p:cNvGraphicFramePr>
            <a:graphicFrameLocks noGrp="1"/>
          </p:cNvGraphicFramePr>
          <p:nvPr>
            <p:extLst/>
          </p:nvPr>
        </p:nvGraphicFramePr>
        <p:xfrm>
          <a:off x="559177" y="1206675"/>
          <a:ext cx="8440394" cy="5337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3">
            <a:extLst>
              <a:ext uri="{FF2B5EF4-FFF2-40B4-BE49-F238E27FC236}">
                <a16:creationId xmlns:a16="http://schemas.microsoft.com/office/drawing/2014/main" xmlns="" id="{1CA78216-F093-4B67-A5F1-431AEA94980F}"/>
              </a:ext>
            </a:extLst>
          </p:cNvPr>
          <p:cNvSpPr txBox="1">
            <a:spLocks noChangeArrowheads="1"/>
          </p:cNvSpPr>
          <p:nvPr/>
        </p:nvSpPr>
        <p:spPr bwMode="auto">
          <a:xfrm>
            <a:off x="8407369" y="6408537"/>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
        <p:nvSpPr>
          <p:cNvPr id="2" name="TextBox 1">
            <a:extLst>
              <a:ext uri="{FF2B5EF4-FFF2-40B4-BE49-F238E27FC236}">
                <a16:creationId xmlns:a16="http://schemas.microsoft.com/office/drawing/2014/main" xmlns="" id="{13FCBBE2-E58B-4ADF-8228-00CE449DD64E}"/>
              </a:ext>
            </a:extLst>
          </p:cNvPr>
          <p:cNvSpPr txBox="1"/>
          <p:nvPr/>
        </p:nvSpPr>
        <p:spPr>
          <a:xfrm>
            <a:off x="7923520" y="2278443"/>
            <a:ext cx="1995915" cy="483209"/>
          </a:xfrm>
          <a:prstGeom prst="rect">
            <a:avLst/>
          </a:prstGeom>
          <a:noFill/>
        </p:spPr>
        <p:txBody>
          <a:bodyPr wrap="square" rtlCol="0">
            <a:spAutoFit/>
          </a:bodyPr>
          <a:lstStyle/>
          <a:p>
            <a:pPr defTabSz="829215"/>
            <a:r>
              <a:rPr lang="en-IE" sz="2540" dirty="0">
                <a:solidFill>
                  <a:srgbClr val="FFFFFF"/>
                </a:solidFill>
                <a:latin typeface="Georgia"/>
              </a:rPr>
              <a:t>Dublin</a:t>
            </a:r>
          </a:p>
        </p:txBody>
      </p:sp>
      <p:sp>
        <p:nvSpPr>
          <p:cNvPr id="10" name="TextBox 9">
            <a:extLst>
              <a:ext uri="{FF2B5EF4-FFF2-40B4-BE49-F238E27FC236}">
                <a16:creationId xmlns:a16="http://schemas.microsoft.com/office/drawing/2014/main" xmlns="" id="{1657D6CC-E867-41CE-AAE8-02E7F9A0D177}"/>
              </a:ext>
            </a:extLst>
          </p:cNvPr>
          <p:cNvSpPr txBox="1"/>
          <p:nvPr/>
        </p:nvSpPr>
        <p:spPr>
          <a:xfrm>
            <a:off x="9144764" y="2084186"/>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46%</a:t>
            </a:r>
          </a:p>
        </p:txBody>
      </p:sp>
      <p:sp>
        <p:nvSpPr>
          <p:cNvPr id="11" name="TextBox 10">
            <a:extLst>
              <a:ext uri="{FF2B5EF4-FFF2-40B4-BE49-F238E27FC236}">
                <a16:creationId xmlns:a16="http://schemas.microsoft.com/office/drawing/2014/main" xmlns="" id="{BB09427F-2947-425A-ADC6-3E37FC954CA8}"/>
              </a:ext>
            </a:extLst>
          </p:cNvPr>
          <p:cNvSpPr txBox="1"/>
          <p:nvPr/>
        </p:nvSpPr>
        <p:spPr>
          <a:xfrm>
            <a:off x="8169590" y="3098683"/>
            <a:ext cx="1995915" cy="483209"/>
          </a:xfrm>
          <a:prstGeom prst="rect">
            <a:avLst/>
          </a:prstGeom>
          <a:noFill/>
        </p:spPr>
        <p:txBody>
          <a:bodyPr wrap="square" rtlCol="0">
            <a:spAutoFit/>
          </a:bodyPr>
          <a:lstStyle/>
          <a:p>
            <a:pPr defTabSz="829215"/>
            <a:r>
              <a:rPr lang="en-IE" sz="2540" dirty="0">
                <a:solidFill>
                  <a:srgbClr val="FFFFFF"/>
                </a:solidFill>
                <a:latin typeface="Georgia"/>
              </a:rPr>
              <a:t>West</a:t>
            </a:r>
          </a:p>
        </p:txBody>
      </p:sp>
      <p:sp>
        <p:nvSpPr>
          <p:cNvPr id="13" name="TextBox 12">
            <a:extLst>
              <a:ext uri="{FF2B5EF4-FFF2-40B4-BE49-F238E27FC236}">
                <a16:creationId xmlns:a16="http://schemas.microsoft.com/office/drawing/2014/main" xmlns="" id="{778B8808-66E1-44AA-8B3C-38A5905823BE}"/>
              </a:ext>
            </a:extLst>
          </p:cNvPr>
          <p:cNvSpPr txBox="1"/>
          <p:nvPr/>
        </p:nvSpPr>
        <p:spPr>
          <a:xfrm>
            <a:off x="9144764" y="2904425"/>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32%</a:t>
            </a:r>
          </a:p>
        </p:txBody>
      </p:sp>
      <p:sp>
        <p:nvSpPr>
          <p:cNvPr id="14" name="TextBox 13">
            <a:extLst>
              <a:ext uri="{FF2B5EF4-FFF2-40B4-BE49-F238E27FC236}">
                <a16:creationId xmlns:a16="http://schemas.microsoft.com/office/drawing/2014/main" xmlns="" id="{2B3CDBB2-8573-4487-93C4-5CAC4CC0C98C}"/>
              </a:ext>
            </a:extLst>
          </p:cNvPr>
          <p:cNvSpPr txBox="1"/>
          <p:nvPr/>
        </p:nvSpPr>
        <p:spPr>
          <a:xfrm>
            <a:off x="7358471" y="3946262"/>
            <a:ext cx="1995915" cy="483209"/>
          </a:xfrm>
          <a:prstGeom prst="rect">
            <a:avLst/>
          </a:prstGeom>
          <a:noFill/>
        </p:spPr>
        <p:txBody>
          <a:bodyPr wrap="square" rtlCol="0">
            <a:spAutoFit/>
          </a:bodyPr>
          <a:lstStyle/>
          <a:p>
            <a:pPr defTabSz="829215"/>
            <a:r>
              <a:rPr lang="en-IE" sz="2540" dirty="0">
                <a:solidFill>
                  <a:srgbClr val="FFFFFF"/>
                </a:solidFill>
                <a:latin typeface="Georgia"/>
              </a:rPr>
              <a:t>North East</a:t>
            </a:r>
          </a:p>
        </p:txBody>
      </p:sp>
      <p:sp>
        <p:nvSpPr>
          <p:cNvPr id="15" name="TextBox 14">
            <a:extLst>
              <a:ext uri="{FF2B5EF4-FFF2-40B4-BE49-F238E27FC236}">
                <a16:creationId xmlns:a16="http://schemas.microsoft.com/office/drawing/2014/main" xmlns="" id="{E2785494-E448-4B96-82DC-72BC0334D5FA}"/>
              </a:ext>
            </a:extLst>
          </p:cNvPr>
          <p:cNvSpPr txBox="1"/>
          <p:nvPr/>
        </p:nvSpPr>
        <p:spPr>
          <a:xfrm>
            <a:off x="9144764" y="3752005"/>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19%</a:t>
            </a:r>
          </a:p>
        </p:txBody>
      </p:sp>
      <p:sp>
        <p:nvSpPr>
          <p:cNvPr id="16" name="TextBox 15">
            <a:extLst>
              <a:ext uri="{FF2B5EF4-FFF2-40B4-BE49-F238E27FC236}">
                <a16:creationId xmlns:a16="http://schemas.microsoft.com/office/drawing/2014/main" xmlns="" id="{60A283EE-ACE7-4F31-A719-823729468AFE}"/>
              </a:ext>
            </a:extLst>
          </p:cNvPr>
          <p:cNvSpPr txBox="1"/>
          <p:nvPr/>
        </p:nvSpPr>
        <p:spPr>
          <a:xfrm>
            <a:off x="7075945" y="4812071"/>
            <a:ext cx="1995915" cy="483209"/>
          </a:xfrm>
          <a:prstGeom prst="rect">
            <a:avLst/>
          </a:prstGeom>
          <a:noFill/>
        </p:spPr>
        <p:txBody>
          <a:bodyPr wrap="square" rtlCol="0">
            <a:spAutoFit/>
          </a:bodyPr>
          <a:lstStyle/>
          <a:p>
            <a:pPr algn="r" defTabSz="829215"/>
            <a:r>
              <a:rPr lang="en-IE" sz="2540" dirty="0">
                <a:solidFill>
                  <a:srgbClr val="FFFFFF"/>
                </a:solidFill>
                <a:latin typeface="Georgia"/>
              </a:rPr>
              <a:t>South East</a:t>
            </a:r>
          </a:p>
        </p:txBody>
      </p:sp>
      <p:sp>
        <p:nvSpPr>
          <p:cNvPr id="17" name="TextBox 16">
            <a:extLst>
              <a:ext uri="{FF2B5EF4-FFF2-40B4-BE49-F238E27FC236}">
                <a16:creationId xmlns:a16="http://schemas.microsoft.com/office/drawing/2014/main" xmlns="" id="{2D171A88-D9D4-4F47-B8EF-DDF626B77D6E}"/>
              </a:ext>
            </a:extLst>
          </p:cNvPr>
          <p:cNvSpPr txBox="1"/>
          <p:nvPr/>
        </p:nvSpPr>
        <p:spPr>
          <a:xfrm>
            <a:off x="9381717" y="4617814"/>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3%</a:t>
            </a:r>
          </a:p>
        </p:txBody>
      </p:sp>
    </p:spTree>
    <p:extLst>
      <p:ext uri="{BB962C8B-B14F-4D97-AF65-F5344CB8AC3E}">
        <p14:creationId xmlns:p14="http://schemas.microsoft.com/office/powerpoint/2010/main" val="45225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p:cNvSpPr>
            <a:spLocks noGrp="1"/>
          </p:cNvSpPr>
          <p:nvPr>
            <p:ph type="body" sz="quarter" idx="16"/>
          </p:nvPr>
        </p:nvSpPr>
        <p:spPr>
          <a:prstGeom prst="rect">
            <a:avLst/>
          </a:prstGeom>
        </p:spPr>
        <p:txBody>
          <a:bodyPr anchor="t">
            <a:normAutofit fontScale="25000" lnSpcReduction="20000"/>
          </a:bodyPr>
          <a:lstStyle/>
          <a:p>
            <a:r>
              <a:rPr lang="en-GB" dirty="0"/>
              <a:t>Source: Cushman &amp; Wakefield Research</a:t>
            </a:r>
            <a:endParaRPr lang="en-IE" dirty="0"/>
          </a:p>
        </p:txBody>
      </p:sp>
      <p:sp>
        <p:nvSpPr>
          <p:cNvPr id="4" name="Title 3"/>
          <p:cNvSpPr>
            <a:spLocks noGrp="1"/>
          </p:cNvSpPr>
          <p:nvPr>
            <p:ph type="title"/>
          </p:nvPr>
        </p:nvSpPr>
        <p:spPr/>
        <p:txBody>
          <a:bodyPr/>
          <a:lstStyle/>
          <a:p>
            <a:r>
              <a:rPr lang="en-IE" dirty="0"/>
              <a:t>Hotel Sales Value by Star Rating</a:t>
            </a:r>
          </a:p>
        </p:txBody>
      </p:sp>
      <p:sp>
        <p:nvSpPr>
          <p:cNvPr id="3" name="Text Placeholder 2"/>
          <p:cNvSpPr>
            <a:spLocks noGrp="1"/>
          </p:cNvSpPr>
          <p:nvPr>
            <p:ph type="body" sz="quarter" idx="12"/>
          </p:nvPr>
        </p:nvSpPr>
        <p:spPr/>
        <p:txBody>
          <a:bodyPr/>
          <a:lstStyle/>
          <a:p>
            <a:r>
              <a:rPr lang="en-IE" dirty="0"/>
              <a:t>YTD 2017 Vs YTD 2018*</a:t>
            </a:r>
          </a:p>
        </p:txBody>
      </p:sp>
      <p:graphicFrame>
        <p:nvGraphicFramePr>
          <p:cNvPr id="8" name="Chart 7">
            <a:extLst>
              <a:ext uri="{FF2B5EF4-FFF2-40B4-BE49-F238E27FC236}">
                <a16:creationId xmlns:a16="http://schemas.microsoft.com/office/drawing/2014/main" xmlns="" id="{1635CB90-E5B2-4359-A98E-C4BD406C3907}"/>
              </a:ext>
            </a:extLst>
          </p:cNvPr>
          <p:cNvGraphicFramePr>
            <a:graphicFrameLocks noGrp="1"/>
          </p:cNvGraphicFramePr>
          <p:nvPr>
            <p:extLst>
              <p:ext uri="{D42A27DB-BD31-4B8C-83A1-F6EECF244321}">
                <p14:modId xmlns:p14="http://schemas.microsoft.com/office/powerpoint/2010/main" val="3722982418"/>
              </p:ext>
            </p:extLst>
          </p:nvPr>
        </p:nvGraphicFramePr>
        <p:xfrm>
          <a:off x="6071317" y="1584832"/>
          <a:ext cx="4244879" cy="5376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00000000-0008-0000-0B00-000002000000}"/>
              </a:ext>
            </a:extLst>
          </p:cNvPr>
          <p:cNvGraphicFramePr>
            <a:graphicFrameLocks noGrp="1"/>
          </p:cNvGraphicFramePr>
          <p:nvPr>
            <p:extLst>
              <p:ext uri="{D42A27DB-BD31-4B8C-83A1-F6EECF244321}">
                <p14:modId xmlns:p14="http://schemas.microsoft.com/office/powerpoint/2010/main" val="3017314012"/>
              </p:ext>
            </p:extLst>
          </p:nvPr>
        </p:nvGraphicFramePr>
        <p:xfrm>
          <a:off x="1875803" y="1584831"/>
          <a:ext cx="4195515" cy="517011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23">
            <a:extLst>
              <a:ext uri="{FF2B5EF4-FFF2-40B4-BE49-F238E27FC236}">
                <a16:creationId xmlns:a16="http://schemas.microsoft.com/office/drawing/2014/main" xmlns="" id="{E458D4EC-BD7C-435E-9670-912C8420D5A7}"/>
              </a:ext>
            </a:extLst>
          </p:cNvPr>
          <p:cNvSpPr txBox="1">
            <a:spLocks noChangeArrowheads="1"/>
          </p:cNvSpPr>
          <p:nvPr/>
        </p:nvSpPr>
        <p:spPr bwMode="auto">
          <a:xfrm>
            <a:off x="8452939" y="6425355"/>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Tree>
    <p:extLst>
      <p:ext uri="{BB962C8B-B14F-4D97-AF65-F5344CB8AC3E}">
        <p14:creationId xmlns:p14="http://schemas.microsoft.com/office/powerpoint/2010/main" val="144440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p:cNvSpPr>
            <a:spLocks noGrp="1"/>
          </p:cNvSpPr>
          <p:nvPr>
            <p:ph type="body" sz="quarter" idx="16"/>
          </p:nvPr>
        </p:nvSpPr>
        <p:spPr>
          <a:prstGeom prst="rect">
            <a:avLst/>
          </a:prstGeom>
        </p:spPr>
        <p:txBody>
          <a:bodyPr anchor="t">
            <a:normAutofit fontScale="25000" lnSpcReduction="20000"/>
          </a:bodyPr>
          <a:lstStyle/>
          <a:p>
            <a:r>
              <a:rPr lang="en-GB" dirty="0"/>
              <a:t>Source: Cushman &amp; Wakefield Research</a:t>
            </a:r>
            <a:endParaRPr lang="en-IE" dirty="0"/>
          </a:p>
        </p:txBody>
      </p:sp>
      <p:sp>
        <p:nvSpPr>
          <p:cNvPr id="4" name="Title 3"/>
          <p:cNvSpPr>
            <a:spLocks noGrp="1"/>
          </p:cNvSpPr>
          <p:nvPr>
            <p:ph type="title"/>
          </p:nvPr>
        </p:nvSpPr>
        <p:spPr/>
        <p:txBody>
          <a:bodyPr/>
          <a:lstStyle/>
          <a:p>
            <a:r>
              <a:rPr lang="en-IE" dirty="0"/>
              <a:t>Domestic Vs. International by Value</a:t>
            </a:r>
          </a:p>
        </p:txBody>
      </p:sp>
      <p:sp>
        <p:nvSpPr>
          <p:cNvPr id="3" name="Text Placeholder 2"/>
          <p:cNvSpPr>
            <a:spLocks noGrp="1"/>
          </p:cNvSpPr>
          <p:nvPr>
            <p:ph type="body" sz="quarter" idx="12"/>
          </p:nvPr>
        </p:nvSpPr>
        <p:spPr/>
        <p:txBody>
          <a:bodyPr/>
          <a:lstStyle/>
          <a:p>
            <a:r>
              <a:rPr lang="en-IE" dirty="0"/>
              <a:t>YTD Q3 2018*</a:t>
            </a:r>
          </a:p>
        </p:txBody>
      </p:sp>
      <p:graphicFrame>
        <p:nvGraphicFramePr>
          <p:cNvPr id="8" name="Chart 7">
            <a:extLst>
              <a:ext uri="{FF2B5EF4-FFF2-40B4-BE49-F238E27FC236}">
                <a16:creationId xmlns:a16="http://schemas.microsoft.com/office/drawing/2014/main" xmlns="" id="{00000000-0008-0000-0800-000002000000}"/>
              </a:ext>
            </a:extLst>
          </p:cNvPr>
          <p:cNvGraphicFramePr>
            <a:graphicFrameLocks noGrp="1"/>
          </p:cNvGraphicFramePr>
          <p:nvPr>
            <p:extLst/>
          </p:nvPr>
        </p:nvGraphicFramePr>
        <p:xfrm>
          <a:off x="-185824" y="1143065"/>
          <a:ext cx="8440394" cy="528919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3">
            <a:extLst>
              <a:ext uri="{FF2B5EF4-FFF2-40B4-BE49-F238E27FC236}">
                <a16:creationId xmlns:a16="http://schemas.microsoft.com/office/drawing/2014/main" xmlns="" id="{21836102-5A2E-46B8-BA7E-8BDE621274BC}"/>
              </a:ext>
            </a:extLst>
          </p:cNvPr>
          <p:cNvSpPr txBox="1">
            <a:spLocks noChangeArrowheads="1"/>
          </p:cNvSpPr>
          <p:nvPr/>
        </p:nvSpPr>
        <p:spPr bwMode="auto">
          <a:xfrm>
            <a:off x="8471166" y="6432334"/>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
        <p:nvSpPr>
          <p:cNvPr id="7" name="TextBox 6">
            <a:extLst>
              <a:ext uri="{FF2B5EF4-FFF2-40B4-BE49-F238E27FC236}">
                <a16:creationId xmlns:a16="http://schemas.microsoft.com/office/drawing/2014/main" xmlns="" id="{CD2D6253-2483-4B03-A8F9-0047AFB76292}"/>
              </a:ext>
            </a:extLst>
          </p:cNvPr>
          <p:cNvSpPr txBox="1"/>
          <p:nvPr/>
        </p:nvSpPr>
        <p:spPr>
          <a:xfrm>
            <a:off x="6725060" y="3075172"/>
            <a:ext cx="1995915" cy="483209"/>
          </a:xfrm>
          <a:prstGeom prst="rect">
            <a:avLst/>
          </a:prstGeom>
          <a:noFill/>
        </p:spPr>
        <p:txBody>
          <a:bodyPr wrap="square" rtlCol="0">
            <a:spAutoFit/>
          </a:bodyPr>
          <a:lstStyle/>
          <a:p>
            <a:pPr defTabSz="829215"/>
            <a:r>
              <a:rPr lang="en-IE" sz="2540" dirty="0">
                <a:solidFill>
                  <a:srgbClr val="FFFFFF"/>
                </a:solidFill>
                <a:latin typeface="Georgia"/>
              </a:rPr>
              <a:t>Foreign</a:t>
            </a:r>
          </a:p>
        </p:txBody>
      </p:sp>
      <p:sp>
        <p:nvSpPr>
          <p:cNvPr id="10" name="TextBox 9">
            <a:extLst>
              <a:ext uri="{FF2B5EF4-FFF2-40B4-BE49-F238E27FC236}">
                <a16:creationId xmlns:a16="http://schemas.microsoft.com/office/drawing/2014/main" xmlns="" id="{B52173BF-1E09-4DAA-B16F-0E924FEE8A00}"/>
              </a:ext>
            </a:extLst>
          </p:cNvPr>
          <p:cNvSpPr txBox="1"/>
          <p:nvPr/>
        </p:nvSpPr>
        <p:spPr>
          <a:xfrm>
            <a:off x="8146806" y="2880914"/>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73%</a:t>
            </a:r>
          </a:p>
        </p:txBody>
      </p:sp>
      <p:sp>
        <p:nvSpPr>
          <p:cNvPr id="11" name="TextBox 10">
            <a:extLst>
              <a:ext uri="{FF2B5EF4-FFF2-40B4-BE49-F238E27FC236}">
                <a16:creationId xmlns:a16="http://schemas.microsoft.com/office/drawing/2014/main" xmlns="" id="{9D46901D-F722-4DC0-B3D7-61CBF453E2FA}"/>
              </a:ext>
            </a:extLst>
          </p:cNvPr>
          <p:cNvSpPr txBox="1"/>
          <p:nvPr/>
        </p:nvSpPr>
        <p:spPr>
          <a:xfrm>
            <a:off x="6491857" y="4105028"/>
            <a:ext cx="1995915" cy="483209"/>
          </a:xfrm>
          <a:prstGeom prst="rect">
            <a:avLst/>
          </a:prstGeom>
          <a:noFill/>
        </p:spPr>
        <p:txBody>
          <a:bodyPr wrap="square" rtlCol="0">
            <a:spAutoFit/>
          </a:bodyPr>
          <a:lstStyle/>
          <a:p>
            <a:pPr defTabSz="829215"/>
            <a:r>
              <a:rPr lang="en-IE" sz="2540" dirty="0">
                <a:solidFill>
                  <a:srgbClr val="FFFFFF"/>
                </a:solidFill>
                <a:latin typeface="Georgia"/>
              </a:rPr>
              <a:t>Domestic</a:t>
            </a:r>
          </a:p>
        </p:txBody>
      </p:sp>
      <p:sp>
        <p:nvSpPr>
          <p:cNvPr id="12" name="TextBox 11">
            <a:extLst>
              <a:ext uri="{FF2B5EF4-FFF2-40B4-BE49-F238E27FC236}">
                <a16:creationId xmlns:a16="http://schemas.microsoft.com/office/drawing/2014/main" xmlns="" id="{9CA73013-6EE9-453F-A0BD-8210CE6F9291}"/>
              </a:ext>
            </a:extLst>
          </p:cNvPr>
          <p:cNvSpPr txBox="1"/>
          <p:nvPr/>
        </p:nvSpPr>
        <p:spPr>
          <a:xfrm>
            <a:off x="8146806" y="3910770"/>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27%</a:t>
            </a:r>
          </a:p>
        </p:txBody>
      </p:sp>
    </p:spTree>
    <p:extLst>
      <p:ext uri="{BB962C8B-B14F-4D97-AF65-F5344CB8AC3E}">
        <p14:creationId xmlns:p14="http://schemas.microsoft.com/office/powerpoint/2010/main" val="169188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5BD7FE6C-2741-4923-8A01-89B425370883}"/>
              </a:ext>
            </a:extLst>
          </p:cNvPr>
          <p:cNvSpPr>
            <a:spLocks noGrp="1"/>
          </p:cNvSpPr>
          <p:nvPr>
            <p:ph type="body" sz="quarter" idx="13"/>
          </p:nvPr>
        </p:nvSpPr>
        <p:spPr/>
        <p:txBody>
          <a:bodyPr>
            <a:normAutofit fontScale="25000" lnSpcReduction="20000"/>
          </a:bodyPr>
          <a:lstStyle/>
          <a:p>
            <a:endParaRPr lang="en-IE"/>
          </a:p>
        </p:txBody>
      </p:sp>
      <p:sp>
        <p:nvSpPr>
          <p:cNvPr id="4" name="Title 3">
            <a:extLst>
              <a:ext uri="{FF2B5EF4-FFF2-40B4-BE49-F238E27FC236}">
                <a16:creationId xmlns:a16="http://schemas.microsoft.com/office/drawing/2014/main" xmlns="" id="{4EF20CD9-6E85-48C2-8272-006FB7A634EA}"/>
              </a:ext>
            </a:extLst>
          </p:cNvPr>
          <p:cNvSpPr>
            <a:spLocks noGrp="1"/>
          </p:cNvSpPr>
          <p:nvPr>
            <p:ph type="title"/>
          </p:nvPr>
        </p:nvSpPr>
        <p:spPr/>
        <p:txBody>
          <a:bodyPr/>
          <a:lstStyle/>
          <a:p>
            <a:r>
              <a:rPr lang="en-IE" dirty="0"/>
              <a:t>Active Purchasers </a:t>
            </a:r>
          </a:p>
        </p:txBody>
      </p:sp>
      <p:sp>
        <p:nvSpPr>
          <p:cNvPr id="8" name="Text Placeholder 7">
            <a:extLst>
              <a:ext uri="{FF2B5EF4-FFF2-40B4-BE49-F238E27FC236}">
                <a16:creationId xmlns:a16="http://schemas.microsoft.com/office/drawing/2014/main" xmlns="" id="{0C84024E-AE9F-4F4A-8274-CF49A615CEF4}"/>
              </a:ext>
            </a:extLst>
          </p:cNvPr>
          <p:cNvSpPr>
            <a:spLocks noGrp="1"/>
          </p:cNvSpPr>
          <p:nvPr>
            <p:ph type="body" sz="quarter" idx="12"/>
          </p:nvPr>
        </p:nvSpPr>
        <p:spPr/>
        <p:txBody>
          <a:bodyPr/>
          <a:lstStyle/>
          <a:p>
            <a:endParaRPr lang="en-IE"/>
          </a:p>
        </p:txBody>
      </p:sp>
      <p:pic>
        <p:nvPicPr>
          <p:cNvPr id="72706" name="Picture 2" descr="Image result for inua">
            <a:extLst>
              <a:ext uri="{FF2B5EF4-FFF2-40B4-BE49-F238E27FC236}">
                <a16:creationId xmlns:a16="http://schemas.microsoft.com/office/drawing/2014/main" xmlns="" id="{7D9D93FB-BB7B-4D51-BA63-BD5C9AF55E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1975" y="3108081"/>
            <a:ext cx="1187361" cy="1187361"/>
          </a:xfrm>
          <a:prstGeom prst="rect">
            <a:avLst/>
          </a:prstGeom>
          <a:noFill/>
          <a:extLst>
            <a:ext uri="{909E8E84-426E-40DD-AFC4-6F175D3DCCD1}">
              <a14:hiddenFill xmlns:a14="http://schemas.microsoft.com/office/drawing/2010/main">
                <a:solidFill>
                  <a:srgbClr val="FFFFFF"/>
                </a:solidFill>
              </a14:hiddenFill>
            </a:ext>
          </a:extLst>
        </p:spPr>
      </p:pic>
      <p:pic>
        <p:nvPicPr>
          <p:cNvPr id="72708" name="Picture 4" descr="Image result for davy">
            <a:extLst>
              <a:ext uri="{FF2B5EF4-FFF2-40B4-BE49-F238E27FC236}">
                <a16:creationId xmlns:a16="http://schemas.microsoft.com/office/drawing/2014/main" xmlns="" id="{ED90A028-A92B-4D4F-AA31-3ABFF9DF4A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78" y="1578223"/>
            <a:ext cx="1636557" cy="871071"/>
          </a:xfrm>
          <a:prstGeom prst="rect">
            <a:avLst/>
          </a:prstGeom>
          <a:noFill/>
          <a:extLst>
            <a:ext uri="{909E8E84-426E-40DD-AFC4-6F175D3DCCD1}">
              <a14:hiddenFill xmlns:a14="http://schemas.microsoft.com/office/drawing/2010/main">
                <a:solidFill>
                  <a:srgbClr val="FFFFFF"/>
                </a:solidFill>
              </a14:hiddenFill>
            </a:ext>
          </a:extLst>
        </p:spPr>
      </p:pic>
      <p:pic>
        <p:nvPicPr>
          <p:cNvPr id="72710" name="Picture 6" descr="Image result for pandox">
            <a:extLst>
              <a:ext uri="{FF2B5EF4-FFF2-40B4-BE49-F238E27FC236}">
                <a16:creationId xmlns:a16="http://schemas.microsoft.com/office/drawing/2014/main" xmlns="" id="{92E9FADB-8A7A-4C96-BE34-02EA5AF94A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9348" y="5309687"/>
            <a:ext cx="1850615" cy="7973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Image result for apollo asset management logo">
            <a:extLst>
              <a:ext uri="{FF2B5EF4-FFF2-40B4-BE49-F238E27FC236}">
                <a16:creationId xmlns:a16="http://schemas.microsoft.com/office/drawing/2014/main" xmlns="" id="{73F8D974-AE8A-42F2-B0DC-FDCFC4A4B532}"/>
              </a:ext>
            </a:extLst>
          </p:cNvPr>
          <p:cNvSpPr>
            <a:spLocks noChangeAspect="1" noChangeArrowheads="1"/>
          </p:cNvSpPr>
          <p:nvPr/>
        </p:nvSpPr>
        <p:spPr bwMode="auto">
          <a:xfrm>
            <a:off x="5957775" y="3290055"/>
            <a:ext cx="276451" cy="276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pPr defTabSz="829215"/>
            <a:endParaRPr lang="en-IE" sz="1633">
              <a:solidFill>
                <a:srgbClr val="54585A"/>
              </a:solidFill>
              <a:latin typeface="Arial"/>
            </a:endParaRPr>
          </a:p>
        </p:txBody>
      </p:sp>
      <p:pic>
        <p:nvPicPr>
          <p:cNvPr id="72722" name="Picture 18" descr="Image result for apollo asset management logo">
            <a:extLst>
              <a:ext uri="{FF2B5EF4-FFF2-40B4-BE49-F238E27FC236}">
                <a16:creationId xmlns:a16="http://schemas.microsoft.com/office/drawing/2014/main" xmlns="" id="{76128A8D-4471-4301-8E0E-DDD9CA4315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4972" y="4548128"/>
            <a:ext cx="2153602" cy="716756"/>
          </a:xfrm>
          <a:prstGeom prst="rect">
            <a:avLst/>
          </a:prstGeom>
          <a:noFill/>
          <a:extLst>
            <a:ext uri="{909E8E84-426E-40DD-AFC4-6F175D3DCCD1}">
              <a14:hiddenFill xmlns:a14="http://schemas.microsoft.com/office/drawing/2010/main">
                <a:solidFill>
                  <a:srgbClr val="FFFFFF"/>
                </a:solidFill>
              </a14:hiddenFill>
            </a:ext>
          </a:extLst>
        </p:spPr>
      </p:pic>
      <p:pic>
        <p:nvPicPr>
          <p:cNvPr id="72724" name="Picture 20" descr="Image result for westmont hospitality">
            <a:extLst>
              <a:ext uri="{FF2B5EF4-FFF2-40B4-BE49-F238E27FC236}">
                <a16:creationId xmlns:a16="http://schemas.microsoft.com/office/drawing/2014/main" xmlns="" id="{EA1C1228-198D-443F-8579-9EFB76B6D7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21128" y="4317901"/>
            <a:ext cx="663274" cy="1591856"/>
          </a:xfrm>
          <a:prstGeom prst="rect">
            <a:avLst/>
          </a:prstGeom>
          <a:noFill/>
          <a:extLst>
            <a:ext uri="{909E8E84-426E-40DD-AFC4-6F175D3DCCD1}">
              <a14:hiddenFill xmlns:a14="http://schemas.microsoft.com/office/drawing/2010/main">
                <a:solidFill>
                  <a:srgbClr val="FFFFFF"/>
                </a:solidFill>
              </a14:hiddenFill>
            </a:ext>
          </a:extLst>
        </p:spPr>
      </p:pic>
      <p:pic>
        <p:nvPicPr>
          <p:cNvPr id="72726" name="Picture 22" descr="Image result for propiteer">
            <a:extLst>
              <a:ext uri="{FF2B5EF4-FFF2-40B4-BE49-F238E27FC236}">
                <a16:creationId xmlns:a16="http://schemas.microsoft.com/office/drawing/2014/main" xmlns="" id="{7C449CAC-CE0C-4E1F-9C42-D29D89E753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69" t="34982" r="20608" b="37530"/>
          <a:stretch/>
        </p:blipFill>
        <p:spPr bwMode="auto">
          <a:xfrm>
            <a:off x="8462546" y="3096318"/>
            <a:ext cx="2255780" cy="11873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Pestana logo">
            <a:extLst>
              <a:ext uri="{FF2B5EF4-FFF2-40B4-BE49-F238E27FC236}">
                <a16:creationId xmlns:a16="http://schemas.microsoft.com/office/drawing/2014/main" xmlns="" id="{56C79921-3949-4895-A4A6-B6828F9611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2547" y="1156055"/>
            <a:ext cx="1921856" cy="11294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Image result for press up group logo">
            <a:extLst>
              <a:ext uri="{FF2B5EF4-FFF2-40B4-BE49-F238E27FC236}">
                <a16:creationId xmlns:a16="http://schemas.microsoft.com/office/drawing/2014/main" xmlns="" id="{EACC3F03-FB47-473E-99EB-43E72A57ED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6116" y="3249553"/>
            <a:ext cx="1478394" cy="5962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NYX hotel logo">
            <a:extLst>
              <a:ext uri="{FF2B5EF4-FFF2-40B4-BE49-F238E27FC236}">
                <a16:creationId xmlns:a16="http://schemas.microsoft.com/office/drawing/2014/main" xmlns="" id="{AB15838A-A9DA-40E0-96A8-7C5FD424E1D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1462" b="10901"/>
          <a:stretch/>
        </p:blipFill>
        <p:spPr bwMode="auto">
          <a:xfrm>
            <a:off x="6095070" y="4320575"/>
            <a:ext cx="1181998" cy="9176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mage result for radisson hotels red brand logo">
            <a:extLst>
              <a:ext uri="{FF2B5EF4-FFF2-40B4-BE49-F238E27FC236}">
                <a16:creationId xmlns:a16="http://schemas.microsoft.com/office/drawing/2014/main" xmlns="" id="{F18DEC6B-1DAA-4DED-8F50-E8DE35594E7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35779" y="1778306"/>
            <a:ext cx="2365317" cy="11087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remier inn logo">
            <a:extLst>
              <a:ext uri="{FF2B5EF4-FFF2-40B4-BE49-F238E27FC236}">
                <a16:creationId xmlns:a16="http://schemas.microsoft.com/office/drawing/2014/main" xmlns="" id="{CAA97788-3D09-4422-9930-5DD4AABEC17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1515" y="2427688"/>
            <a:ext cx="1769487" cy="6488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0" descr="Image result for dalata logo">
            <a:extLst>
              <a:ext uri="{FF2B5EF4-FFF2-40B4-BE49-F238E27FC236}">
                <a16:creationId xmlns:a16="http://schemas.microsoft.com/office/drawing/2014/main" xmlns="" id="{E7C59EBC-05E5-4164-AF6C-2A7E90A1C98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84418" y="5618133"/>
            <a:ext cx="2365317" cy="7884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Image result for QBIC logo">
            <a:extLst>
              <a:ext uri="{FF2B5EF4-FFF2-40B4-BE49-F238E27FC236}">
                <a16:creationId xmlns:a16="http://schemas.microsoft.com/office/drawing/2014/main" xmlns="" id="{AC09980E-2F68-432E-9C7B-05EEA701E3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55621" y="1911308"/>
            <a:ext cx="2381407" cy="4144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for native logo">
            <a:extLst>
              <a:ext uri="{FF2B5EF4-FFF2-40B4-BE49-F238E27FC236}">
                <a16:creationId xmlns:a16="http://schemas.microsoft.com/office/drawing/2014/main" xmlns="" id="{BA0B1031-FED2-45CA-A3F2-8CA675F612F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75342" y="4260553"/>
            <a:ext cx="1803000" cy="686934"/>
          </a:xfrm>
          <a:prstGeom prst="rect">
            <a:avLst/>
          </a:prstGeom>
          <a:noFill/>
          <a:extLst>
            <a:ext uri="{909E8E84-426E-40DD-AFC4-6F175D3DCCD1}">
              <a14:hiddenFill xmlns:a14="http://schemas.microsoft.com/office/drawing/2010/main">
                <a:solidFill>
                  <a:srgbClr val="FFFFFF"/>
                </a:solidFill>
              </a14:hiddenFill>
            </a:ext>
          </a:extLst>
        </p:spPr>
      </p:pic>
      <p:pic>
        <p:nvPicPr>
          <p:cNvPr id="72728" name="Picture 24" descr="Related image">
            <a:extLst>
              <a:ext uri="{FF2B5EF4-FFF2-40B4-BE49-F238E27FC236}">
                <a16:creationId xmlns:a16="http://schemas.microsoft.com/office/drawing/2014/main" xmlns="" id="{752A6657-B8C0-4BFA-9CF3-6ED9F3F60F2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47200" y="5432211"/>
            <a:ext cx="1734825" cy="870903"/>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Image result for tetrarch">
            <a:extLst>
              <a:ext uri="{FF2B5EF4-FFF2-40B4-BE49-F238E27FC236}">
                <a16:creationId xmlns:a16="http://schemas.microsoft.com/office/drawing/2014/main" xmlns="" id="{66DE3ED4-4219-4FEA-A85D-03C2308D390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45961" y="1041359"/>
            <a:ext cx="2838457" cy="674364"/>
          </a:xfrm>
          <a:prstGeom prst="rect">
            <a:avLst/>
          </a:prstGeom>
          <a:noFill/>
          <a:extLst>
            <a:ext uri="{909E8E84-426E-40DD-AFC4-6F175D3DCCD1}">
              <a14:hiddenFill xmlns:a14="http://schemas.microsoft.com/office/drawing/2010/main">
                <a:solidFill>
                  <a:srgbClr val="FFFFFF"/>
                </a:solidFill>
              </a14:hiddenFill>
            </a:ext>
          </a:extLst>
        </p:spPr>
      </p:pic>
      <p:pic>
        <p:nvPicPr>
          <p:cNvPr id="72730" name="Picture 26" descr="Image result for tpg">
            <a:extLst>
              <a:ext uri="{FF2B5EF4-FFF2-40B4-BE49-F238E27FC236}">
                <a16:creationId xmlns:a16="http://schemas.microsoft.com/office/drawing/2014/main" xmlns="" id="{E6D8CA97-3F16-426C-AA5E-850BD074C204}"/>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108" t="15630" r="4302" b="18122"/>
          <a:stretch/>
        </p:blipFill>
        <p:spPr bwMode="auto">
          <a:xfrm>
            <a:off x="2714513" y="2668046"/>
            <a:ext cx="1666937" cy="691897"/>
          </a:xfrm>
          <a:prstGeom prst="rect">
            <a:avLst/>
          </a:prstGeom>
          <a:noFill/>
          <a:extLst>
            <a:ext uri="{909E8E84-426E-40DD-AFC4-6F175D3DCCD1}">
              <a14:hiddenFill xmlns:a14="http://schemas.microsoft.com/office/drawing/2010/main">
                <a:solidFill>
                  <a:srgbClr val="FFFFFF"/>
                </a:solidFill>
              </a14:hiddenFill>
            </a:ext>
          </a:extLst>
        </p:spPr>
      </p:pic>
      <p:pic>
        <p:nvPicPr>
          <p:cNvPr id="72732" name="Picture 28" descr="Image result for adia">
            <a:extLst>
              <a:ext uri="{FF2B5EF4-FFF2-40B4-BE49-F238E27FC236}">
                <a16:creationId xmlns:a16="http://schemas.microsoft.com/office/drawing/2014/main" xmlns="" id="{66E0925A-8652-4984-A1A3-BBD01D45D0B7}"/>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 t="24874" r="-944" b="28547"/>
          <a:stretch/>
        </p:blipFill>
        <p:spPr bwMode="auto">
          <a:xfrm>
            <a:off x="1804682" y="3677533"/>
            <a:ext cx="1886718" cy="870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7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rotWithShape="1">
          <a:blip r:embed="rId4" cstate="print">
            <a:extLst>
              <a:ext uri="{28A0092B-C50C-407E-A947-70E740481C1C}">
                <a14:useLocalDpi xmlns:a14="http://schemas.microsoft.com/office/drawing/2010/main" val="0"/>
              </a:ext>
            </a:extLst>
          </a:blip>
          <a:srcRect t="50000" b="35820"/>
          <a:stretch/>
        </p:blipFill>
        <p:spPr>
          <a:xfrm>
            <a:off x="11182" y="1331786"/>
            <a:ext cx="12185750" cy="1435608"/>
          </a:xfrm>
          <a:prstGeom prst="rect">
            <a:avLst/>
          </a:prstGeom>
          <a:noFill/>
          <a:ln>
            <a:noFill/>
          </a:ln>
        </p:spPr>
      </p:pic>
      <p:graphicFrame>
        <p:nvGraphicFramePr>
          <p:cNvPr id="2" name="Object 1" hidden="1"/>
          <p:cNvGraphicFramePr>
            <a:graphicFrameLocks noChangeAspect="1"/>
          </p:cNvGraphicFramePr>
          <p:nvPr>
            <p:custDataLst>
              <p:tags r:id="rId2"/>
            </p:custDataLst>
            <p:extLst/>
          </p:nvPr>
        </p:nvGraphicFramePr>
        <p:xfrm>
          <a:off x="1248030" y="1441"/>
          <a:ext cx="1439" cy="1439"/>
        </p:xfrm>
        <a:graphic>
          <a:graphicData uri="http://schemas.openxmlformats.org/presentationml/2006/ole">
            <mc:AlternateContent xmlns:mc="http://schemas.openxmlformats.org/markup-compatibility/2006">
              <mc:Choice xmlns:v="urn:schemas-microsoft-com:vml" Requires="v">
                <p:oleObj spid="_x0000_s3079" name="think-cell Slide" r:id="rId5" imgW="287" imgH="287" progId="TCLayout.ActiveDocument.1">
                  <p:embed/>
                </p:oleObj>
              </mc:Choice>
              <mc:Fallback>
                <p:oleObj name="think-cell Slide" r:id="rId5" imgW="287" imgH="287" progId="TCLayout.ActiveDocument.1">
                  <p:embed/>
                  <p:pic>
                    <p:nvPicPr>
                      <p:cNvPr id="2" name="Object 1" hidden="1"/>
                      <p:cNvPicPr/>
                      <p:nvPr/>
                    </p:nvPicPr>
                    <p:blipFill>
                      <a:blip r:embed="rId6"/>
                      <a:stretch>
                        <a:fillRect/>
                      </a:stretch>
                    </p:blipFill>
                    <p:spPr>
                      <a:xfrm>
                        <a:off x="1248030" y="1441"/>
                        <a:ext cx="1439" cy="1439"/>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xmlns="" id="{9460FAA7-2A15-411D-9020-CFF54F5AB1DF}"/>
              </a:ext>
            </a:extLst>
          </p:cNvPr>
          <p:cNvSpPr>
            <a:spLocks noGrp="1"/>
          </p:cNvSpPr>
          <p:nvPr>
            <p:ph type="body" sz="quarter" idx="16"/>
          </p:nvPr>
        </p:nvSpPr>
        <p:spPr>
          <a:xfrm>
            <a:off x="1883003" y="6432264"/>
            <a:ext cx="4115088" cy="338811"/>
          </a:xfrm>
        </p:spPr>
        <p:txBody>
          <a:bodyPr/>
          <a:lstStyle/>
          <a:p>
            <a:r>
              <a:rPr lang="en-IE" dirty="0"/>
              <a:t>Source: Cushman &amp; Wakefield Research</a:t>
            </a:r>
          </a:p>
          <a:p>
            <a:endParaRPr lang="en-IE" dirty="0"/>
          </a:p>
        </p:txBody>
      </p:sp>
      <p:sp>
        <p:nvSpPr>
          <p:cNvPr id="4" name="Title 3"/>
          <p:cNvSpPr>
            <a:spLocks noGrp="1"/>
          </p:cNvSpPr>
          <p:nvPr>
            <p:ph type="title"/>
          </p:nvPr>
        </p:nvSpPr>
        <p:spPr>
          <a:xfrm>
            <a:off x="794865" y="429535"/>
            <a:ext cx="6454100" cy="440543"/>
          </a:xfrm>
        </p:spPr>
        <p:txBody>
          <a:bodyPr/>
          <a:lstStyle/>
          <a:p>
            <a:r>
              <a:rPr lang="en-IE" b="1" dirty="0"/>
              <a:t>Top 5 Hotel Asset Transactions</a:t>
            </a:r>
          </a:p>
        </p:txBody>
      </p:sp>
      <p:sp>
        <p:nvSpPr>
          <p:cNvPr id="3" name="Text Placeholder 2"/>
          <p:cNvSpPr>
            <a:spLocks noGrp="1"/>
          </p:cNvSpPr>
          <p:nvPr>
            <p:ph type="body" sz="quarter" idx="12"/>
          </p:nvPr>
        </p:nvSpPr>
        <p:spPr>
          <a:xfrm>
            <a:off x="794867" y="942600"/>
            <a:ext cx="5294182" cy="213550"/>
          </a:xfrm>
        </p:spPr>
        <p:txBody>
          <a:bodyPr/>
          <a:lstStyle/>
          <a:p>
            <a:r>
              <a:rPr lang="en-IE" dirty="0"/>
              <a:t>YTD Q3 2018</a:t>
            </a:r>
          </a:p>
        </p:txBody>
      </p:sp>
      <p:graphicFrame>
        <p:nvGraphicFramePr>
          <p:cNvPr id="6" name="Table 5"/>
          <p:cNvGraphicFramePr>
            <a:graphicFrameLocks noGrp="1"/>
          </p:cNvGraphicFramePr>
          <p:nvPr>
            <p:extLst/>
          </p:nvPr>
        </p:nvGraphicFramePr>
        <p:xfrm>
          <a:off x="794865" y="2824522"/>
          <a:ext cx="10625992" cy="3535047"/>
        </p:xfrm>
        <a:graphic>
          <a:graphicData uri="http://schemas.openxmlformats.org/drawingml/2006/table">
            <a:tbl>
              <a:tblPr firstRow="1" firstCol="1" bandRow="1">
                <a:tableStyleId>{2D5ABB26-0587-4C30-8999-92F81FD0307C}</a:tableStyleId>
              </a:tblPr>
              <a:tblGrid>
                <a:gridCol w="2532177">
                  <a:extLst>
                    <a:ext uri="{9D8B030D-6E8A-4147-A177-3AD203B41FA5}">
                      <a16:colId xmlns:a16="http://schemas.microsoft.com/office/drawing/2014/main" xmlns="" val="20000"/>
                    </a:ext>
                  </a:extLst>
                </a:gridCol>
                <a:gridCol w="1189669">
                  <a:extLst>
                    <a:ext uri="{9D8B030D-6E8A-4147-A177-3AD203B41FA5}">
                      <a16:colId xmlns:a16="http://schemas.microsoft.com/office/drawing/2014/main" xmlns="" val="20001"/>
                    </a:ext>
                  </a:extLst>
                </a:gridCol>
                <a:gridCol w="996474">
                  <a:extLst>
                    <a:ext uri="{9D8B030D-6E8A-4147-A177-3AD203B41FA5}">
                      <a16:colId xmlns:a16="http://schemas.microsoft.com/office/drawing/2014/main" xmlns="" val="20002"/>
                    </a:ext>
                  </a:extLst>
                </a:gridCol>
                <a:gridCol w="1240510">
                  <a:extLst>
                    <a:ext uri="{9D8B030D-6E8A-4147-A177-3AD203B41FA5}">
                      <a16:colId xmlns:a16="http://schemas.microsoft.com/office/drawing/2014/main" xmlns="" val="20003"/>
                    </a:ext>
                  </a:extLst>
                </a:gridCol>
                <a:gridCol w="1220173">
                  <a:extLst>
                    <a:ext uri="{9D8B030D-6E8A-4147-A177-3AD203B41FA5}">
                      <a16:colId xmlns:a16="http://schemas.microsoft.com/office/drawing/2014/main" xmlns="" val="657445838"/>
                    </a:ext>
                  </a:extLst>
                </a:gridCol>
                <a:gridCol w="1311686">
                  <a:extLst>
                    <a:ext uri="{9D8B030D-6E8A-4147-A177-3AD203B41FA5}">
                      <a16:colId xmlns:a16="http://schemas.microsoft.com/office/drawing/2014/main" xmlns="" val="77290405"/>
                    </a:ext>
                  </a:extLst>
                </a:gridCol>
                <a:gridCol w="976138">
                  <a:extLst>
                    <a:ext uri="{9D8B030D-6E8A-4147-A177-3AD203B41FA5}">
                      <a16:colId xmlns:a16="http://schemas.microsoft.com/office/drawing/2014/main" xmlns="" val="1404010605"/>
                    </a:ext>
                  </a:extLst>
                </a:gridCol>
                <a:gridCol w="1159165">
                  <a:extLst>
                    <a:ext uri="{9D8B030D-6E8A-4147-A177-3AD203B41FA5}">
                      <a16:colId xmlns:a16="http://schemas.microsoft.com/office/drawing/2014/main" xmlns="" val="438106754"/>
                    </a:ext>
                  </a:extLst>
                </a:gridCol>
              </a:tblGrid>
              <a:tr h="759926">
                <a:tc>
                  <a:txBody>
                    <a:bodyPr/>
                    <a:lstStyle/>
                    <a:p>
                      <a:pPr marL="0" algn="l"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Hotel</a:t>
                      </a:r>
                    </a:p>
                  </a:txBody>
                  <a:tcPr marL="48978" marR="48978" marT="48978" marB="48978" anchor="ctr">
                    <a:solidFill>
                      <a:srgbClr val="194C74"/>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County</a:t>
                      </a:r>
                    </a:p>
                  </a:txBody>
                  <a:tcPr marL="48978" marR="48978" marT="48978" marB="48978" anchor="ctr">
                    <a:solidFill>
                      <a:srgbClr val="194C74"/>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Star Rating</a:t>
                      </a:r>
                    </a:p>
                  </a:txBody>
                  <a:tcPr marL="48978" marR="48978" marT="48978" marB="48978" anchor="ctr">
                    <a:solidFill>
                      <a:srgbClr val="194C74"/>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Price </a:t>
                      </a:r>
                      <a:br>
                        <a:rPr lang="en-GB" sz="1500" b="1" u="none" strike="noStrike" kern="1200" dirty="0">
                          <a:solidFill>
                            <a:schemeClr val="bg1"/>
                          </a:solidFill>
                          <a:effectLst/>
                          <a:latin typeface="+mn-lt"/>
                          <a:ea typeface="+mn-ea"/>
                          <a:cs typeface="+mn-cs"/>
                        </a:rPr>
                      </a:br>
                      <a:r>
                        <a:rPr lang="en-GB" sz="1500" b="1" u="none" strike="noStrike" kern="1200" dirty="0">
                          <a:solidFill>
                            <a:schemeClr val="bg1"/>
                          </a:solidFill>
                          <a:effectLst/>
                          <a:latin typeface="+mn-lt"/>
                          <a:ea typeface="+mn-ea"/>
                          <a:cs typeface="+mn-cs"/>
                        </a:rPr>
                        <a:t>(Approx.)</a:t>
                      </a:r>
                    </a:p>
                  </a:txBody>
                  <a:tcPr marL="48978" marR="48978" marT="48978" marB="48978" anchor="ctr">
                    <a:solidFill>
                      <a:srgbClr val="194C74"/>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Price per Room (Approx.)</a:t>
                      </a:r>
                    </a:p>
                  </a:txBody>
                  <a:tcPr marL="48978" marR="48978" marT="48978" marB="48978" anchor="ctr">
                    <a:solidFill>
                      <a:srgbClr val="194C74"/>
                    </a:solidFill>
                  </a:tcPr>
                </a:tc>
                <a:tc>
                  <a:txBody>
                    <a:bodyPr/>
                    <a:lstStyle/>
                    <a:p>
                      <a:pPr marL="0" marR="0" lvl="0" indent="0" algn="ctr" defTabSz="995690" rtl="0" eaLnBrk="1" fontAlgn="ctr" latinLnBrk="0" hangingPunct="1">
                        <a:lnSpc>
                          <a:spcPct val="107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Purchaser Origin</a:t>
                      </a:r>
                    </a:p>
                  </a:txBody>
                  <a:tcPr marL="48978" marR="48978" marT="48978" marB="48978" anchor="ctr">
                    <a:solidFill>
                      <a:srgbClr val="194C74"/>
                    </a:solidFill>
                  </a:tcPr>
                </a:tc>
                <a:tc>
                  <a:txBody>
                    <a:bodyPr/>
                    <a:lstStyle/>
                    <a:p>
                      <a:pPr marL="0" marR="0" lvl="0" indent="0" algn="ctr" defTabSz="995690" rtl="0" eaLnBrk="1" fontAlgn="ctr" latinLnBrk="0" hangingPunct="1">
                        <a:lnSpc>
                          <a:spcPct val="107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Quarter</a:t>
                      </a:r>
                    </a:p>
                  </a:txBody>
                  <a:tcPr marL="48978" marR="48978" marT="48978" marB="48978" anchor="ctr">
                    <a:solidFill>
                      <a:srgbClr val="194C74"/>
                    </a:solidFill>
                  </a:tcPr>
                </a:tc>
                <a:tc>
                  <a:txBody>
                    <a:bodyPr/>
                    <a:lstStyle/>
                    <a:p>
                      <a:pPr marL="0" marR="0" lvl="0" indent="0" algn="ctr" defTabSz="995690" rtl="0" eaLnBrk="1" fontAlgn="ctr" latinLnBrk="0" hangingPunct="1">
                        <a:lnSpc>
                          <a:spcPct val="107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Asset </a:t>
                      </a:r>
                    </a:p>
                    <a:p>
                      <a:pPr marL="0" marR="0" lvl="0" indent="0" algn="ctr" defTabSz="995690" rtl="0" eaLnBrk="1" fontAlgn="ctr" latinLnBrk="0" hangingPunct="1">
                        <a:lnSpc>
                          <a:spcPct val="107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Type</a:t>
                      </a:r>
                    </a:p>
                  </a:txBody>
                  <a:tcPr marL="48978" marR="48978" marT="48978" marB="48978" anchor="ctr">
                    <a:solidFill>
                      <a:srgbClr val="194C74"/>
                    </a:solidFill>
                  </a:tcPr>
                </a:tc>
                <a:extLst>
                  <a:ext uri="{0D108BD9-81ED-4DB2-BD59-A6C34878D82A}">
                    <a16:rowId xmlns:a16="http://schemas.microsoft.com/office/drawing/2014/main" xmlns="" val="10000"/>
                  </a:ext>
                </a:extLst>
              </a:tr>
              <a:tr h="54065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Hilton Dublin Airport</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€22.5m</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€135,542</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Canadian</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Q3 2018</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Trading </a:t>
                      </a:r>
                    </a:p>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Asset</a:t>
                      </a:r>
                    </a:p>
                  </a:txBody>
                  <a:tcPr marL="48978" marR="48978" marT="48978" marB="48978"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236985828"/>
                  </a:ext>
                </a:extLst>
              </a:tr>
              <a:tr h="54065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Radisson Blu Sligo</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Sligo</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€15m</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€113,636</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Irish</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Q1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Trading </a:t>
                      </a:r>
                    </a:p>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Asset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54065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Ibis Hotel</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2</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€14m</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€93,333</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UK</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Q3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Trading </a:t>
                      </a:r>
                    </a:p>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Asset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73450503"/>
                  </a:ext>
                </a:extLst>
              </a:tr>
              <a:tr h="54065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Connemara Coast Hotel</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Galway</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€12m</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€85,106</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Austrian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Trading </a:t>
                      </a:r>
                    </a:p>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Asset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92649442"/>
                  </a:ext>
                </a:extLst>
              </a:tr>
              <a:tr h="54065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The McWilliam Park Hotel</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Mayo</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€9m</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€87,379</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Austrian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Q1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Trading </a:t>
                      </a:r>
                    </a:p>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Asset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924210169"/>
                  </a:ext>
                </a:extLst>
              </a:tr>
            </a:tbl>
          </a:graphicData>
        </a:graphic>
      </p:graphicFrame>
      <p:sp>
        <p:nvSpPr>
          <p:cNvPr id="10" name="Text Box 23">
            <a:extLst>
              <a:ext uri="{FF2B5EF4-FFF2-40B4-BE49-F238E27FC236}">
                <a16:creationId xmlns:a16="http://schemas.microsoft.com/office/drawing/2014/main" xmlns="" id="{043527EE-00B1-4176-8FB4-403F68688120}"/>
              </a:ext>
            </a:extLst>
          </p:cNvPr>
          <p:cNvSpPr txBox="1">
            <a:spLocks noChangeArrowheads="1"/>
          </p:cNvSpPr>
          <p:nvPr/>
        </p:nvSpPr>
        <p:spPr bwMode="auto">
          <a:xfrm>
            <a:off x="8496791" y="6432334"/>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FFFFFF"/>
                </a:solidFill>
                <a:latin typeface="Arial" panose="020B0604020202020204" pitchFamily="34" charset="0"/>
                <a:cs typeface="Arial" panose="020B0604020202020204" pitchFamily="34" charset="0"/>
              </a:rPr>
              <a:t>*Provisional - subject to revision.</a:t>
            </a:r>
          </a:p>
        </p:txBody>
      </p:sp>
    </p:spTree>
    <p:extLst>
      <p:ext uri="{BB962C8B-B14F-4D97-AF65-F5344CB8AC3E}">
        <p14:creationId xmlns:p14="http://schemas.microsoft.com/office/powerpoint/2010/main" val="26597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77747" y="552473"/>
            <a:ext cx="5294325" cy="440594"/>
          </a:xfrm>
        </p:spPr>
        <p:txBody>
          <a:bodyPr/>
          <a:lstStyle/>
          <a:p>
            <a:r>
              <a:rPr lang="en-IE" dirty="0">
                <a:solidFill>
                  <a:srgbClr val="55B4C5"/>
                </a:solidFill>
              </a:rPr>
              <a:t>New Development  </a:t>
            </a:r>
          </a:p>
        </p:txBody>
      </p:sp>
      <p:graphicFrame>
        <p:nvGraphicFramePr>
          <p:cNvPr id="9" name="Chart 8">
            <a:extLst>
              <a:ext uri="{FF2B5EF4-FFF2-40B4-BE49-F238E27FC236}">
                <a16:creationId xmlns:a16="http://schemas.microsoft.com/office/drawing/2014/main" xmlns="" id="{00000000-0008-0000-0300-000002000000}"/>
              </a:ext>
            </a:extLst>
          </p:cNvPr>
          <p:cNvGraphicFramePr>
            <a:graphicFrameLocks noGrp="1"/>
          </p:cNvGraphicFramePr>
          <p:nvPr>
            <p:extLst/>
          </p:nvPr>
        </p:nvGraphicFramePr>
        <p:xfrm>
          <a:off x="6201164" y="695347"/>
          <a:ext cx="4357201" cy="34789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25FE1880-B1A8-4627-B3FC-88DAAD3CB8B2}"/>
              </a:ext>
            </a:extLst>
          </p:cNvPr>
          <p:cNvSpPr txBox="1"/>
          <p:nvPr/>
        </p:nvSpPr>
        <p:spPr>
          <a:xfrm>
            <a:off x="577778" y="772770"/>
            <a:ext cx="3921070" cy="2755841"/>
          </a:xfrm>
          <a:prstGeom prst="horizontalScroll">
            <a:avLst/>
          </a:prstGeom>
          <a:noFill/>
        </p:spPr>
        <p:txBody>
          <a:bodyPr wrap="square" lIns="0" tIns="0" rIns="0" bIns="0" rtlCol="0">
            <a:spAutoFit/>
          </a:bodyPr>
          <a:lstStyle/>
          <a:p>
            <a:pPr defTabSz="829215">
              <a:spcAft>
                <a:spcPts val="544"/>
              </a:spcAft>
            </a:pPr>
            <a:r>
              <a:rPr lang="en-IE" sz="3265" b="1" i="1" dirty="0">
                <a:solidFill>
                  <a:srgbClr val="55B4C5"/>
                </a:solidFill>
                <a:latin typeface="Arial"/>
              </a:rPr>
              <a:t>“</a:t>
            </a:r>
            <a:r>
              <a:rPr lang="en-IE" sz="3265" b="1" i="1" dirty="0">
                <a:solidFill>
                  <a:srgbClr val="FFFFFF"/>
                </a:solidFill>
                <a:latin typeface="Arial"/>
              </a:rPr>
              <a:t>Dublin in line for a staggering 79 new hotels</a:t>
            </a:r>
            <a:r>
              <a:rPr lang="en-IE" sz="3265" b="1" i="1" dirty="0">
                <a:solidFill>
                  <a:srgbClr val="55B4C5"/>
                </a:solidFill>
                <a:latin typeface="Arial"/>
              </a:rPr>
              <a:t>”</a:t>
            </a:r>
          </a:p>
          <a:p>
            <a:pPr defTabSz="829215">
              <a:spcAft>
                <a:spcPts val="544"/>
              </a:spcAft>
            </a:pPr>
            <a:endParaRPr lang="en-IE" sz="3265" b="1" i="1" dirty="0">
              <a:solidFill>
                <a:srgbClr val="FFFFFF"/>
              </a:solidFill>
              <a:latin typeface="Arial"/>
            </a:endParaRPr>
          </a:p>
        </p:txBody>
      </p:sp>
      <p:sp>
        <p:nvSpPr>
          <p:cNvPr id="14" name="TextBox 13">
            <a:extLst>
              <a:ext uri="{FF2B5EF4-FFF2-40B4-BE49-F238E27FC236}">
                <a16:creationId xmlns:a16="http://schemas.microsoft.com/office/drawing/2014/main" xmlns="" id="{A90B2AB3-6E76-448A-9E05-EA83996E734E}"/>
              </a:ext>
            </a:extLst>
          </p:cNvPr>
          <p:cNvSpPr txBox="1"/>
          <p:nvPr/>
        </p:nvSpPr>
        <p:spPr>
          <a:xfrm>
            <a:off x="6201164" y="1606257"/>
            <a:ext cx="4555447" cy="1822743"/>
          </a:xfrm>
          <a:prstGeom prst="rect">
            <a:avLst/>
          </a:prstGeom>
          <a:noFill/>
        </p:spPr>
        <p:txBody>
          <a:bodyPr wrap="square" lIns="0" tIns="0" rIns="0" bIns="0" rtlCol="0">
            <a:spAutoFit/>
          </a:bodyPr>
          <a:lstStyle/>
          <a:p>
            <a:pPr defTabSz="829215">
              <a:spcAft>
                <a:spcPts val="544"/>
              </a:spcAft>
            </a:pPr>
            <a:r>
              <a:rPr lang="en-IE" sz="3265" b="1" i="1" dirty="0">
                <a:solidFill>
                  <a:srgbClr val="55B4C5"/>
                </a:solidFill>
                <a:latin typeface="Arial"/>
              </a:rPr>
              <a:t>“</a:t>
            </a:r>
            <a:r>
              <a:rPr lang="en-IE" sz="3265" b="1" i="1" dirty="0">
                <a:solidFill>
                  <a:srgbClr val="FFFFFF"/>
                </a:solidFill>
                <a:latin typeface="Arial"/>
              </a:rPr>
              <a:t>Strong development ambition for new Dublin hotels</a:t>
            </a:r>
            <a:r>
              <a:rPr lang="en-IE" sz="3265" b="1" i="1" dirty="0">
                <a:solidFill>
                  <a:srgbClr val="55B4C5"/>
                </a:solidFill>
                <a:latin typeface="Arial"/>
              </a:rPr>
              <a:t>”</a:t>
            </a:r>
          </a:p>
          <a:p>
            <a:pPr defTabSz="829215">
              <a:spcAft>
                <a:spcPts val="544"/>
              </a:spcAft>
            </a:pPr>
            <a:endParaRPr lang="en-IE" sz="1633" b="1" i="1" dirty="0">
              <a:solidFill>
                <a:srgbClr val="FFFFFF"/>
              </a:solidFill>
              <a:latin typeface="Arial"/>
            </a:endParaRPr>
          </a:p>
        </p:txBody>
      </p:sp>
      <p:sp>
        <p:nvSpPr>
          <p:cNvPr id="15" name="TextBox 14">
            <a:extLst>
              <a:ext uri="{FF2B5EF4-FFF2-40B4-BE49-F238E27FC236}">
                <a16:creationId xmlns:a16="http://schemas.microsoft.com/office/drawing/2014/main" xmlns="" id="{25E973DE-034A-499F-95C5-E31C58C0712C}"/>
              </a:ext>
            </a:extLst>
          </p:cNvPr>
          <p:cNvSpPr txBox="1"/>
          <p:nvPr/>
        </p:nvSpPr>
        <p:spPr>
          <a:xfrm>
            <a:off x="977747" y="3748908"/>
            <a:ext cx="3222902" cy="1507336"/>
          </a:xfrm>
          <a:prstGeom prst="rect">
            <a:avLst/>
          </a:prstGeom>
          <a:noFill/>
        </p:spPr>
        <p:txBody>
          <a:bodyPr wrap="square" lIns="0" tIns="0" rIns="0" bIns="0" rtlCol="0">
            <a:spAutoFit/>
          </a:bodyPr>
          <a:lstStyle/>
          <a:p>
            <a:pPr defTabSz="829215">
              <a:spcAft>
                <a:spcPts val="544"/>
              </a:spcAft>
            </a:pPr>
            <a:r>
              <a:rPr lang="en-IE" sz="3265" b="1" i="1" dirty="0">
                <a:solidFill>
                  <a:srgbClr val="55B4C5"/>
                </a:solidFill>
                <a:latin typeface="Arial"/>
              </a:rPr>
              <a:t>“</a:t>
            </a:r>
            <a:r>
              <a:rPr lang="en-IE" sz="3265" b="1" i="1" dirty="0">
                <a:solidFill>
                  <a:srgbClr val="FFFFFF"/>
                </a:solidFill>
                <a:latin typeface="Arial"/>
              </a:rPr>
              <a:t>Dublin's hotel boom goes into overdrive</a:t>
            </a:r>
            <a:r>
              <a:rPr lang="en-IE" sz="3265" b="1" i="1" dirty="0">
                <a:solidFill>
                  <a:srgbClr val="55B4C5"/>
                </a:solidFill>
                <a:latin typeface="Arial"/>
              </a:rPr>
              <a:t>”</a:t>
            </a:r>
          </a:p>
        </p:txBody>
      </p:sp>
      <p:sp>
        <p:nvSpPr>
          <p:cNvPr id="16" name="TextBox 15">
            <a:extLst>
              <a:ext uri="{FF2B5EF4-FFF2-40B4-BE49-F238E27FC236}">
                <a16:creationId xmlns:a16="http://schemas.microsoft.com/office/drawing/2014/main" xmlns="" id="{5D3D677B-80BD-4ADB-BC6F-5C8C18CBF26F}"/>
              </a:ext>
            </a:extLst>
          </p:cNvPr>
          <p:cNvSpPr txBox="1"/>
          <p:nvPr/>
        </p:nvSpPr>
        <p:spPr>
          <a:xfrm>
            <a:off x="6154724" y="4281556"/>
            <a:ext cx="4173422" cy="1822743"/>
          </a:xfrm>
          <a:prstGeom prst="rect">
            <a:avLst/>
          </a:prstGeom>
          <a:noFill/>
        </p:spPr>
        <p:txBody>
          <a:bodyPr wrap="square" lIns="0" tIns="0" rIns="0" bIns="0" rtlCol="0">
            <a:spAutoFit/>
          </a:bodyPr>
          <a:lstStyle/>
          <a:p>
            <a:pPr defTabSz="829215">
              <a:spcAft>
                <a:spcPts val="544"/>
              </a:spcAft>
            </a:pPr>
            <a:r>
              <a:rPr lang="en-IE" sz="3265" b="1" i="1" dirty="0">
                <a:solidFill>
                  <a:srgbClr val="55B4C5"/>
                </a:solidFill>
                <a:latin typeface="Arial"/>
              </a:rPr>
              <a:t>“</a:t>
            </a:r>
            <a:r>
              <a:rPr lang="en-IE" sz="3265" b="1" i="1" dirty="0">
                <a:solidFill>
                  <a:srgbClr val="FFFFFF"/>
                </a:solidFill>
                <a:latin typeface="Arial"/>
              </a:rPr>
              <a:t>Dublin’s Liberties in line for economic boost</a:t>
            </a:r>
            <a:r>
              <a:rPr lang="en-IE" sz="3265" b="1" i="1" dirty="0">
                <a:solidFill>
                  <a:srgbClr val="55B4C5"/>
                </a:solidFill>
                <a:latin typeface="Arial"/>
              </a:rPr>
              <a:t>”</a:t>
            </a:r>
          </a:p>
          <a:p>
            <a:pPr defTabSz="829215">
              <a:spcAft>
                <a:spcPts val="544"/>
              </a:spcAft>
            </a:pPr>
            <a:endParaRPr lang="en-IE" sz="1633" b="1" i="1" dirty="0" err="1">
              <a:solidFill>
                <a:srgbClr val="FFFFFF"/>
              </a:solidFill>
              <a:latin typeface="Arial"/>
            </a:endParaRPr>
          </a:p>
        </p:txBody>
      </p:sp>
    </p:spTree>
    <p:extLst>
      <p:ext uri="{BB962C8B-B14F-4D97-AF65-F5344CB8AC3E}">
        <p14:creationId xmlns:p14="http://schemas.microsoft.com/office/powerpoint/2010/main" val="18019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C361270-7172-495D-9CB2-A9131CB53B17}"/>
              </a:ext>
            </a:extLst>
          </p:cNvPr>
          <p:cNvSpPr>
            <a:spLocks noGrp="1"/>
          </p:cNvSpPr>
          <p:nvPr>
            <p:ph type="title" idx="4294967295"/>
          </p:nvPr>
        </p:nvSpPr>
        <p:spPr>
          <a:xfrm>
            <a:off x="832642" y="536924"/>
            <a:ext cx="6528278" cy="440594"/>
          </a:xfrm>
        </p:spPr>
        <p:txBody>
          <a:bodyPr/>
          <a:lstStyle/>
          <a:p>
            <a:r>
              <a:rPr lang="en-IE" dirty="0">
                <a:solidFill>
                  <a:srgbClr val="55B4C5"/>
                </a:solidFill>
              </a:rPr>
              <a:t>Requirement for New Development</a:t>
            </a:r>
          </a:p>
        </p:txBody>
      </p:sp>
      <p:grpSp>
        <p:nvGrpSpPr>
          <p:cNvPr id="3" name="Group 2">
            <a:extLst>
              <a:ext uri="{FF2B5EF4-FFF2-40B4-BE49-F238E27FC236}">
                <a16:creationId xmlns:a16="http://schemas.microsoft.com/office/drawing/2014/main" xmlns="" id="{2598A4CA-4D5B-44D9-BACD-C79756D2F65C}"/>
              </a:ext>
            </a:extLst>
          </p:cNvPr>
          <p:cNvGrpSpPr/>
          <p:nvPr/>
        </p:nvGrpSpPr>
        <p:grpSpPr>
          <a:xfrm>
            <a:off x="6291559" y="1699110"/>
            <a:ext cx="4017439" cy="3821537"/>
            <a:chOff x="6291559" y="1699110"/>
            <a:chExt cx="4017439" cy="3821537"/>
          </a:xfrm>
        </p:grpSpPr>
        <p:sp>
          <p:nvSpPr>
            <p:cNvPr id="9" name="TextBox 8">
              <a:extLst>
                <a:ext uri="{FF2B5EF4-FFF2-40B4-BE49-F238E27FC236}">
                  <a16:creationId xmlns:a16="http://schemas.microsoft.com/office/drawing/2014/main" xmlns="" id="{09E84B3C-6AB8-4B88-802A-CCE57E47A327}"/>
                </a:ext>
              </a:extLst>
            </p:cNvPr>
            <p:cNvSpPr txBox="1"/>
            <p:nvPr/>
          </p:nvSpPr>
          <p:spPr>
            <a:xfrm>
              <a:off x="6885863" y="3667302"/>
              <a:ext cx="2908175" cy="1853345"/>
            </a:xfrm>
            <a:prstGeom prst="roundRect">
              <a:avLst/>
            </a:prstGeom>
            <a:noFill/>
          </p:spPr>
          <p:txBody>
            <a:bodyPr wrap="square" lIns="0" tIns="0" rIns="0" bIns="0" rtlCol="0">
              <a:spAutoFit/>
            </a:bodyPr>
            <a:lstStyle/>
            <a:p>
              <a:pPr algn="ctr" defTabSz="829215">
                <a:spcAft>
                  <a:spcPts val="544"/>
                </a:spcAft>
              </a:pPr>
              <a:r>
                <a:rPr lang="en-IE" sz="2177" dirty="0">
                  <a:solidFill>
                    <a:srgbClr val="FFFFFF"/>
                  </a:solidFill>
                  <a:latin typeface="Arial"/>
                </a:rPr>
                <a:t>Requirement to provide infrastructure to allow growth of up to </a:t>
              </a:r>
              <a:r>
                <a:rPr lang="en-IE" sz="2177" b="1" dirty="0">
                  <a:solidFill>
                    <a:srgbClr val="55B4C5"/>
                  </a:solidFill>
                  <a:latin typeface="Arial"/>
                </a:rPr>
                <a:t>65% </a:t>
              </a:r>
              <a:r>
                <a:rPr lang="en-IE" sz="2177" dirty="0">
                  <a:solidFill>
                    <a:srgbClr val="FFFFFF"/>
                  </a:solidFill>
                  <a:latin typeface="Arial"/>
                </a:rPr>
                <a:t>in overseas tourism revenue</a:t>
              </a:r>
            </a:p>
          </p:txBody>
        </p:sp>
        <p:sp>
          <p:nvSpPr>
            <p:cNvPr id="7" name="Rectangle: Rounded Corners 6">
              <a:extLst>
                <a:ext uri="{FF2B5EF4-FFF2-40B4-BE49-F238E27FC236}">
                  <a16:creationId xmlns:a16="http://schemas.microsoft.com/office/drawing/2014/main" xmlns="" id="{D478A1F9-0CBD-4579-A58A-E376F9C177E2}"/>
                </a:ext>
              </a:extLst>
            </p:cNvPr>
            <p:cNvSpPr/>
            <p:nvPr/>
          </p:nvSpPr>
          <p:spPr>
            <a:xfrm>
              <a:off x="6291559" y="1699110"/>
              <a:ext cx="4017439" cy="1088688"/>
            </a:xfrm>
            <a:prstGeom prst="roundRect">
              <a:avLst>
                <a:gd name="adj" fmla="val 0"/>
              </a:avLst>
            </a:prstGeom>
            <a:solidFill>
              <a:srgbClr val="55B4C5"/>
            </a:solidFill>
          </p:spPr>
          <p:txBody>
            <a:bodyPr wrap="square">
              <a:noAutofit/>
            </a:bodyPr>
            <a:lstStyle/>
            <a:p>
              <a:pPr algn="ctr" defTabSz="829215">
                <a:spcAft>
                  <a:spcPts val="544"/>
                </a:spcAft>
              </a:pPr>
              <a:r>
                <a:rPr lang="en-IE" sz="2177" b="1" u="sng" dirty="0">
                  <a:solidFill>
                    <a:srgbClr val="FFFFFF"/>
                  </a:solidFill>
                  <a:latin typeface="Arial"/>
                </a:rPr>
                <a:t>ITIC</a:t>
              </a:r>
            </a:p>
            <a:p>
              <a:pPr algn="ctr" defTabSz="829215">
                <a:spcAft>
                  <a:spcPts val="544"/>
                </a:spcAft>
              </a:pPr>
              <a:r>
                <a:rPr lang="en-IE" sz="2177" dirty="0">
                  <a:solidFill>
                    <a:srgbClr val="FFFFFF"/>
                  </a:solidFill>
                  <a:latin typeface="Arial"/>
                </a:rPr>
                <a:t>11,000 beds required </a:t>
              </a:r>
              <a:br>
                <a:rPr lang="en-IE" sz="2177" dirty="0">
                  <a:solidFill>
                    <a:srgbClr val="FFFFFF"/>
                  </a:solidFill>
                  <a:latin typeface="Arial"/>
                </a:rPr>
              </a:br>
              <a:r>
                <a:rPr lang="en-IE" sz="2177" dirty="0">
                  <a:solidFill>
                    <a:srgbClr val="FFFFFF"/>
                  </a:solidFill>
                  <a:latin typeface="Arial"/>
                </a:rPr>
                <a:t>by 2025</a:t>
              </a:r>
            </a:p>
          </p:txBody>
        </p:sp>
        <p:sp>
          <p:nvSpPr>
            <p:cNvPr id="14" name="Isosceles Triangle 13">
              <a:extLst>
                <a:ext uri="{FF2B5EF4-FFF2-40B4-BE49-F238E27FC236}">
                  <a16:creationId xmlns:a16="http://schemas.microsoft.com/office/drawing/2014/main" xmlns="" id="{B5CC7FAF-CCB9-4DAA-9425-E16E0D0DD513}"/>
                </a:ext>
              </a:extLst>
            </p:cNvPr>
            <p:cNvSpPr/>
            <p:nvPr/>
          </p:nvSpPr>
          <p:spPr>
            <a:xfrm rot="10800000">
              <a:off x="7001566" y="3037702"/>
              <a:ext cx="2597424" cy="391299"/>
            </a:xfrm>
            <a:prstGeom prst="triangle">
              <a:avLst/>
            </a:prstGeom>
            <a:solidFill>
              <a:srgbClr val="55B4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algn="ctr" defTabSz="829215"/>
              <a:endParaRPr lang="en-IE" sz="1451" dirty="0">
                <a:solidFill>
                  <a:srgbClr val="FFFFFF"/>
                </a:solidFill>
                <a:latin typeface="Arial"/>
              </a:endParaRPr>
            </a:p>
          </p:txBody>
        </p:sp>
      </p:grpSp>
      <p:grpSp>
        <p:nvGrpSpPr>
          <p:cNvPr id="2" name="Group 1">
            <a:extLst>
              <a:ext uri="{FF2B5EF4-FFF2-40B4-BE49-F238E27FC236}">
                <a16:creationId xmlns:a16="http://schemas.microsoft.com/office/drawing/2014/main" xmlns="" id="{AD09F2B9-287F-40AF-AD8C-60B1BF415780}"/>
              </a:ext>
            </a:extLst>
          </p:cNvPr>
          <p:cNvGrpSpPr/>
          <p:nvPr/>
        </p:nvGrpSpPr>
        <p:grpSpPr>
          <a:xfrm>
            <a:off x="1883003" y="1699111"/>
            <a:ext cx="4017440" cy="3212013"/>
            <a:chOff x="1883003" y="1699111"/>
            <a:chExt cx="4017440" cy="3212013"/>
          </a:xfrm>
        </p:grpSpPr>
        <p:sp>
          <p:nvSpPr>
            <p:cNvPr id="5" name="Rectangle: Rounded Corners 4">
              <a:extLst>
                <a:ext uri="{FF2B5EF4-FFF2-40B4-BE49-F238E27FC236}">
                  <a16:creationId xmlns:a16="http://schemas.microsoft.com/office/drawing/2014/main" xmlns="" id="{32B62239-B6A4-4EE7-AF93-5A3569D4A0E0}"/>
                </a:ext>
              </a:extLst>
            </p:cNvPr>
            <p:cNvSpPr/>
            <p:nvPr/>
          </p:nvSpPr>
          <p:spPr>
            <a:xfrm>
              <a:off x="1883003" y="1699111"/>
              <a:ext cx="4017440" cy="1097416"/>
            </a:xfrm>
            <a:prstGeom prst="roundRect">
              <a:avLst>
                <a:gd name="adj" fmla="val 0"/>
              </a:avLst>
            </a:prstGeom>
            <a:solidFill>
              <a:srgbClr val="55B4C5"/>
            </a:solidFill>
          </p:spPr>
          <p:txBody>
            <a:bodyPr wrap="square">
              <a:spAutoFit/>
            </a:bodyPr>
            <a:lstStyle/>
            <a:p>
              <a:pPr algn="ctr" defTabSz="829215"/>
              <a:r>
                <a:rPr lang="en-IE" sz="2177" b="1" u="sng" dirty="0" err="1">
                  <a:solidFill>
                    <a:srgbClr val="FFFFFF"/>
                  </a:solidFill>
                  <a:latin typeface="Arial"/>
                </a:rPr>
                <a:t>Failte</a:t>
              </a:r>
              <a:r>
                <a:rPr lang="en-IE" sz="2177" b="1" u="sng" dirty="0">
                  <a:solidFill>
                    <a:srgbClr val="FFFFFF"/>
                  </a:solidFill>
                  <a:latin typeface="Arial"/>
                </a:rPr>
                <a:t> Ireland</a:t>
              </a:r>
            </a:p>
            <a:p>
              <a:pPr algn="ctr" defTabSz="829215"/>
              <a:r>
                <a:rPr lang="en-IE" sz="2177" dirty="0">
                  <a:solidFill>
                    <a:srgbClr val="FFFFFF"/>
                  </a:solidFill>
                  <a:latin typeface="Arial"/>
                </a:rPr>
                <a:t>5,400 rooms to be </a:t>
              </a:r>
              <a:br>
                <a:rPr lang="en-IE" sz="2177" dirty="0">
                  <a:solidFill>
                    <a:srgbClr val="FFFFFF"/>
                  </a:solidFill>
                  <a:latin typeface="Arial"/>
                </a:rPr>
              </a:br>
              <a:r>
                <a:rPr lang="en-IE" sz="2177" dirty="0">
                  <a:solidFill>
                    <a:srgbClr val="FFFFFF"/>
                  </a:solidFill>
                  <a:latin typeface="Arial"/>
                </a:rPr>
                <a:t>delivered by 2020</a:t>
              </a:r>
            </a:p>
          </p:txBody>
        </p:sp>
        <p:sp>
          <p:nvSpPr>
            <p:cNvPr id="13" name="TextBox 12">
              <a:extLst>
                <a:ext uri="{FF2B5EF4-FFF2-40B4-BE49-F238E27FC236}">
                  <a16:creationId xmlns:a16="http://schemas.microsoft.com/office/drawing/2014/main" xmlns="" id="{B62FECD4-F52F-4784-A666-30F3BD6DD846}"/>
                </a:ext>
              </a:extLst>
            </p:cNvPr>
            <p:cNvSpPr txBox="1"/>
            <p:nvPr/>
          </p:nvSpPr>
          <p:spPr>
            <a:xfrm>
              <a:off x="2502851" y="3799117"/>
              <a:ext cx="2777744" cy="1112007"/>
            </a:xfrm>
            <a:prstGeom prst="roundRect">
              <a:avLst/>
            </a:prstGeom>
            <a:noFill/>
          </p:spPr>
          <p:txBody>
            <a:bodyPr wrap="square" lIns="0" tIns="0" rIns="0" bIns="0" rtlCol="0">
              <a:spAutoFit/>
            </a:bodyPr>
            <a:lstStyle/>
            <a:p>
              <a:pPr algn="ctr" defTabSz="829215">
                <a:spcAft>
                  <a:spcPts val="544"/>
                </a:spcAft>
              </a:pPr>
              <a:r>
                <a:rPr lang="en-IE" sz="2177" dirty="0">
                  <a:solidFill>
                    <a:srgbClr val="FFFFFF"/>
                  </a:solidFill>
                  <a:latin typeface="Arial"/>
                </a:rPr>
                <a:t>Still </a:t>
              </a:r>
              <a:r>
                <a:rPr lang="en-IE" sz="2177" b="1" dirty="0">
                  <a:solidFill>
                    <a:srgbClr val="55B4C5"/>
                  </a:solidFill>
                  <a:latin typeface="Arial"/>
                </a:rPr>
                <a:t>1,100</a:t>
              </a:r>
              <a:r>
                <a:rPr lang="en-IE" sz="2177" dirty="0">
                  <a:solidFill>
                    <a:srgbClr val="FFFFFF"/>
                  </a:solidFill>
                  <a:latin typeface="Arial"/>
                </a:rPr>
                <a:t> short for current growth forecasts</a:t>
              </a:r>
            </a:p>
          </p:txBody>
        </p:sp>
        <p:sp>
          <p:nvSpPr>
            <p:cNvPr id="15" name="Isosceles Triangle 14">
              <a:extLst>
                <a:ext uri="{FF2B5EF4-FFF2-40B4-BE49-F238E27FC236}">
                  <a16:creationId xmlns:a16="http://schemas.microsoft.com/office/drawing/2014/main" xmlns="" id="{C6CB647D-C94E-42C1-A1BD-C4C8E184D6D5}"/>
                </a:ext>
              </a:extLst>
            </p:cNvPr>
            <p:cNvSpPr/>
            <p:nvPr/>
          </p:nvSpPr>
          <p:spPr>
            <a:xfrm rot="10800000">
              <a:off x="2563161" y="3037702"/>
              <a:ext cx="2597424" cy="391299"/>
            </a:xfrm>
            <a:prstGeom prst="triangle">
              <a:avLst/>
            </a:prstGeom>
            <a:solidFill>
              <a:srgbClr val="55B4C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35" tIns="41468" rIns="82935" bIns="41468" numCol="1" spcCol="0" rtlCol="0" fromWordArt="0" anchor="ctr" anchorCtr="0" forceAA="0" compatLnSpc="1">
              <a:prstTxWarp prst="textNoShape">
                <a:avLst/>
              </a:prstTxWarp>
              <a:noAutofit/>
            </a:bodyPr>
            <a:lstStyle/>
            <a:p>
              <a:pPr algn="ctr" defTabSz="829215"/>
              <a:endParaRPr lang="en-IE" sz="1451" dirty="0">
                <a:solidFill>
                  <a:srgbClr val="FFFFFF"/>
                </a:solidFill>
                <a:latin typeface="Arial"/>
              </a:endParaRPr>
            </a:p>
          </p:txBody>
        </p:sp>
      </p:grpSp>
    </p:spTree>
    <p:extLst>
      <p:ext uri="{BB962C8B-B14F-4D97-AF65-F5344CB8AC3E}">
        <p14:creationId xmlns:p14="http://schemas.microsoft.com/office/powerpoint/2010/main" val="95695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248030" y="1441"/>
          <a:ext cx="1439" cy="1439"/>
        </p:xfrm>
        <a:graphic>
          <a:graphicData uri="http://schemas.openxmlformats.org/presentationml/2006/ole">
            <mc:AlternateContent xmlns:mc="http://schemas.openxmlformats.org/markup-compatibility/2006">
              <mc:Choice xmlns:v="urn:schemas-microsoft-com:vml" Requires="v">
                <p:oleObj spid="_x0000_s4103" name="think-cell Slide" r:id="rId4" imgW="287" imgH="287" progId="TCLayout.ActiveDocument.1">
                  <p:embed/>
                </p:oleObj>
              </mc:Choice>
              <mc:Fallback>
                <p:oleObj name="think-cell Slide" r:id="rId4" imgW="287" imgH="287" progId="TCLayout.ActiveDocument.1">
                  <p:embed/>
                  <p:pic>
                    <p:nvPicPr>
                      <p:cNvPr id="2" name="Object 1" hidden="1"/>
                      <p:cNvPicPr/>
                      <p:nvPr/>
                    </p:nvPicPr>
                    <p:blipFill>
                      <a:blip r:embed="rId5"/>
                      <a:stretch>
                        <a:fillRect/>
                      </a:stretch>
                    </p:blipFill>
                    <p:spPr>
                      <a:xfrm>
                        <a:off x="1248030" y="1441"/>
                        <a:ext cx="1439" cy="1439"/>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xmlns="" id="{9460FAA7-2A15-411D-9020-CFF54F5AB1DF}"/>
              </a:ext>
            </a:extLst>
          </p:cNvPr>
          <p:cNvSpPr>
            <a:spLocks noGrp="1"/>
          </p:cNvSpPr>
          <p:nvPr>
            <p:ph type="body" sz="quarter" idx="16"/>
          </p:nvPr>
        </p:nvSpPr>
        <p:spPr>
          <a:xfrm>
            <a:off x="886307" y="6450622"/>
            <a:ext cx="4115088" cy="338811"/>
          </a:xfrm>
        </p:spPr>
        <p:txBody>
          <a:bodyPr/>
          <a:lstStyle/>
          <a:p>
            <a:r>
              <a:rPr lang="en-IE" dirty="0"/>
              <a:t>Source: Cushman &amp; Wakefield Research</a:t>
            </a:r>
          </a:p>
          <a:p>
            <a:endParaRPr lang="en-IE" dirty="0"/>
          </a:p>
        </p:txBody>
      </p:sp>
      <p:sp>
        <p:nvSpPr>
          <p:cNvPr id="4" name="Title 3"/>
          <p:cNvSpPr>
            <a:spLocks noGrp="1"/>
          </p:cNvSpPr>
          <p:nvPr>
            <p:ph type="title"/>
          </p:nvPr>
        </p:nvSpPr>
        <p:spPr>
          <a:xfrm>
            <a:off x="785721" y="387397"/>
            <a:ext cx="6454100" cy="440543"/>
          </a:xfrm>
        </p:spPr>
        <p:txBody>
          <a:bodyPr/>
          <a:lstStyle/>
          <a:p>
            <a:r>
              <a:rPr lang="en-IE" dirty="0"/>
              <a:t>Top 10 Hotel Completions</a:t>
            </a:r>
            <a:endParaRPr lang="en-IE" b="1" dirty="0"/>
          </a:p>
        </p:txBody>
      </p:sp>
      <p:sp>
        <p:nvSpPr>
          <p:cNvPr id="3" name="Text Placeholder 2"/>
          <p:cNvSpPr>
            <a:spLocks noGrp="1"/>
          </p:cNvSpPr>
          <p:nvPr>
            <p:ph type="body" sz="quarter" idx="12"/>
          </p:nvPr>
        </p:nvSpPr>
        <p:spPr>
          <a:xfrm>
            <a:off x="785723" y="900462"/>
            <a:ext cx="5294182" cy="213550"/>
          </a:xfrm>
        </p:spPr>
        <p:txBody>
          <a:bodyPr/>
          <a:lstStyle/>
          <a:p>
            <a:r>
              <a:rPr lang="en-IE" dirty="0"/>
              <a:t>YTD 2018</a:t>
            </a:r>
          </a:p>
        </p:txBody>
      </p:sp>
      <p:sp>
        <p:nvSpPr>
          <p:cNvPr id="10" name="Text Box 23">
            <a:extLst>
              <a:ext uri="{FF2B5EF4-FFF2-40B4-BE49-F238E27FC236}">
                <a16:creationId xmlns:a16="http://schemas.microsoft.com/office/drawing/2014/main" xmlns="" id="{043527EE-00B1-4176-8FB4-403F68688120}"/>
              </a:ext>
            </a:extLst>
          </p:cNvPr>
          <p:cNvSpPr txBox="1">
            <a:spLocks noChangeArrowheads="1"/>
          </p:cNvSpPr>
          <p:nvPr/>
        </p:nvSpPr>
        <p:spPr bwMode="auto">
          <a:xfrm>
            <a:off x="9511775" y="6427341"/>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FFFFFF"/>
                </a:solidFill>
                <a:latin typeface="Arial" panose="020B0604020202020204" pitchFamily="34" charset="0"/>
                <a:cs typeface="Arial" panose="020B0604020202020204" pitchFamily="34" charset="0"/>
              </a:rPr>
              <a:t>*Provisional - subject to revision.</a:t>
            </a:r>
          </a:p>
        </p:txBody>
      </p:sp>
      <p:graphicFrame>
        <p:nvGraphicFramePr>
          <p:cNvPr id="9" name="Table 8">
            <a:extLst>
              <a:ext uri="{FF2B5EF4-FFF2-40B4-BE49-F238E27FC236}">
                <a16:creationId xmlns:a16="http://schemas.microsoft.com/office/drawing/2014/main" xmlns="" id="{FDDF9CE8-0E3A-4676-924E-AB87DE4EA4A9}"/>
              </a:ext>
            </a:extLst>
          </p:cNvPr>
          <p:cNvGraphicFramePr>
            <a:graphicFrameLocks noGrp="1"/>
          </p:cNvGraphicFramePr>
          <p:nvPr>
            <p:extLst/>
          </p:nvPr>
        </p:nvGraphicFramePr>
        <p:xfrm>
          <a:off x="828213" y="2772305"/>
          <a:ext cx="10601787" cy="3591257"/>
        </p:xfrm>
        <a:graphic>
          <a:graphicData uri="http://schemas.openxmlformats.org/drawingml/2006/table">
            <a:tbl>
              <a:tblPr firstRow="1" firstCol="1" bandRow="1">
                <a:tableStyleId>{2D5ABB26-0587-4C30-8999-92F81FD0307C}</a:tableStyleId>
              </a:tblPr>
              <a:tblGrid>
                <a:gridCol w="3828795">
                  <a:extLst>
                    <a:ext uri="{9D8B030D-6E8A-4147-A177-3AD203B41FA5}">
                      <a16:colId xmlns:a16="http://schemas.microsoft.com/office/drawing/2014/main" xmlns="" val="20000"/>
                    </a:ext>
                  </a:extLst>
                </a:gridCol>
                <a:gridCol w="1159457">
                  <a:extLst>
                    <a:ext uri="{9D8B030D-6E8A-4147-A177-3AD203B41FA5}">
                      <a16:colId xmlns:a16="http://schemas.microsoft.com/office/drawing/2014/main" xmlns="" val="20001"/>
                    </a:ext>
                  </a:extLst>
                </a:gridCol>
                <a:gridCol w="1026948">
                  <a:extLst>
                    <a:ext uri="{9D8B030D-6E8A-4147-A177-3AD203B41FA5}">
                      <a16:colId xmlns:a16="http://schemas.microsoft.com/office/drawing/2014/main" xmlns="" val="20002"/>
                    </a:ext>
                  </a:extLst>
                </a:gridCol>
                <a:gridCol w="1416193">
                  <a:extLst>
                    <a:ext uri="{9D8B030D-6E8A-4147-A177-3AD203B41FA5}">
                      <a16:colId xmlns:a16="http://schemas.microsoft.com/office/drawing/2014/main" xmlns="" val="20003"/>
                    </a:ext>
                  </a:extLst>
                </a:gridCol>
                <a:gridCol w="1664650">
                  <a:extLst>
                    <a:ext uri="{9D8B030D-6E8A-4147-A177-3AD203B41FA5}">
                      <a16:colId xmlns:a16="http://schemas.microsoft.com/office/drawing/2014/main" xmlns="" val="657445838"/>
                    </a:ext>
                  </a:extLst>
                </a:gridCol>
                <a:gridCol w="1505744">
                  <a:extLst>
                    <a:ext uri="{9D8B030D-6E8A-4147-A177-3AD203B41FA5}">
                      <a16:colId xmlns:a16="http://schemas.microsoft.com/office/drawing/2014/main" xmlns="" val="77290405"/>
                    </a:ext>
                  </a:extLst>
                </a:gridCol>
              </a:tblGrid>
              <a:tr h="630497">
                <a:tc>
                  <a:txBody>
                    <a:bodyPr/>
                    <a:lstStyle/>
                    <a:p>
                      <a:pPr marL="0" algn="l"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Hotel</a:t>
                      </a:r>
                    </a:p>
                  </a:txBody>
                  <a:tcPr marL="48978" marR="48978" marT="48978" marB="48978" anchor="ctr">
                    <a:solidFill>
                      <a:schemeClr val="accent2"/>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County</a:t>
                      </a:r>
                    </a:p>
                  </a:txBody>
                  <a:tcPr marL="48978" marR="48978" marT="48978" marB="48978" anchor="ctr">
                    <a:solidFill>
                      <a:schemeClr val="accent2"/>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Star Rating</a:t>
                      </a:r>
                    </a:p>
                  </a:txBody>
                  <a:tcPr marL="48978" marR="48978" marT="48978" marB="48978" anchor="ctr">
                    <a:solidFill>
                      <a:schemeClr val="accent2"/>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No. of New Rooms</a:t>
                      </a:r>
                    </a:p>
                  </a:txBody>
                  <a:tcPr marL="48978" marR="48978" marT="48978" marB="48978" anchor="ctr">
                    <a:solidFill>
                      <a:schemeClr val="accent2"/>
                    </a:solidFill>
                  </a:tcPr>
                </a:tc>
                <a:tc>
                  <a:txBody>
                    <a:bodyPr/>
                    <a:lstStyle/>
                    <a:p>
                      <a:pPr marL="0" algn="ctr" defTabSz="995690" rtl="0" eaLnBrk="1" fontAlgn="ctr" latinLnBrk="0" hangingPunct="1">
                        <a:lnSpc>
                          <a:spcPct val="107000"/>
                        </a:lnSpc>
                        <a:spcAft>
                          <a:spcPts val="0"/>
                        </a:spcAft>
                      </a:pPr>
                      <a:r>
                        <a:rPr lang="en-GB" sz="1500" b="1" u="none" strike="noStrike" kern="1200" dirty="0">
                          <a:solidFill>
                            <a:schemeClr val="bg1"/>
                          </a:solidFill>
                          <a:effectLst/>
                          <a:latin typeface="+mn-lt"/>
                          <a:ea typeface="+mn-ea"/>
                          <a:cs typeface="+mn-cs"/>
                        </a:rPr>
                        <a:t>Development Type</a:t>
                      </a:r>
                    </a:p>
                  </a:txBody>
                  <a:tcPr marL="48978" marR="48978" marT="48978" marB="48978" anchor="ctr">
                    <a:solidFill>
                      <a:schemeClr val="accent2"/>
                    </a:solidFill>
                  </a:tcPr>
                </a:tc>
                <a:tc>
                  <a:txBody>
                    <a:bodyPr/>
                    <a:lstStyle/>
                    <a:p>
                      <a:pPr marL="0" marR="0" lvl="0" indent="0" algn="ctr" defTabSz="995690" rtl="0" eaLnBrk="1" fontAlgn="ctr" latinLnBrk="0" hangingPunct="1">
                        <a:lnSpc>
                          <a:spcPct val="107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Quarter Completed</a:t>
                      </a:r>
                    </a:p>
                  </a:txBody>
                  <a:tcPr marL="48978" marR="48978" marT="48978" marB="48978" anchor="ctr">
                    <a:solidFill>
                      <a:schemeClr val="accent2"/>
                    </a:solidFill>
                  </a:tcPr>
                </a:tc>
                <a:extLst>
                  <a:ext uri="{0D108BD9-81ED-4DB2-BD59-A6C34878D82A}">
                    <a16:rowId xmlns:a16="http://schemas.microsoft.com/office/drawing/2014/main" xmlns="" val="10000"/>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Iveagh Garden Hotel, Dublin 2</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145</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New Build</a:t>
                      </a:r>
                    </a:p>
                  </a:txBody>
                  <a:tcPr marL="48978" marR="48978" marT="48978" marB="48978" anchor="ctr">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Q1 2018</a:t>
                      </a:r>
                    </a:p>
                  </a:txBody>
                  <a:tcPr marL="48978" marR="48978" marT="48978" marB="48978"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236985828"/>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err="1">
                          <a:solidFill>
                            <a:schemeClr val="bg1"/>
                          </a:solidFill>
                          <a:effectLst/>
                          <a:latin typeface="+mn-lt"/>
                          <a:ea typeface="+mn-ea"/>
                          <a:cs typeface="+mn-cs"/>
                        </a:rPr>
                        <a:t>Maldron</a:t>
                      </a:r>
                      <a:r>
                        <a:rPr lang="en-GB" sz="1300" b="1" u="none" strike="noStrike" kern="1200" dirty="0">
                          <a:solidFill>
                            <a:schemeClr val="bg1"/>
                          </a:solidFill>
                          <a:effectLst/>
                          <a:latin typeface="+mn-lt"/>
                          <a:ea typeface="+mn-ea"/>
                          <a:cs typeface="+mn-cs"/>
                        </a:rPr>
                        <a:t> Hotel Kevin Street, Dublin 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140</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New Build</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413260993"/>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Clayton Hotel Dublin Airport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135</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74873707"/>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Hilton Garden Inn, Dublin 1</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3</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85</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777678184"/>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The Premier Inn Hotel</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3</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58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156282542"/>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GB" sz="1300" b="1" u="none" strike="noStrike" kern="1200" dirty="0">
                          <a:solidFill>
                            <a:schemeClr val="bg1"/>
                          </a:solidFill>
                          <a:effectLst/>
                          <a:latin typeface="+mn-lt"/>
                          <a:ea typeface="+mn-ea"/>
                          <a:cs typeface="+mn-cs"/>
                        </a:rPr>
                        <a:t>Hotel 7</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3</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51</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New Build</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Q1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3"/>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Amber Springs Hotel &amp; Health Spa</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Wexford</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45</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Q1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773450503"/>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The Morgan Hotel, Dublin 1</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36</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Q3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3601586988"/>
                  </a:ext>
                </a:extLst>
              </a:tr>
              <a:tr h="29018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Trinity City Hotel, Dublin 2</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Dublin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21</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Q2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492649442"/>
                  </a:ext>
                </a:extLst>
              </a:tr>
              <a:tr h="292237">
                <a:tc>
                  <a:txBody>
                    <a:bodyPr/>
                    <a:lstStyle/>
                    <a:p>
                      <a:pPr marL="0" marR="0" lvl="0" indent="0" algn="l" defTabSz="995690" rtl="0" eaLnBrk="1" fontAlgn="b" latinLnBrk="0" hangingPunct="1">
                        <a:lnSpc>
                          <a:spcPct val="100000"/>
                        </a:lnSpc>
                        <a:spcBef>
                          <a:spcPts val="0"/>
                        </a:spcBef>
                        <a:spcAft>
                          <a:spcPts val="0"/>
                        </a:spcAft>
                        <a:buClr>
                          <a:schemeClr val="tx1"/>
                        </a:buClr>
                        <a:buSzTx/>
                        <a:buFontTx/>
                        <a:buNone/>
                        <a:tabLst/>
                      </a:pPr>
                      <a:r>
                        <a:rPr lang="en-IE" sz="1300" b="1" u="none" strike="noStrike" kern="1200" dirty="0">
                          <a:solidFill>
                            <a:schemeClr val="bg1"/>
                          </a:solidFill>
                          <a:effectLst/>
                          <a:latin typeface="+mn-lt"/>
                          <a:ea typeface="+mn-ea"/>
                          <a:cs typeface="+mn-cs"/>
                        </a:rPr>
                        <a:t>Delphi Resort</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Galway</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4</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20</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defRPr/>
                      </a:pPr>
                      <a:r>
                        <a:rPr lang="en-GB" sz="1300" b="0" u="none" strike="noStrike" kern="1200" dirty="0">
                          <a:solidFill>
                            <a:schemeClr val="bg1"/>
                          </a:solidFill>
                          <a:effectLst/>
                          <a:latin typeface="+mn-lt"/>
                          <a:ea typeface="+mn-ea"/>
                          <a:cs typeface="+mn-cs"/>
                        </a:rPr>
                        <a:t>Extension</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ctr" defTabSz="995690" rtl="0" eaLnBrk="1" fontAlgn="b" latinLnBrk="0" hangingPunct="1">
                        <a:lnSpc>
                          <a:spcPct val="100000"/>
                        </a:lnSpc>
                        <a:spcBef>
                          <a:spcPts val="0"/>
                        </a:spcBef>
                        <a:spcAft>
                          <a:spcPts val="0"/>
                        </a:spcAft>
                        <a:buClr>
                          <a:schemeClr val="tx1"/>
                        </a:buClr>
                        <a:buSzTx/>
                        <a:buFontTx/>
                        <a:buNone/>
                        <a:tabLst/>
                      </a:pPr>
                      <a:r>
                        <a:rPr lang="en-GB" sz="1300" b="0" u="none" strike="noStrike" kern="1200" dirty="0">
                          <a:solidFill>
                            <a:schemeClr val="bg1"/>
                          </a:solidFill>
                          <a:effectLst/>
                          <a:latin typeface="+mn-lt"/>
                          <a:ea typeface="+mn-ea"/>
                          <a:cs typeface="+mn-cs"/>
                        </a:rPr>
                        <a:t>Q1 2018</a:t>
                      </a:r>
                    </a:p>
                  </a:txBody>
                  <a:tcPr marL="48978" marR="48978" marT="48978" marB="48978"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2924210169"/>
                  </a:ext>
                </a:extLst>
              </a:tr>
            </a:tbl>
          </a:graphicData>
        </a:graphic>
      </p:graphicFrame>
      <p:pic>
        <p:nvPicPr>
          <p:cNvPr id="11" name="Picture Placeholder 4">
            <a:extLst>
              <a:ext uri="{FF2B5EF4-FFF2-40B4-BE49-F238E27FC236}">
                <a16:creationId xmlns:a16="http://schemas.microsoft.com/office/drawing/2014/main" xmlns="" id="{3454BC78-613C-4957-80D4-90F9B37B84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0000" b="35820"/>
          <a:stretch/>
        </p:blipFill>
        <p:spPr>
          <a:xfrm>
            <a:off x="11182" y="1276922"/>
            <a:ext cx="12185750" cy="1435608"/>
          </a:xfrm>
          <a:prstGeom prst="rect">
            <a:avLst/>
          </a:prstGeom>
          <a:noFill/>
          <a:ln>
            <a:noFill/>
          </a:ln>
        </p:spPr>
      </p:pic>
    </p:spTree>
    <p:extLst>
      <p:ext uri="{BB962C8B-B14F-4D97-AF65-F5344CB8AC3E}">
        <p14:creationId xmlns:p14="http://schemas.microsoft.com/office/powerpoint/2010/main" val="40175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Connector: Elbow 66">
            <a:extLst>
              <a:ext uri="{FF2B5EF4-FFF2-40B4-BE49-F238E27FC236}">
                <a16:creationId xmlns:a16="http://schemas.microsoft.com/office/drawing/2014/main" xmlns="" id="{592F5FA2-0228-4F17-BD02-6895C5AA6E8E}"/>
              </a:ext>
            </a:extLst>
          </p:cNvPr>
          <p:cNvCxnSpPr>
            <a:cxnSpLocks/>
          </p:cNvCxnSpPr>
          <p:nvPr/>
        </p:nvCxnSpPr>
        <p:spPr>
          <a:xfrm rot="10800000" flipV="1">
            <a:off x="2941212" y="2861246"/>
            <a:ext cx="3446311" cy="628106"/>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72720B8D-8E0E-4286-BA8F-876123DD3CF6}"/>
              </a:ext>
            </a:extLst>
          </p:cNvPr>
          <p:cNvCxnSpPr/>
          <p:nvPr/>
        </p:nvCxnSpPr>
        <p:spPr>
          <a:xfrm>
            <a:off x="5921198" y="2926604"/>
            <a:ext cx="0" cy="54452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xmlns="" id="{80ADFD42-E9EA-481A-AAA6-18FA7F141163}"/>
              </a:ext>
            </a:extLst>
          </p:cNvPr>
          <p:cNvCxnSpPr>
            <a:cxnSpLocks/>
          </p:cNvCxnSpPr>
          <p:nvPr/>
        </p:nvCxnSpPr>
        <p:spPr>
          <a:xfrm>
            <a:off x="5594409" y="2858671"/>
            <a:ext cx="3442162" cy="533875"/>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A7B20AB4-99EB-4E9B-8529-7B4097FF21E4}"/>
              </a:ext>
            </a:extLst>
          </p:cNvPr>
          <p:cNvSpPr>
            <a:spLocks noGrp="1"/>
          </p:cNvSpPr>
          <p:nvPr>
            <p:ph type="body" sz="quarter" idx="13"/>
          </p:nvPr>
        </p:nvSpPr>
        <p:spPr/>
        <p:txBody>
          <a:bodyPr>
            <a:normAutofit fontScale="25000" lnSpcReduction="20000"/>
          </a:bodyPr>
          <a:lstStyle/>
          <a:p>
            <a:endParaRPr lang="en-IE"/>
          </a:p>
        </p:txBody>
      </p:sp>
      <p:sp>
        <p:nvSpPr>
          <p:cNvPr id="4" name="Title 3">
            <a:extLst>
              <a:ext uri="{FF2B5EF4-FFF2-40B4-BE49-F238E27FC236}">
                <a16:creationId xmlns:a16="http://schemas.microsoft.com/office/drawing/2014/main" xmlns="" id="{9C361270-7172-495D-9CB2-A9131CB53B17}"/>
              </a:ext>
            </a:extLst>
          </p:cNvPr>
          <p:cNvSpPr>
            <a:spLocks noGrp="1"/>
          </p:cNvSpPr>
          <p:nvPr>
            <p:ph type="title"/>
          </p:nvPr>
        </p:nvSpPr>
        <p:spPr>
          <a:xfrm>
            <a:off x="801818" y="447463"/>
            <a:ext cx="5294182" cy="440543"/>
          </a:xfrm>
        </p:spPr>
        <p:txBody>
          <a:bodyPr/>
          <a:lstStyle/>
          <a:p>
            <a:r>
              <a:rPr lang="en-IE" dirty="0"/>
              <a:t>New Development</a:t>
            </a:r>
          </a:p>
        </p:txBody>
      </p:sp>
      <p:sp>
        <p:nvSpPr>
          <p:cNvPr id="3" name="Text Placeholder 2">
            <a:extLst>
              <a:ext uri="{FF2B5EF4-FFF2-40B4-BE49-F238E27FC236}">
                <a16:creationId xmlns:a16="http://schemas.microsoft.com/office/drawing/2014/main" xmlns="" id="{3962334C-F615-48CF-AC94-7FA0F03AF864}"/>
              </a:ext>
            </a:extLst>
          </p:cNvPr>
          <p:cNvSpPr>
            <a:spLocks noGrp="1"/>
          </p:cNvSpPr>
          <p:nvPr>
            <p:ph type="body" sz="quarter" idx="12"/>
          </p:nvPr>
        </p:nvSpPr>
        <p:spPr>
          <a:xfrm>
            <a:off x="820045" y="901935"/>
            <a:ext cx="5294182" cy="213550"/>
          </a:xfrm>
        </p:spPr>
        <p:txBody>
          <a:bodyPr/>
          <a:lstStyle/>
          <a:p>
            <a:r>
              <a:rPr lang="en-IE" dirty="0"/>
              <a:t>Full Planning List</a:t>
            </a:r>
          </a:p>
        </p:txBody>
      </p:sp>
      <p:grpSp>
        <p:nvGrpSpPr>
          <p:cNvPr id="13" name="Group 12">
            <a:extLst>
              <a:ext uri="{FF2B5EF4-FFF2-40B4-BE49-F238E27FC236}">
                <a16:creationId xmlns:a16="http://schemas.microsoft.com/office/drawing/2014/main" xmlns="" id="{3C7FACDC-20EA-44A2-8427-42B650BC079F}"/>
              </a:ext>
            </a:extLst>
          </p:cNvPr>
          <p:cNvGrpSpPr/>
          <p:nvPr/>
        </p:nvGrpSpPr>
        <p:grpSpPr>
          <a:xfrm>
            <a:off x="7978360" y="3549704"/>
            <a:ext cx="2116422" cy="734284"/>
            <a:chOff x="4954608" y="1271544"/>
            <a:chExt cx="2172097" cy="809582"/>
          </a:xfrm>
          <a:solidFill>
            <a:srgbClr val="003865"/>
          </a:solidFill>
        </p:grpSpPr>
        <p:sp>
          <p:nvSpPr>
            <p:cNvPr id="14" name="Rectangle 13">
              <a:extLst>
                <a:ext uri="{FF2B5EF4-FFF2-40B4-BE49-F238E27FC236}">
                  <a16:creationId xmlns:a16="http://schemas.microsoft.com/office/drawing/2014/main" xmlns="" id="{842BD7F3-B9D8-483A-8DFA-D1C07CFD9676}"/>
                </a:ext>
              </a:extLst>
            </p:cNvPr>
            <p:cNvSpPr/>
            <p:nvPr/>
          </p:nvSpPr>
          <p:spPr>
            <a:xfrm>
              <a:off x="4954608" y="1271544"/>
              <a:ext cx="2172096" cy="809582"/>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xmlns="" id="{456CFFE7-5DD0-46EF-BF7C-7B7BFEC1E7DC}"/>
                </a:ext>
              </a:extLst>
            </p:cNvPr>
            <p:cNvSpPr txBox="1"/>
            <p:nvPr/>
          </p:nvSpPr>
          <p:spPr>
            <a:xfrm>
              <a:off x="4954609" y="1271544"/>
              <a:ext cx="2172096" cy="809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9659" tIns="62662" rIns="109659" bIns="62662" numCol="1" spcCol="1270" anchor="ctr" anchorCtr="0">
              <a:noAutofit/>
            </a:bodyPr>
            <a:lstStyle/>
            <a:p>
              <a:pPr algn="ctr" defTabSz="685375">
                <a:lnSpc>
                  <a:spcPct val="90000"/>
                </a:lnSpc>
                <a:spcBef>
                  <a:spcPct val="0"/>
                </a:spcBef>
                <a:spcAft>
                  <a:spcPct val="35000"/>
                </a:spcAft>
              </a:pPr>
              <a:r>
                <a:rPr lang="en-IE" sz="1451" dirty="0" smtClean="0">
                  <a:solidFill>
                    <a:srgbClr val="FFFFFF"/>
                  </a:solidFill>
                  <a:latin typeface="Arial"/>
                </a:rPr>
                <a:t>3,257 Applications </a:t>
              </a:r>
              <a:r>
                <a:rPr lang="en-IE" sz="1451" dirty="0">
                  <a:solidFill>
                    <a:srgbClr val="FFFFFF"/>
                  </a:solidFill>
                  <a:latin typeface="Arial"/>
                </a:rPr>
                <a:t>In</a:t>
              </a:r>
            </a:p>
          </p:txBody>
        </p:sp>
      </p:grpSp>
      <p:grpSp>
        <p:nvGrpSpPr>
          <p:cNvPr id="16" name="Group 15">
            <a:extLst>
              <a:ext uri="{FF2B5EF4-FFF2-40B4-BE49-F238E27FC236}">
                <a16:creationId xmlns:a16="http://schemas.microsoft.com/office/drawing/2014/main" xmlns="" id="{1E95D3AD-86F5-47A5-A161-2FC63A94224C}"/>
              </a:ext>
            </a:extLst>
          </p:cNvPr>
          <p:cNvGrpSpPr/>
          <p:nvPr/>
        </p:nvGrpSpPr>
        <p:grpSpPr>
          <a:xfrm>
            <a:off x="7978360" y="4283988"/>
            <a:ext cx="2116421" cy="1329092"/>
            <a:chOff x="4954608" y="2081127"/>
            <a:chExt cx="2172096" cy="1399950"/>
          </a:xfrm>
        </p:grpSpPr>
        <p:sp>
          <p:nvSpPr>
            <p:cNvPr id="17" name="Rectangle 16">
              <a:extLst>
                <a:ext uri="{FF2B5EF4-FFF2-40B4-BE49-F238E27FC236}">
                  <a16:creationId xmlns:a16="http://schemas.microsoft.com/office/drawing/2014/main" xmlns="" id="{6B11C857-F6FB-4977-9743-DBA4D79917FE}"/>
                </a:ext>
              </a:extLst>
            </p:cNvPr>
            <p:cNvSpPr/>
            <p:nvPr/>
          </p:nvSpPr>
          <p:spPr>
            <a:xfrm>
              <a:off x="4954608" y="2081127"/>
              <a:ext cx="2172096" cy="13999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xmlns="" id="{C77DE8CA-5238-4297-8FF6-006593B7C5D6}"/>
                </a:ext>
              </a:extLst>
            </p:cNvPr>
            <p:cNvSpPr txBox="1"/>
            <p:nvPr/>
          </p:nvSpPr>
          <p:spPr>
            <a:xfrm>
              <a:off x="4954608" y="2081127"/>
              <a:ext cx="2172096" cy="139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244" tIns="82244" rIns="109659" bIns="123366" numCol="1" spcCol="1270" anchor="t" anchorCtr="0">
              <a:noAutofit/>
            </a:bodyPr>
            <a:lstStyle/>
            <a:p>
              <a:pPr marL="155505" lvl="1" indent="-155505" defTabSz="685375">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2,435</a:t>
              </a:r>
              <a:r>
                <a:rPr lang="en-IE" sz="1451" dirty="0">
                  <a:solidFill>
                    <a:srgbClr val="54585A">
                      <a:hueOff val="0"/>
                      <a:satOff val="0"/>
                      <a:lumOff val="0"/>
                      <a:alphaOff val="0"/>
                    </a:srgbClr>
                  </a:solidFill>
                  <a:latin typeface="Arial"/>
                </a:rPr>
                <a:t> rooms in 30 new hotels</a:t>
              </a:r>
            </a:p>
            <a:p>
              <a:pPr marL="155505" lvl="1" indent="-155505" defTabSz="685375">
                <a:lnSpc>
                  <a:spcPct val="90000"/>
                </a:lnSpc>
                <a:spcBef>
                  <a:spcPct val="0"/>
                </a:spcBef>
                <a:spcAft>
                  <a:spcPct val="15000"/>
                </a:spcAft>
                <a:buFontTx/>
                <a:buChar char="•"/>
              </a:pPr>
              <a:r>
                <a:rPr lang="en-IE" sz="1451" dirty="0">
                  <a:solidFill>
                    <a:srgbClr val="54585A">
                      <a:hueOff val="0"/>
                      <a:satOff val="0"/>
                      <a:lumOff val="0"/>
                      <a:alphaOff val="0"/>
                    </a:srgbClr>
                  </a:solidFill>
                  <a:latin typeface="Arial"/>
                </a:rPr>
                <a:t> </a:t>
              </a:r>
              <a:r>
                <a:rPr lang="en-IE" sz="1451" u="sng" dirty="0">
                  <a:solidFill>
                    <a:srgbClr val="54585A">
                      <a:hueOff val="0"/>
                      <a:satOff val="0"/>
                      <a:lumOff val="0"/>
                      <a:alphaOff val="0"/>
                    </a:srgbClr>
                  </a:solidFill>
                  <a:latin typeface="Arial"/>
                </a:rPr>
                <a:t>822</a:t>
              </a:r>
              <a:r>
                <a:rPr lang="en-IE" sz="1451" dirty="0">
                  <a:solidFill>
                    <a:srgbClr val="54585A">
                      <a:hueOff val="0"/>
                      <a:satOff val="0"/>
                      <a:lumOff val="0"/>
                      <a:alphaOff val="0"/>
                    </a:srgbClr>
                  </a:solidFill>
                  <a:latin typeface="Arial"/>
                </a:rPr>
                <a:t> rooms in extensions of 13 existing hotels</a:t>
              </a:r>
            </a:p>
            <a:p>
              <a:pPr marL="155505" lvl="1" indent="-155505" defTabSz="685375">
                <a:lnSpc>
                  <a:spcPct val="90000"/>
                </a:lnSpc>
                <a:spcBef>
                  <a:spcPct val="0"/>
                </a:spcBef>
                <a:spcAft>
                  <a:spcPct val="15000"/>
                </a:spcAft>
                <a:buFontTx/>
                <a:buChar char="•"/>
              </a:pPr>
              <a:endParaRPr lang="en-IE" sz="1542" dirty="0">
                <a:solidFill>
                  <a:srgbClr val="54585A">
                    <a:hueOff val="0"/>
                    <a:satOff val="0"/>
                    <a:lumOff val="0"/>
                    <a:alphaOff val="0"/>
                  </a:srgbClr>
                </a:solidFill>
                <a:latin typeface="Arial"/>
              </a:endParaRPr>
            </a:p>
          </p:txBody>
        </p:sp>
      </p:grpSp>
      <p:grpSp>
        <p:nvGrpSpPr>
          <p:cNvPr id="19" name="Group 18">
            <a:extLst>
              <a:ext uri="{FF2B5EF4-FFF2-40B4-BE49-F238E27FC236}">
                <a16:creationId xmlns:a16="http://schemas.microsoft.com/office/drawing/2014/main" xmlns="" id="{1EA84746-4DA5-4149-862C-A0621F679BC5}"/>
              </a:ext>
            </a:extLst>
          </p:cNvPr>
          <p:cNvGrpSpPr/>
          <p:nvPr/>
        </p:nvGrpSpPr>
        <p:grpSpPr>
          <a:xfrm>
            <a:off x="4871329" y="3549704"/>
            <a:ext cx="2116422" cy="734284"/>
            <a:chOff x="4954608" y="1271544"/>
            <a:chExt cx="2172096" cy="809582"/>
          </a:xfrm>
          <a:solidFill>
            <a:srgbClr val="003865"/>
          </a:solidFill>
        </p:grpSpPr>
        <p:sp>
          <p:nvSpPr>
            <p:cNvPr id="20" name="Rectangle 19">
              <a:extLst>
                <a:ext uri="{FF2B5EF4-FFF2-40B4-BE49-F238E27FC236}">
                  <a16:creationId xmlns:a16="http://schemas.microsoft.com/office/drawing/2014/main" xmlns="" id="{13B9785C-4C41-4D14-A683-19F7AFAE772B}"/>
                </a:ext>
              </a:extLst>
            </p:cNvPr>
            <p:cNvSpPr/>
            <p:nvPr/>
          </p:nvSpPr>
          <p:spPr>
            <a:xfrm>
              <a:off x="4954608" y="1271544"/>
              <a:ext cx="2172096" cy="809582"/>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xmlns="" id="{5BC07880-7E12-47D5-8628-ED68774C958E}"/>
                </a:ext>
              </a:extLst>
            </p:cNvPr>
            <p:cNvSpPr txBox="1"/>
            <p:nvPr/>
          </p:nvSpPr>
          <p:spPr>
            <a:xfrm>
              <a:off x="4954608" y="1271544"/>
              <a:ext cx="2172096" cy="809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9659" tIns="62662" rIns="109659" bIns="62662" numCol="1" spcCol="1270" anchor="ctr" anchorCtr="0">
              <a:noAutofit/>
            </a:bodyPr>
            <a:lstStyle/>
            <a:p>
              <a:pPr algn="ctr" defTabSz="685375">
                <a:lnSpc>
                  <a:spcPct val="90000"/>
                </a:lnSpc>
                <a:spcBef>
                  <a:spcPct val="0"/>
                </a:spcBef>
                <a:spcAft>
                  <a:spcPct val="35000"/>
                </a:spcAft>
              </a:pPr>
              <a:r>
                <a:rPr lang="en-IE" sz="1451" dirty="0">
                  <a:solidFill>
                    <a:srgbClr val="FFFFFF"/>
                  </a:solidFill>
                  <a:latin typeface="Arial"/>
                </a:rPr>
                <a:t>6,570 Rooms with Full Planning Permission  </a:t>
              </a:r>
            </a:p>
          </p:txBody>
        </p:sp>
      </p:grpSp>
      <p:grpSp>
        <p:nvGrpSpPr>
          <p:cNvPr id="22" name="Group 21">
            <a:extLst>
              <a:ext uri="{FF2B5EF4-FFF2-40B4-BE49-F238E27FC236}">
                <a16:creationId xmlns:a16="http://schemas.microsoft.com/office/drawing/2014/main" xmlns="" id="{43FF16B7-C36D-4925-AF02-D741BCDAD999}"/>
              </a:ext>
            </a:extLst>
          </p:cNvPr>
          <p:cNvGrpSpPr/>
          <p:nvPr/>
        </p:nvGrpSpPr>
        <p:grpSpPr>
          <a:xfrm>
            <a:off x="4871328" y="4283988"/>
            <a:ext cx="2116421" cy="1329092"/>
            <a:chOff x="4954608" y="2081127"/>
            <a:chExt cx="2172096" cy="1399950"/>
          </a:xfrm>
        </p:grpSpPr>
        <p:sp>
          <p:nvSpPr>
            <p:cNvPr id="23" name="Rectangle 22">
              <a:extLst>
                <a:ext uri="{FF2B5EF4-FFF2-40B4-BE49-F238E27FC236}">
                  <a16:creationId xmlns:a16="http://schemas.microsoft.com/office/drawing/2014/main" xmlns="" id="{C4C0A835-D002-4644-B41E-F4ABA8E10E04}"/>
                </a:ext>
              </a:extLst>
            </p:cNvPr>
            <p:cNvSpPr/>
            <p:nvPr/>
          </p:nvSpPr>
          <p:spPr>
            <a:xfrm>
              <a:off x="4954608" y="2081127"/>
              <a:ext cx="2172096" cy="13999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xmlns="" id="{B6F7C28B-C2FB-4985-A79E-6BA4E7A473EA}"/>
                </a:ext>
              </a:extLst>
            </p:cNvPr>
            <p:cNvSpPr txBox="1"/>
            <p:nvPr/>
          </p:nvSpPr>
          <p:spPr>
            <a:xfrm>
              <a:off x="4954608" y="2081127"/>
              <a:ext cx="2172096" cy="139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244" tIns="82244" rIns="109659" bIns="123366" numCol="1" spcCol="1270" anchor="t" anchorCtr="0">
              <a:noAutofit/>
            </a:bodyPr>
            <a:lstStyle/>
            <a:p>
              <a:pPr marL="155505" lvl="1" indent="-155505" defTabSz="685375">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5,660</a:t>
              </a:r>
              <a:r>
                <a:rPr lang="en-IE" sz="1451" dirty="0">
                  <a:solidFill>
                    <a:srgbClr val="54585A">
                      <a:hueOff val="0"/>
                      <a:satOff val="0"/>
                      <a:lumOff val="0"/>
                      <a:alphaOff val="0"/>
                    </a:srgbClr>
                  </a:solidFill>
                  <a:latin typeface="Arial"/>
                </a:rPr>
                <a:t> rooms in 37 new hotels</a:t>
              </a:r>
            </a:p>
            <a:p>
              <a:pPr marL="155505" lvl="1" indent="-155505" defTabSz="685375">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910</a:t>
              </a:r>
              <a:r>
                <a:rPr lang="en-IE" sz="1451" dirty="0">
                  <a:solidFill>
                    <a:srgbClr val="54585A">
                      <a:hueOff val="0"/>
                      <a:satOff val="0"/>
                      <a:lumOff val="0"/>
                      <a:alphaOff val="0"/>
                    </a:srgbClr>
                  </a:solidFill>
                  <a:latin typeface="Arial"/>
                </a:rPr>
                <a:t> rooms in extensions of 23 existing hotels</a:t>
              </a:r>
            </a:p>
          </p:txBody>
        </p:sp>
      </p:grpSp>
      <p:grpSp>
        <p:nvGrpSpPr>
          <p:cNvPr id="25" name="Group 24">
            <a:extLst>
              <a:ext uri="{FF2B5EF4-FFF2-40B4-BE49-F238E27FC236}">
                <a16:creationId xmlns:a16="http://schemas.microsoft.com/office/drawing/2014/main" xmlns="" id="{318478BE-1652-425C-B437-EF415C71E42C}"/>
              </a:ext>
            </a:extLst>
          </p:cNvPr>
          <p:cNvGrpSpPr/>
          <p:nvPr/>
        </p:nvGrpSpPr>
        <p:grpSpPr>
          <a:xfrm>
            <a:off x="4874524" y="2053224"/>
            <a:ext cx="2113225" cy="868374"/>
            <a:chOff x="24" y="1553455"/>
            <a:chExt cx="2329928" cy="1482299"/>
          </a:xfrm>
        </p:grpSpPr>
        <p:sp>
          <p:nvSpPr>
            <p:cNvPr id="26" name="Rectangle 25">
              <a:extLst>
                <a:ext uri="{FF2B5EF4-FFF2-40B4-BE49-F238E27FC236}">
                  <a16:creationId xmlns:a16="http://schemas.microsoft.com/office/drawing/2014/main" xmlns="" id="{B08EAA0B-93D5-4CFD-874E-0FB2D0C60A54}"/>
                </a:ext>
              </a:extLst>
            </p:cNvPr>
            <p:cNvSpPr/>
            <p:nvPr/>
          </p:nvSpPr>
          <p:spPr>
            <a:xfrm>
              <a:off x="24" y="1553455"/>
              <a:ext cx="2329928" cy="148229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a16="http://schemas.microsoft.com/office/drawing/2014/main" xmlns="" id="{FBA63689-FD05-49B0-A481-FC3405646B10}"/>
                </a:ext>
              </a:extLst>
            </p:cNvPr>
            <p:cNvSpPr txBox="1"/>
            <p:nvPr/>
          </p:nvSpPr>
          <p:spPr>
            <a:xfrm>
              <a:off x="24" y="1553455"/>
              <a:ext cx="2329928" cy="1482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082" tIns="87082" rIns="116109" bIns="130623" numCol="1" spcCol="1270" anchor="t" anchorCtr="0">
              <a:noAutofit/>
            </a:bodyPr>
            <a:lstStyle/>
            <a:p>
              <a:pPr marL="155505" lvl="1" indent="-155505" defTabSz="725691">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10,890</a:t>
              </a:r>
              <a:r>
                <a:rPr lang="en-IE" sz="1451" dirty="0">
                  <a:solidFill>
                    <a:srgbClr val="54585A">
                      <a:hueOff val="0"/>
                      <a:satOff val="0"/>
                      <a:lumOff val="0"/>
                      <a:alphaOff val="0"/>
                    </a:srgbClr>
                  </a:solidFill>
                  <a:latin typeface="Arial"/>
                </a:rPr>
                <a:t> in new hotels</a:t>
              </a:r>
            </a:p>
            <a:p>
              <a:pPr marL="155505" lvl="1" indent="-155505" defTabSz="725691">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2,115</a:t>
              </a:r>
              <a:r>
                <a:rPr lang="en-IE" sz="1451" dirty="0">
                  <a:solidFill>
                    <a:srgbClr val="54585A">
                      <a:hueOff val="0"/>
                      <a:satOff val="0"/>
                      <a:lumOff val="0"/>
                      <a:alphaOff val="0"/>
                    </a:srgbClr>
                  </a:solidFill>
                  <a:latin typeface="Arial"/>
                </a:rPr>
                <a:t> in extensions of existing properties</a:t>
              </a:r>
            </a:p>
          </p:txBody>
        </p:sp>
      </p:grpSp>
      <p:grpSp>
        <p:nvGrpSpPr>
          <p:cNvPr id="28" name="Group 27">
            <a:extLst>
              <a:ext uri="{FF2B5EF4-FFF2-40B4-BE49-F238E27FC236}">
                <a16:creationId xmlns:a16="http://schemas.microsoft.com/office/drawing/2014/main" xmlns="" id="{B2527CEF-C3DE-431B-8D80-956316B5DA94}"/>
              </a:ext>
            </a:extLst>
          </p:cNvPr>
          <p:cNvGrpSpPr/>
          <p:nvPr/>
        </p:nvGrpSpPr>
        <p:grpSpPr>
          <a:xfrm>
            <a:off x="4874524" y="1244920"/>
            <a:ext cx="2113225" cy="786679"/>
            <a:chOff x="24" y="686105"/>
            <a:chExt cx="2329928" cy="867350"/>
          </a:xfrm>
        </p:grpSpPr>
        <p:sp>
          <p:nvSpPr>
            <p:cNvPr id="29" name="Rectangle 28">
              <a:extLst>
                <a:ext uri="{FF2B5EF4-FFF2-40B4-BE49-F238E27FC236}">
                  <a16:creationId xmlns:a16="http://schemas.microsoft.com/office/drawing/2014/main" xmlns="" id="{412586B4-82C4-4CC9-98C1-A1C55EE88F39}"/>
                </a:ext>
              </a:extLst>
            </p:cNvPr>
            <p:cNvSpPr/>
            <p:nvPr/>
          </p:nvSpPr>
          <p:spPr>
            <a:xfrm>
              <a:off x="24" y="686105"/>
              <a:ext cx="2329928" cy="86735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xmlns="" id="{0B577CCB-0ABB-4E82-B5FC-68596B56D8F0}"/>
                </a:ext>
              </a:extLst>
            </p:cNvPr>
            <p:cNvSpPr txBox="1"/>
            <p:nvPr/>
          </p:nvSpPr>
          <p:spPr>
            <a:xfrm>
              <a:off x="24" y="686105"/>
              <a:ext cx="2329928" cy="867350"/>
            </a:xfrm>
            <a:prstGeom prst="rect">
              <a:avLst/>
            </a:prstGeom>
            <a:solidFill>
              <a:srgbClr val="003865"/>
            </a:solidFill>
          </p:spPr>
          <p:style>
            <a:lnRef idx="0">
              <a:scrgbClr r="0" g="0" b="0"/>
            </a:lnRef>
            <a:fillRef idx="0">
              <a:scrgbClr r="0" g="0" b="0"/>
            </a:fillRef>
            <a:effectRef idx="0">
              <a:scrgbClr r="0" g="0" b="0"/>
            </a:effectRef>
            <a:fontRef idx="minor">
              <a:schemeClr val="lt1"/>
            </a:fontRef>
          </p:style>
          <p:txBody>
            <a:bodyPr spcFirstLastPara="0" vert="horz" wrap="square" lIns="116109" tIns="66348" rIns="116109" bIns="66348" numCol="1" spcCol="1270" anchor="ctr" anchorCtr="0">
              <a:noAutofit/>
            </a:bodyPr>
            <a:lstStyle/>
            <a:p>
              <a:pPr algn="ctr" defTabSz="725691">
                <a:lnSpc>
                  <a:spcPct val="90000"/>
                </a:lnSpc>
                <a:spcBef>
                  <a:spcPct val="0"/>
                </a:spcBef>
                <a:spcAft>
                  <a:spcPct val="35000"/>
                </a:spcAft>
              </a:pPr>
              <a:r>
                <a:rPr lang="en-IE" sz="1451" b="1" dirty="0" smtClean="0">
                  <a:solidFill>
                    <a:srgbClr val="FFFFFF"/>
                  </a:solidFill>
                  <a:latin typeface="Arial"/>
                </a:rPr>
                <a:t>13,005 </a:t>
              </a:r>
              <a:r>
                <a:rPr lang="en-IE" sz="1451" b="1" dirty="0">
                  <a:solidFill>
                    <a:srgbClr val="FFFFFF"/>
                  </a:solidFill>
                  <a:latin typeface="Arial"/>
                </a:rPr>
                <a:t>New Rooms in the Planning System In Total</a:t>
              </a:r>
            </a:p>
          </p:txBody>
        </p:sp>
      </p:grpSp>
      <p:grpSp>
        <p:nvGrpSpPr>
          <p:cNvPr id="32" name="Group 31">
            <a:extLst>
              <a:ext uri="{FF2B5EF4-FFF2-40B4-BE49-F238E27FC236}">
                <a16:creationId xmlns:a16="http://schemas.microsoft.com/office/drawing/2014/main" xmlns="" id="{13AEBAC9-A7CD-4339-86FC-5EE89B4D3CA5}"/>
              </a:ext>
            </a:extLst>
          </p:cNvPr>
          <p:cNvGrpSpPr/>
          <p:nvPr/>
        </p:nvGrpSpPr>
        <p:grpSpPr>
          <a:xfrm>
            <a:off x="1883002" y="3549704"/>
            <a:ext cx="2116422" cy="734284"/>
            <a:chOff x="4954608" y="1271544"/>
            <a:chExt cx="2172097" cy="809582"/>
          </a:xfrm>
          <a:solidFill>
            <a:srgbClr val="003865"/>
          </a:solidFill>
        </p:grpSpPr>
        <p:sp>
          <p:nvSpPr>
            <p:cNvPr id="33" name="Rectangle 32">
              <a:extLst>
                <a:ext uri="{FF2B5EF4-FFF2-40B4-BE49-F238E27FC236}">
                  <a16:creationId xmlns:a16="http://schemas.microsoft.com/office/drawing/2014/main" xmlns="" id="{DE88B38D-4B6E-4B9B-8D91-0385B7A10978}"/>
                </a:ext>
              </a:extLst>
            </p:cNvPr>
            <p:cNvSpPr/>
            <p:nvPr/>
          </p:nvSpPr>
          <p:spPr>
            <a:xfrm>
              <a:off x="4954608" y="1271544"/>
              <a:ext cx="2172096" cy="809582"/>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xmlns="" id="{AD7F706B-6C1E-4C3F-9759-F320B3898BEA}"/>
                </a:ext>
              </a:extLst>
            </p:cNvPr>
            <p:cNvSpPr txBox="1"/>
            <p:nvPr/>
          </p:nvSpPr>
          <p:spPr>
            <a:xfrm>
              <a:off x="4954609" y="1271544"/>
              <a:ext cx="2172096" cy="809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9659" tIns="62662" rIns="109659" bIns="62662" numCol="1" spcCol="1270" anchor="ctr" anchorCtr="0">
              <a:noAutofit/>
            </a:bodyPr>
            <a:lstStyle/>
            <a:p>
              <a:pPr algn="ctr" defTabSz="685375">
                <a:lnSpc>
                  <a:spcPct val="90000"/>
                </a:lnSpc>
                <a:spcBef>
                  <a:spcPct val="0"/>
                </a:spcBef>
                <a:spcAft>
                  <a:spcPct val="35000"/>
                </a:spcAft>
              </a:pPr>
              <a:r>
                <a:rPr lang="en-IE" sz="1451" dirty="0">
                  <a:solidFill>
                    <a:srgbClr val="FFFFFF"/>
                  </a:solidFill>
                  <a:latin typeface="Arial"/>
                </a:rPr>
                <a:t>3,178 Rooms Under Construction</a:t>
              </a:r>
            </a:p>
          </p:txBody>
        </p:sp>
      </p:grpSp>
      <p:grpSp>
        <p:nvGrpSpPr>
          <p:cNvPr id="35" name="Group 34">
            <a:extLst>
              <a:ext uri="{FF2B5EF4-FFF2-40B4-BE49-F238E27FC236}">
                <a16:creationId xmlns:a16="http://schemas.microsoft.com/office/drawing/2014/main" xmlns="" id="{22E80195-01CF-4064-B80E-38191B905BAA}"/>
              </a:ext>
            </a:extLst>
          </p:cNvPr>
          <p:cNvGrpSpPr/>
          <p:nvPr/>
        </p:nvGrpSpPr>
        <p:grpSpPr>
          <a:xfrm>
            <a:off x="1883001" y="4283988"/>
            <a:ext cx="2116421" cy="1329092"/>
            <a:chOff x="4954608" y="2081127"/>
            <a:chExt cx="2172096" cy="1399950"/>
          </a:xfrm>
        </p:grpSpPr>
        <p:sp>
          <p:nvSpPr>
            <p:cNvPr id="36" name="Rectangle 35">
              <a:extLst>
                <a:ext uri="{FF2B5EF4-FFF2-40B4-BE49-F238E27FC236}">
                  <a16:creationId xmlns:a16="http://schemas.microsoft.com/office/drawing/2014/main" xmlns="" id="{271C291A-78EB-498B-814D-9942D7D022E0}"/>
                </a:ext>
              </a:extLst>
            </p:cNvPr>
            <p:cNvSpPr/>
            <p:nvPr/>
          </p:nvSpPr>
          <p:spPr>
            <a:xfrm>
              <a:off x="4954608" y="2081127"/>
              <a:ext cx="2172096" cy="139995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TextBox 36">
              <a:extLst>
                <a:ext uri="{FF2B5EF4-FFF2-40B4-BE49-F238E27FC236}">
                  <a16:creationId xmlns:a16="http://schemas.microsoft.com/office/drawing/2014/main" xmlns="" id="{58CDE37E-5103-4356-A2B9-39209AACF73A}"/>
                </a:ext>
              </a:extLst>
            </p:cNvPr>
            <p:cNvSpPr txBox="1"/>
            <p:nvPr/>
          </p:nvSpPr>
          <p:spPr>
            <a:xfrm>
              <a:off x="4954608" y="2081127"/>
              <a:ext cx="2172096" cy="13999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244" tIns="82244" rIns="109659" bIns="123366" numCol="1" spcCol="1270" anchor="t" anchorCtr="0">
              <a:noAutofit/>
            </a:bodyPr>
            <a:lstStyle/>
            <a:p>
              <a:pPr marL="155505" lvl="1" indent="-155505" defTabSz="685375">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2,759</a:t>
              </a:r>
              <a:r>
                <a:rPr lang="en-IE" sz="1451" dirty="0">
                  <a:solidFill>
                    <a:srgbClr val="54585A">
                      <a:hueOff val="0"/>
                      <a:satOff val="0"/>
                      <a:lumOff val="0"/>
                      <a:alphaOff val="0"/>
                    </a:srgbClr>
                  </a:solidFill>
                  <a:latin typeface="Arial"/>
                </a:rPr>
                <a:t> rooms in 21 new hotels</a:t>
              </a:r>
            </a:p>
            <a:p>
              <a:pPr marL="155505" lvl="1" indent="-155505" defTabSz="685375">
                <a:lnSpc>
                  <a:spcPct val="90000"/>
                </a:lnSpc>
                <a:spcBef>
                  <a:spcPct val="0"/>
                </a:spcBef>
                <a:spcAft>
                  <a:spcPct val="15000"/>
                </a:spcAft>
                <a:buFontTx/>
                <a:buChar char="•"/>
              </a:pPr>
              <a:r>
                <a:rPr lang="en-IE" sz="1451" u="sng" dirty="0">
                  <a:solidFill>
                    <a:srgbClr val="54585A">
                      <a:hueOff val="0"/>
                      <a:satOff val="0"/>
                      <a:lumOff val="0"/>
                      <a:alphaOff val="0"/>
                    </a:srgbClr>
                  </a:solidFill>
                  <a:latin typeface="Arial"/>
                </a:rPr>
                <a:t>383</a:t>
              </a:r>
              <a:r>
                <a:rPr lang="en-IE" sz="1451" dirty="0">
                  <a:solidFill>
                    <a:srgbClr val="54585A">
                      <a:hueOff val="0"/>
                      <a:satOff val="0"/>
                      <a:lumOff val="0"/>
                      <a:alphaOff val="0"/>
                    </a:srgbClr>
                  </a:solidFill>
                  <a:latin typeface="Arial"/>
                </a:rPr>
                <a:t> rooms in extensions of 15 existing hotels</a:t>
              </a:r>
            </a:p>
            <a:p>
              <a:pPr marL="155505" lvl="1" indent="-155505" defTabSz="685375">
                <a:lnSpc>
                  <a:spcPct val="90000"/>
                </a:lnSpc>
                <a:spcBef>
                  <a:spcPct val="0"/>
                </a:spcBef>
                <a:spcAft>
                  <a:spcPct val="15000"/>
                </a:spcAft>
                <a:buFontTx/>
                <a:buChar char="•"/>
              </a:pPr>
              <a:endParaRPr lang="en-IE" sz="1542" dirty="0">
                <a:solidFill>
                  <a:srgbClr val="54585A">
                    <a:hueOff val="0"/>
                    <a:satOff val="0"/>
                    <a:lumOff val="0"/>
                    <a:alphaOff val="0"/>
                  </a:srgbClr>
                </a:solidFill>
                <a:latin typeface="Arial"/>
              </a:endParaRPr>
            </a:p>
          </p:txBody>
        </p:sp>
      </p:grpSp>
    </p:spTree>
    <p:extLst>
      <p:ext uri="{BB962C8B-B14F-4D97-AF65-F5344CB8AC3E}">
        <p14:creationId xmlns:p14="http://schemas.microsoft.com/office/powerpoint/2010/main" val="411745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xmlns="" id="{5844A4EC-1990-45E5-B551-827762B3C95D}"/>
              </a:ext>
            </a:extLst>
          </p:cNvPr>
          <p:cNvSpPr txBox="1">
            <a:spLocks/>
          </p:cNvSpPr>
          <p:nvPr/>
        </p:nvSpPr>
        <p:spPr>
          <a:xfrm>
            <a:off x="3613816" y="1007493"/>
            <a:ext cx="2273773"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7: </a:t>
            </a:r>
          </a:p>
          <a:p>
            <a:pPr defTabSz="903091">
              <a:spcAft>
                <a:spcPts val="544"/>
              </a:spcAft>
            </a:pPr>
            <a:r>
              <a:rPr lang="en-IE" sz="952" dirty="0">
                <a:solidFill>
                  <a:srgbClr val="54585A"/>
                </a:solidFill>
                <a:latin typeface="Georgia"/>
              </a:rPr>
              <a:t>Under construction: 199 rooms (6.2%)</a:t>
            </a:r>
          </a:p>
          <a:p>
            <a:pPr defTabSz="903091">
              <a:spcAft>
                <a:spcPts val="544"/>
              </a:spcAft>
            </a:pPr>
            <a:r>
              <a:rPr lang="en-IE" sz="952" dirty="0">
                <a:solidFill>
                  <a:srgbClr val="54585A"/>
                </a:solidFill>
                <a:latin typeface="Georgia"/>
              </a:rPr>
              <a:t>F.P.P.: 249 rooms (3.78%)</a:t>
            </a:r>
          </a:p>
          <a:p>
            <a:pPr defTabSz="903091">
              <a:spcAft>
                <a:spcPts val="544"/>
              </a:spcAft>
            </a:pPr>
            <a:r>
              <a:rPr lang="en-IE" sz="952" dirty="0">
                <a:solidFill>
                  <a:srgbClr val="54585A"/>
                </a:solidFill>
                <a:latin typeface="Georgia"/>
              </a:rPr>
              <a:t>Applications in: 28 rooms (0.08%) </a:t>
            </a:r>
          </a:p>
          <a:p>
            <a:pPr defTabSz="903091">
              <a:spcAft>
                <a:spcPts val="544"/>
              </a:spcAft>
            </a:pPr>
            <a:r>
              <a:rPr lang="en-IE" sz="952" dirty="0">
                <a:solidFill>
                  <a:srgbClr val="54585A"/>
                </a:solidFill>
                <a:latin typeface="Georgia"/>
              </a:rPr>
              <a:t> 	</a:t>
            </a:r>
          </a:p>
        </p:txBody>
      </p:sp>
      <p:sp>
        <p:nvSpPr>
          <p:cNvPr id="17" name="Text Placeholder 1">
            <a:extLst>
              <a:ext uri="{FF2B5EF4-FFF2-40B4-BE49-F238E27FC236}">
                <a16:creationId xmlns:a16="http://schemas.microsoft.com/office/drawing/2014/main" xmlns="" id="{6B832D35-535E-4AA6-AB84-38A7C554D27E}"/>
              </a:ext>
            </a:extLst>
          </p:cNvPr>
          <p:cNvSpPr txBox="1">
            <a:spLocks/>
          </p:cNvSpPr>
          <p:nvPr/>
        </p:nvSpPr>
        <p:spPr>
          <a:xfrm>
            <a:off x="1439379" y="5478059"/>
            <a:ext cx="8424136"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24: </a:t>
            </a:r>
          </a:p>
          <a:p>
            <a:pPr defTabSz="903091">
              <a:spcAft>
                <a:spcPts val="544"/>
              </a:spcAft>
            </a:pPr>
            <a:r>
              <a:rPr lang="en-IE" sz="952" dirty="0">
                <a:solidFill>
                  <a:srgbClr val="54585A"/>
                </a:solidFill>
                <a:latin typeface="Georgia"/>
              </a:rPr>
              <a:t>Under construction: 0 rooms </a:t>
            </a:r>
          </a:p>
          <a:p>
            <a:pPr defTabSz="903091">
              <a:spcAft>
                <a:spcPts val="544"/>
              </a:spcAft>
            </a:pPr>
            <a:r>
              <a:rPr lang="en-IE" sz="952" dirty="0">
                <a:solidFill>
                  <a:srgbClr val="54585A"/>
                </a:solidFill>
                <a:latin typeface="Georgia"/>
              </a:rPr>
              <a:t>Full planning permission: 89 rooms (1.35%)</a:t>
            </a:r>
          </a:p>
          <a:p>
            <a:pPr defTabSz="903091">
              <a:spcAft>
                <a:spcPts val="544"/>
              </a:spcAft>
            </a:pPr>
            <a:r>
              <a:rPr lang="en-IE" sz="952" dirty="0">
                <a:solidFill>
                  <a:srgbClr val="54585A"/>
                </a:solidFill>
                <a:latin typeface="Georgia"/>
              </a:rPr>
              <a:t>Applications in: 119 rooms (3.6%</a:t>
            </a:r>
          </a:p>
          <a:p>
            <a:pPr defTabSz="903091">
              <a:spcAft>
                <a:spcPts val="544"/>
              </a:spcAft>
            </a:pPr>
            <a:r>
              <a:rPr lang="en-IE" sz="952" dirty="0">
                <a:solidFill>
                  <a:srgbClr val="54585A"/>
                </a:solidFill>
                <a:latin typeface="Georgia"/>
              </a:rPr>
              <a:t> 	</a:t>
            </a:r>
          </a:p>
        </p:txBody>
      </p:sp>
      <p:sp>
        <p:nvSpPr>
          <p:cNvPr id="3" name="Text Placeholder 2">
            <a:extLst>
              <a:ext uri="{FF2B5EF4-FFF2-40B4-BE49-F238E27FC236}">
                <a16:creationId xmlns:a16="http://schemas.microsoft.com/office/drawing/2014/main" xmlns="" id="{3962334C-F615-48CF-AC94-7FA0F03AF864}"/>
              </a:ext>
            </a:extLst>
          </p:cNvPr>
          <p:cNvSpPr>
            <a:spLocks noGrp="1"/>
          </p:cNvSpPr>
          <p:nvPr>
            <p:ph type="body" sz="quarter" idx="13"/>
          </p:nvPr>
        </p:nvSpPr>
        <p:spPr>
          <a:xfrm>
            <a:off x="1422335" y="706781"/>
            <a:ext cx="4115088" cy="223266"/>
          </a:xfrm>
        </p:spPr>
        <p:txBody>
          <a:bodyPr>
            <a:normAutofit fontScale="70000" lnSpcReduction="20000"/>
          </a:bodyPr>
          <a:lstStyle/>
          <a:p>
            <a:r>
              <a:rPr lang="en-IE" sz="1451" dirty="0">
                <a:solidFill>
                  <a:srgbClr val="55B4C5"/>
                </a:solidFill>
              </a:rPr>
              <a:t>Location of Pipeline Development </a:t>
            </a:r>
          </a:p>
        </p:txBody>
      </p:sp>
      <p:sp>
        <p:nvSpPr>
          <p:cNvPr id="4" name="Title 3">
            <a:extLst>
              <a:ext uri="{FF2B5EF4-FFF2-40B4-BE49-F238E27FC236}">
                <a16:creationId xmlns:a16="http://schemas.microsoft.com/office/drawing/2014/main" xmlns="" id="{9C361270-7172-495D-9CB2-A9131CB53B17}"/>
              </a:ext>
            </a:extLst>
          </p:cNvPr>
          <p:cNvSpPr>
            <a:spLocks noGrp="1"/>
          </p:cNvSpPr>
          <p:nvPr>
            <p:ph type="title"/>
          </p:nvPr>
        </p:nvSpPr>
        <p:spPr>
          <a:xfrm>
            <a:off x="1398991" y="332322"/>
            <a:ext cx="5294182" cy="440543"/>
          </a:xfrm>
        </p:spPr>
        <p:txBody>
          <a:bodyPr/>
          <a:lstStyle/>
          <a:p>
            <a:r>
              <a:rPr lang="en-IE" dirty="0"/>
              <a:t>New Development</a:t>
            </a:r>
          </a:p>
        </p:txBody>
      </p:sp>
      <p:sp>
        <p:nvSpPr>
          <p:cNvPr id="2" name="Text Placeholder 1">
            <a:extLst>
              <a:ext uri="{FF2B5EF4-FFF2-40B4-BE49-F238E27FC236}">
                <a16:creationId xmlns:a16="http://schemas.microsoft.com/office/drawing/2014/main" xmlns="" id="{B10AEB7D-9C85-414D-9AD3-5DFF80B490C8}"/>
              </a:ext>
            </a:extLst>
          </p:cNvPr>
          <p:cNvSpPr>
            <a:spLocks noGrp="1"/>
          </p:cNvSpPr>
          <p:nvPr>
            <p:ph type="body" sz="quarter" idx="12"/>
          </p:nvPr>
        </p:nvSpPr>
        <p:spPr>
          <a:xfrm>
            <a:off x="8189065" y="1968141"/>
            <a:ext cx="2687458" cy="849592"/>
          </a:xfrm>
        </p:spPr>
        <p:txBody>
          <a:bodyPr/>
          <a:lstStyle/>
          <a:p>
            <a:r>
              <a:rPr lang="en-IE" sz="907" b="1" u="sng" cap="none" dirty="0">
                <a:solidFill>
                  <a:schemeClr val="tx1"/>
                </a:solidFill>
                <a:latin typeface="+mj-lt"/>
              </a:rPr>
              <a:t>Dublin 1: </a:t>
            </a:r>
          </a:p>
          <a:p>
            <a:r>
              <a:rPr lang="en-IE" sz="907" cap="none" dirty="0">
                <a:solidFill>
                  <a:schemeClr val="tx1"/>
                </a:solidFill>
                <a:latin typeface="+mj-lt"/>
              </a:rPr>
              <a:t>Under construction: 494 rooms (15.5%)</a:t>
            </a:r>
          </a:p>
          <a:p>
            <a:r>
              <a:rPr lang="en-IE" sz="907" cap="none" dirty="0">
                <a:solidFill>
                  <a:schemeClr val="tx1"/>
                </a:solidFill>
                <a:latin typeface="+mj-lt"/>
              </a:rPr>
              <a:t>Full planning permission: 2,139 rooms (32.5%)</a:t>
            </a:r>
          </a:p>
          <a:p>
            <a:r>
              <a:rPr lang="en-IE" sz="907" cap="none" dirty="0">
                <a:solidFill>
                  <a:schemeClr val="tx1"/>
                </a:solidFill>
                <a:latin typeface="+mj-lt"/>
              </a:rPr>
              <a:t>Applications in: 768 rooms (23.6%)</a:t>
            </a:r>
          </a:p>
          <a:p>
            <a:r>
              <a:rPr lang="en-IE" sz="907" cap="none" dirty="0">
                <a:solidFill>
                  <a:schemeClr val="tx1"/>
                </a:solidFill>
                <a:latin typeface="+mj-lt"/>
              </a:rPr>
              <a:t> 	</a:t>
            </a:r>
          </a:p>
        </p:txBody>
      </p:sp>
      <p:cxnSp>
        <p:nvCxnSpPr>
          <p:cNvPr id="8" name="Straight Arrow Connector 7">
            <a:extLst>
              <a:ext uri="{FF2B5EF4-FFF2-40B4-BE49-F238E27FC236}">
                <a16:creationId xmlns:a16="http://schemas.microsoft.com/office/drawing/2014/main" xmlns="" id="{C0BBF131-7402-49A8-970F-08B2A04A41BB}"/>
              </a:ext>
            </a:extLst>
          </p:cNvPr>
          <p:cNvCxnSpPr/>
          <p:nvPr/>
        </p:nvCxnSpPr>
        <p:spPr>
          <a:xfrm>
            <a:off x="3754162" y="2276234"/>
            <a:ext cx="0" cy="302470"/>
          </a:xfrm>
          <a:prstGeom prst="straightConnector1">
            <a:avLst/>
          </a:prstGeom>
          <a:ln w="6350">
            <a:solidFill>
              <a:srgbClr val="194C7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09E84B3C-6AB8-4B88-802A-CCE57E47A327}"/>
              </a:ext>
            </a:extLst>
          </p:cNvPr>
          <p:cNvSpPr txBox="1"/>
          <p:nvPr/>
        </p:nvSpPr>
        <p:spPr>
          <a:xfrm>
            <a:off x="4906635" y="4167905"/>
            <a:ext cx="65" cy="146515"/>
          </a:xfrm>
          <a:prstGeom prst="rect">
            <a:avLst/>
          </a:prstGeom>
          <a:noFill/>
          <a:ln>
            <a:solidFill>
              <a:srgbClr val="194C74"/>
            </a:solidFill>
          </a:ln>
        </p:spPr>
        <p:txBody>
          <a:bodyPr wrap="none" lIns="0" tIns="0" rIns="0" bIns="0" rtlCol="0">
            <a:spAutoFit/>
          </a:bodyPr>
          <a:lstStyle/>
          <a:p>
            <a:pPr defTabSz="829215">
              <a:spcAft>
                <a:spcPts val="544"/>
              </a:spcAft>
            </a:pPr>
            <a:endParaRPr lang="en-IE" sz="952" dirty="0">
              <a:solidFill>
                <a:srgbClr val="54585A"/>
              </a:solidFill>
              <a:latin typeface="Arial"/>
            </a:endParaRPr>
          </a:p>
        </p:txBody>
      </p:sp>
      <p:cxnSp>
        <p:nvCxnSpPr>
          <p:cNvPr id="10" name="Straight Arrow Connector 9">
            <a:extLst>
              <a:ext uri="{FF2B5EF4-FFF2-40B4-BE49-F238E27FC236}">
                <a16:creationId xmlns:a16="http://schemas.microsoft.com/office/drawing/2014/main" xmlns="" id="{41F74034-BF88-4163-8070-EF5CF4C066B3}"/>
              </a:ext>
            </a:extLst>
          </p:cNvPr>
          <p:cNvCxnSpPr/>
          <p:nvPr/>
        </p:nvCxnSpPr>
        <p:spPr>
          <a:xfrm>
            <a:off x="5755993" y="4726207"/>
            <a:ext cx="0" cy="302470"/>
          </a:xfrm>
          <a:prstGeom prst="straightConnector1">
            <a:avLst/>
          </a:prstGeom>
          <a:ln w="6350">
            <a:solidFill>
              <a:srgbClr val="194C74"/>
            </a:solidFill>
            <a:tailEnd type="triangle"/>
          </a:ln>
        </p:spPr>
        <p:style>
          <a:lnRef idx="1">
            <a:schemeClr val="accent1"/>
          </a:lnRef>
          <a:fillRef idx="0">
            <a:schemeClr val="accent1"/>
          </a:fillRef>
          <a:effectRef idx="0">
            <a:schemeClr val="accent1"/>
          </a:effectRef>
          <a:fontRef idx="minor">
            <a:schemeClr val="tx1"/>
          </a:fontRef>
        </p:style>
      </p:cxnSp>
      <p:pic>
        <p:nvPicPr>
          <p:cNvPr id="73730" name="Picture 2" descr="https://i.redditmedia.com/0qD6UpQDV8cCLvXODTTBgnX2frHoSM7AKtvc2U7XjUE.jpg?s=3bd53214046491c2c707b30fa27eef7b">
            <a:extLst>
              <a:ext uri="{FF2B5EF4-FFF2-40B4-BE49-F238E27FC236}">
                <a16:creationId xmlns:a16="http://schemas.microsoft.com/office/drawing/2014/main" xmlns="" id="{F5EF6C84-EB57-47BE-BD3E-CEADF8701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16" y="2070374"/>
            <a:ext cx="4410240" cy="32168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 Placeholder 1">
            <a:extLst>
              <a:ext uri="{FF2B5EF4-FFF2-40B4-BE49-F238E27FC236}">
                <a16:creationId xmlns:a16="http://schemas.microsoft.com/office/drawing/2014/main" xmlns="" id="{C0BA2A04-EBCD-4D6B-8332-A71598D83386}"/>
              </a:ext>
            </a:extLst>
          </p:cNvPr>
          <p:cNvSpPr txBox="1">
            <a:spLocks/>
          </p:cNvSpPr>
          <p:nvPr/>
        </p:nvSpPr>
        <p:spPr>
          <a:xfrm>
            <a:off x="8120179" y="2884513"/>
            <a:ext cx="2955441"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2: </a:t>
            </a:r>
          </a:p>
          <a:p>
            <a:pPr defTabSz="903091">
              <a:spcAft>
                <a:spcPts val="544"/>
              </a:spcAft>
            </a:pPr>
            <a:r>
              <a:rPr lang="en-IE" sz="952" dirty="0">
                <a:solidFill>
                  <a:srgbClr val="54585A"/>
                </a:solidFill>
                <a:latin typeface="Georgia"/>
              </a:rPr>
              <a:t>Under construction: 1,258 rooms (39.6%)</a:t>
            </a:r>
          </a:p>
          <a:p>
            <a:pPr defTabSz="903091">
              <a:spcAft>
                <a:spcPts val="544"/>
              </a:spcAft>
            </a:pPr>
            <a:r>
              <a:rPr lang="en-IE" sz="952" dirty="0">
                <a:solidFill>
                  <a:srgbClr val="54585A"/>
                </a:solidFill>
                <a:latin typeface="Georgia"/>
              </a:rPr>
              <a:t>Full planning permission: 1,485 rooms (22.6%)</a:t>
            </a:r>
          </a:p>
          <a:p>
            <a:pPr defTabSz="903091">
              <a:spcAft>
                <a:spcPts val="544"/>
              </a:spcAft>
            </a:pPr>
            <a:r>
              <a:rPr lang="en-IE" sz="952" dirty="0">
                <a:solidFill>
                  <a:srgbClr val="54585A"/>
                </a:solidFill>
                <a:latin typeface="Georgia"/>
              </a:rPr>
              <a:t>Applications in: 891 rooms (27.4%) </a:t>
            </a:r>
          </a:p>
          <a:p>
            <a:pPr defTabSz="903091">
              <a:spcAft>
                <a:spcPts val="544"/>
              </a:spcAft>
            </a:pPr>
            <a:r>
              <a:rPr lang="en-IE" sz="952" dirty="0">
                <a:solidFill>
                  <a:srgbClr val="54585A"/>
                </a:solidFill>
                <a:latin typeface="Georgia"/>
              </a:rPr>
              <a:t> 	</a:t>
            </a:r>
          </a:p>
        </p:txBody>
      </p:sp>
      <p:sp>
        <p:nvSpPr>
          <p:cNvPr id="12" name="Text Placeholder 1">
            <a:extLst>
              <a:ext uri="{FF2B5EF4-FFF2-40B4-BE49-F238E27FC236}">
                <a16:creationId xmlns:a16="http://schemas.microsoft.com/office/drawing/2014/main" xmlns="" id="{FCCB2E54-E317-44FE-B454-9506165FCF55}"/>
              </a:ext>
            </a:extLst>
          </p:cNvPr>
          <p:cNvSpPr txBox="1">
            <a:spLocks/>
          </p:cNvSpPr>
          <p:nvPr/>
        </p:nvSpPr>
        <p:spPr>
          <a:xfrm>
            <a:off x="8120179" y="3999861"/>
            <a:ext cx="2853158"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4: </a:t>
            </a:r>
          </a:p>
          <a:p>
            <a:pPr defTabSz="903091">
              <a:spcAft>
                <a:spcPts val="544"/>
              </a:spcAft>
            </a:pPr>
            <a:r>
              <a:rPr lang="en-IE" sz="952" dirty="0">
                <a:solidFill>
                  <a:srgbClr val="54585A"/>
                </a:solidFill>
                <a:latin typeface="Georgia"/>
              </a:rPr>
              <a:t>Under construction: 38 rooms (1.1%) </a:t>
            </a:r>
          </a:p>
          <a:p>
            <a:pPr defTabSz="903091">
              <a:spcAft>
                <a:spcPts val="544"/>
              </a:spcAft>
            </a:pPr>
            <a:r>
              <a:rPr lang="en-IE" sz="952" dirty="0">
                <a:solidFill>
                  <a:srgbClr val="54585A"/>
                </a:solidFill>
                <a:latin typeface="Georgia"/>
              </a:rPr>
              <a:t>Full planning permission: 223 rooms (3.3%)</a:t>
            </a:r>
          </a:p>
          <a:p>
            <a:pPr defTabSz="903091">
              <a:spcAft>
                <a:spcPts val="544"/>
              </a:spcAft>
            </a:pPr>
            <a:r>
              <a:rPr lang="en-IE" sz="952" dirty="0">
                <a:solidFill>
                  <a:srgbClr val="54585A"/>
                </a:solidFill>
                <a:latin typeface="Georgia"/>
              </a:rPr>
              <a:t>Applications in: 20 rooms (0.06%)</a:t>
            </a:r>
          </a:p>
          <a:p>
            <a:pPr defTabSz="903091">
              <a:spcAft>
                <a:spcPts val="544"/>
              </a:spcAft>
            </a:pPr>
            <a:r>
              <a:rPr lang="en-IE" sz="952" dirty="0">
                <a:solidFill>
                  <a:srgbClr val="54585A"/>
                </a:solidFill>
                <a:latin typeface="Georgia"/>
              </a:rPr>
              <a:t> 	</a:t>
            </a:r>
          </a:p>
        </p:txBody>
      </p:sp>
      <p:sp>
        <p:nvSpPr>
          <p:cNvPr id="13" name="Text Placeholder 1">
            <a:extLst>
              <a:ext uri="{FF2B5EF4-FFF2-40B4-BE49-F238E27FC236}">
                <a16:creationId xmlns:a16="http://schemas.microsoft.com/office/drawing/2014/main" xmlns="" id="{F75DADA0-F203-4344-B7CE-3D7C0BF6E3FC}"/>
              </a:ext>
            </a:extLst>
          </p:cNvPr>
          <p:cNvSpPr txBox="1">
            <a:spLocks/>
          </p:cNvSpPr>
          <p:nvPr/>
        </p:nvSpPr>
        <p:spPr>
          <a:xfrm>
            <a:off x="8357348" y="5492325"/>
            <a:ext cx="2825233"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6: </a:t>
            </a:r>
          </a:p>
          <a:p>
            <a:pPr defTabSz="903091">
              <a:spcAft>
                <a:spcPts val="544"/>
              </a:spcAft>
            </a:pPr>
            <a:r>
              <a:rPr lang="en-IE" sz="952" dirty="0">
                <a:solidFill>
                  <a:srgbClr val="54585A"/>
                </a:solidFill>
                <a:latin typeface="Georgia"/>
              </a:rPr>
              <a:t>Under construction: 41 rooms (1.2%)</a:t>
            </a:r>
          </a:p>
          <a:p>
            <a:pPr defTabSz="903091">
              <a:spcAft>
                <a:spcPts val="544"/>
              </a:spcAft>
            </a:pPr>
            <a:r>
              <a:rPr lang="en-IE" sz="952" dirty="0">
                <a:solidFill>
                  <a:srgbClr val="54585A"/>
                </a:solidFill>
                <a:latin typeface="Georgia"/>
              </a:rPr>
              <a:t>Full planning permission: 40 rooms (0.06%)</a:t>
            </a:r>
          </a:p>
          <a:p>
            <a:pPr defTabSz="903091">
              <a:spcAft>
                <a:spcPts val="544"/>
              </a:spcAft>
            </a:pPr>
            <a:r>
              <a:rPr lang="en-IE" sz="952" dirty="0">
                <a:solidFill>
                  <a:srgbClr val="54585A"/>
                </a:solidFill>
                <a:latin typeface="Georgia"/>
              </a:rPr>
              <a:t>Applications in: 71 rooms (2.1%)</a:t>
            </a:r>
          </a:p>
          <a:p>
            <a:pPr defTabSz="903091">
              <a:spcAft>
                <a:spcPts val="544"/>
              </a:spcAft>
            </a:pPr>
            <a:r>
              <a:rPr lang="en-IE" sz="952" dirty="0">
                <a:solidFill>
                  <a:srgbClr val="54585A"/>
                </a:solidFill>
                <a:latin typeface="Georgia"/>
              </a:rPr>
              <a:t> 	</a:t>
            </a:r>
          </a:p>
        </p:txBody>
      </p:sp>
      <p:sp>
        <p:nvSpPr>
          <p:cNvPr id="14" name="Text Placeholder 1">
            <a:extLst>
              <a:ext uri="{FF2B5EF4-FFF2-40B4-BE49-F238E27FC236}">
                <a16:creationId xmlns:a16="http://schemas.microsoft.com/office/drawing/2014/main" xmlns="" id="{3307BDC4-8ADE-49FD-A675-0B4851C8919E}"/>
              </a:ext>
            </a:extLst>
          </p:cNvPr>
          <p:cNvSpPr txBox="1">
            <a:spLocks/>
          </p:cNvSpPr>
          <p:nvPr/>
        </p:nvSpPr>
        <p:spPr>
          <a:xfrm>
            <a:off x="8148958" y="1007493"/>
            <a:ext cx="3378908"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13: </a:t>
            </a:r>
          </a:p>
          <a:p>
            <a:pPr defTabSz="903091">
              <a:spcAft>
                <a:spcPts val="544"/>
              </a:spcAft>
            </a:pPr>
            <a:r>
              <a:rPr lang="en-IE" sz="952" dirty="0">
                <a:solidFill>
                  <a:srgbClr val="54585A"/>
                </a:solidFill>
                <a:latin typeface="Georgia"/>
              </a:rPr>
              <a:t>Under construction: 0 rooms</a:t>
            </a:r>
          </a:p>
          <a:p>
            <a:pPr defTabSz="903091">
              <a:spcAft>
                <a:spcPts val="544"/>
              </a:spcAft>
            </a:pPr>
            <a:r>
              <a:rPr lang="en-IE" sz="952" dirty="0">
                <a:solidFill>
                  <a:srgbClr val="54585A"/>
                </a:solidFill>
                <a:latin typeface="Georgia"/>
              </a:rPr>
              <a:t>Full planning permission: 229rooms (3.4%)</a:t>
            </a:r>
          </a:p>
          <a:p>
            <a:pPr defTabSz="903091">
              <a:spcAft>
                <a:spcPts val="544"/>
              </a:spcAft>
            </a:pPr>
            <a:r>
              <a:rPr lang="en-IE" sz="952" dirty="0">
                <a:solidFill>
                  <a:srgbClr val="54585A"/>
                </a:solidFill>
                <a:latin typeface="Georgia"/>
              </a:rPr>
              <a:t>Applications in: 0 rooms </a:t>
            </a:r>
          </a:p>
          <a:p>
            <a:pPr defTabSz="903091">
              <a:spcAft>
                <a:spcPts val="544"/>
              </a:spcAft>
            </a:pPr>
            <a:r>
              <a:rPr lang="en-IE" sz="952" dirty="0">
                <a:solidFill>
                  <a:srgbClr val="54585A"/>
                </a:solidFill>
                <a:latin typeface="Georgia"/>
              </a:rPr>
              <a:t> 	</a:t>
            </a:r>
          </a:p>
        </p:txBody>
      </p:sp>
      <p:sp>
        <p:nvSpPr>
          <p:cNvPr id="15" name="Text Placeholder 1">
            <a:extLst>
              <a:ext uri="{FF2B5EF4-FFF2-40B4-BE49-F238E27FC236}">
                <a16:creationId xmlns:a16="http://schemas.microsoft.com/office/drawing/2014/main" xmlns="" id="{48BEF65A-87AC-4540-A750-C94D40E7B780}"/>
              </a:ext>
            </a:extLst>
          </p:cNvPr>
          <p:cNvSpPr txBox="1">
            <a:spLocks/>
          </p:cNvSpPr>
          <p:nvPr/>
        </p:nvSpPr>
        <p:spPr>
          <a:xfrm>
            <a:off x="5830515" y="1025507"/>
            <a:ext cx="2814312"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Co. Dublin: </a:t>
            </a:r>
          </a:p>
          <a:p>
            <a:pPr defTabSz="903091">
              <a:spcAft>
                <a:spcPts val="544"/>
              </a:spcAft>
            </a:pPr>
            <a:r>
              <a:rPr lang="en-IE" sz="952" dirty="0">
                <a:solidFill>
                  <a:srgbClr val="54585A"/>
                </a:solidFill>
                <a:latin typeface="Georgia"/>
              </a:rPr>
              <a:t>Under construction: 521 rooms (16.4%)</a:t>
            </a:r>
          </a:p>
          <a:p>
            <a:pPr defTabSz="903091">
              <a:spcAft>
                <a:spcPts val="544"/>
              </a:spcAft>
            </a:pPr>
            <a:r>
              <a:rPr lang="en-IE" sz="952" dirty="0">
                <a:solidFill>
                  <a:srgbClr val="54585A"/>
                </a:solidFill>
                <a:latin typeface="Georgia"/>
              </a:rPr>
              <a:t>F.P.P.: 1,429 rooms (21.75%)</a:t>
            </a:r>
          </a:p>
          <a:p>
            <a:pPr defTabSz="903091">
              <a:spcAft>
                <a:spcPts val="544"/>
              </a:spcAft>
            </a:pPr>
            <a:r>
              <a:rPr lang="en-IE" sz="952" dirty="0">
                <a:solidFill>
                  <a:srgbClr val="54585A"/>
                </a:solidFill>
                <a:latin typeface="Georgia"/>
              </a:rPr>
              <a:t>Applications in: 711 rooms (21.82%) </a:t>
            </a:r>
          </a:p>
          <a:p>
            <a:pPr defTabSz="903091">
              <a:spcAft>
                <a:spcPts val="544"/>
              </a:spcAft>
            </a:pPr>
            <a:r>
              <a:rPr lang="en-IE" sz="952" dirty="0">
                <a:solidFill>
                  <a:srgbClr val="54585A"/>
                </a:solidFill>
                <a:latin typeface="Georgia"/>
              </a:rPr>
              <a:t> 	</a:t>
            </a:r>
          </a:p>
        </p:txBody>
      </p:sp>
      <p:sp>
        <p:nvSpPr>
          <p:cNvPr id="16" name="Text Placeholder 1">
            <a:extLst>
              <a:ext uri="{FF2B5EF4-FFF2-40B4-BE49-F238E27FC236}">
                <a16:creationId xmlns:a16="http://schemas.microsoft.com/office/drawing/2014/main" xmlns="" id="{2840073E-4659-4DC1-BA19-EDDC609FFEF5}"/>
              </a:ext>
            </a:extLst>
          </p:cNvPr>
          <p:cNvSpPr txBox="1">
            <a:spLocks/>
          </p:cNvSpPr>
          <p:nvPr/>
        </p:nvSpPr>
        <p:spPr>
          <a:xfrm>
            <a:off x="6415239" y="5504190"/>
            <a:ext cx="2236576"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14: </a:t>
            </a:r>
          </a:p>
          <a:p>
            <a:pPr defTabSz="903091">
              <a:spcAft>
                <a:spcPts val="544"/>
              </a:spcAft>
            </a:pPr>
            <a:r>
              <a:rPr lang="en-IE" sz="952" dirty="0">
                <a:solidFill>
                  <a:srgbClr val="54585A"/>
                </a:solidFill>
                <a:latin typeface="Georgia"/>
              </a:rPr>
              <a:t>Under construction: 0 rooms</a:t>
            </a:r>
          </a:p>
          <a:p>
            <a:pPr defTabSz="903091">
              <a:spcAft>
                <a:spcPts val="544"/>
              </a:spcAft>
            </a:pPr>
            <a:r>
              <a:rPr lang="en-IE" sz="952" dirty="0">
                <a:solidFill>
                  <a:srgbClr val="54585A"/>
                </a:solidFill>
                <a:latin typeface="Georgia"/>
              </a:rPr>
              <a:t>F.P.P.: 0 rooms</a:t>
            </a:r>
          </a:p>
          <a:p>
            <a:pPr defTabSz="903091">
              <a:spcAft>
                <a:spcPts val="544"/>
              </a:spcAft>
            </a:pPr>
            <a:r>
              <a:rPr lang="en-IE" sz="952" dirty="0">
                <a:solidFill>
                  <a:srgbClr val="54585A"/>
                </a:solidFill>
                <a:latin typeface="Georgia"/>
              </a:rPr>
              <a:t>Applications in: 39 rooms (1.2%)</a:t>
            </a:r>
          </a:p>
          <a:p>
            <a:pPr defTabSz="903091">
              <a:spcAft>
                <a:spcPts val="544"/>
              </a:spcAft>
            </a:pPr>
            <a:r>
              <a:rPr lang="en-IE" sz="952" dirty="0">
                <a:solidFill>
                  <a:srgbClr val="54585A"/>
                </a:solidFill>
                <a:latin typeface="Georgia"/>
              </a:rPr>
              <a:t> 	</a:t>
            </a:r>
          </a:p>
        </p:txBody>
      </p:sp>
      <p:sp>
        <p:nvSpPr>
          <p:cNvPr id="18" name="Text Placeholder 1">
            <a:extLst>
              <a:ext uri="{FF2B5EF4-FFF2-40B4-BE49-F238E27FC236}">
                <a16:creationId xmlns:a16="http://schemas.microsoft.com/office/drawing/2014/main" xmlns="" id="{C908F072-E516-4D51-84B9-131096540C73}"/>
              </a:ext>
            </a:extLst>
          </p:cNvPr>
          <p:cNvSpPr txBox="1">
            <a:spLocks/>
          </p:cNvSpPr>
          <p:nvPr/>
        </p:nvSpPr>
        <p:spPr>
          <a:xfrm>
            <a:off x="1439379" y="4477353"/>
            <a:ext cx="8424136"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22:</a:t>
            </a:r>
          </a:p>
          <a:p>
            <a:pPr defTabSz="903091">
              <a:spcAft>
                <a:spcPts val="544"/>
              </a:spcAft>
            </a:pPr>
            <a:r>
              <a:rPr lang="en-IE" sz="952" dirty="0">
                <a:solidFill>
                  <a:srgbClr val="54585A"/>
                </a:solidFill>
                <a:latin typeface="Georgia"/>
              </a:rPr>
              <a:t>Under</a:t>
            </a:r>
            <a:r>
              <a:rPr lang="en-IE" sz="952" b="1" dirty="0">
                <a:solidFill>
                  <a:srgbClr val="54585A"/>
                </a:solidFill>
                <a:latin typeface="Georgia"/>
              </a:rPr>
              <a:t> </a:t>
            </a:r>
            <a:r>
              <a:rPr lang="en-IE" sz="952" dirty="0">
                <a:solidFill>
                  <a:srgbClr val="54585A"/>
                </a:solidFill>
                <a:latin typeface="Georgia"/>
              </a:rPr>
              <a:t>construction: 44 rooms(1.38%)</a:t>
            </a:r>
          </a:p>
          <a:p>
            <a:pPr defTabSz="903091">
              <a:spcAft>
                <a:spcPts val="544"/>
              </a:spcAft>
            </a:pPr>
            <a:r>
              <a:rPr lang="en-IE" sz="952" dirty="0">
                <a:solidFill>
                  <a:srgbClr val="54585A"/>
                </a:solidFill>
                <a:latin typeface="Georgia"/>
              </a:rPr>
              <a:t>Full planning permission:  0 rooms</a:t>
            </a:r>
          </a:p>
          <a:p>
            <a:pPr defTabSz="903091">
              <a:spcAft>
                <a:spcPts val="544"/>
              </a:spcAft>
            </a:pPr>
            <a:r>
              <a:rPr lang="en-IE" sz="952" dirty="0">
                <a:solidFill>
                  <a:srgbClr val="54585A"/>
                </a:solidFill>
                <a:latin typeface="Georgia"/>
              </a:rPr>
              <a:t>Applications in: 78 rooms (2.39%) </a:t>
            </a:r>
          </a:p>
          <a:p>
            <a:pPr defTabSz="903091">
              <a:spcAft>
                <a:spcPts val="544"/>
              </a:spcAft>
            </a:pPr>
            <a:r>
              <a:rPr lang="en-IE" sz="952" dirty="0">
                <a:solidFill>
                  <a:srgbClr val="54585A"/>
                </a:solidFill>
                <a:latin typeface="Georgia"/>
              </a:rPr>
              <a:t> 	</a:t>
            </a:r>
          </a:p>
        </p:txBody>
      </p:sp>
      <p:sp>
        <p:nvSpPr>
          <p:cNvPr id="19" name="Text Placeholder 1">
            <a:extLst>
              <a:ext uri="{FF2B5EF4-FFF2-40B4-BE49-F238E27FC236}">
                <a16:creationId xmlns:a16="http://schemas.microsoft.com/office/drawing/2014/main" xmlns="" id="{59EB2ED9-C4E9-472A-A259-DD02F8B90178}"/>
              </a:ext>
            </a:extLst>
          </p:cNvPr>
          <p:cNvSpPr txBox="1">
            <a:spLocks/>
          </p:cNvSpPr>
          <p:nvPr/>
        </p:nvSpPr>
        <p:spPr>
          <a:xfrm>
            <a:off x="1439379" y="3327400"/>
            <a:ext cx="8424136"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20</a:t>
            </a:r>
            <a:r>
              <a:rPr lang="en-IE" sz="952" dirty="0">
                <a:solidFill>
                  <a:srgbClr val="54585A"/>
                </a:solidFill>
                <a:latin typeface="Georgia"/>
              </a:rPr>
              <a:t>: </a:t>
            </a:r>
          </a:p>
          <a:p>
            <a:pPr defTabSz="903091">
              <a:spcAft>
                <a:spcPts val="544"/>
              </a:spcAft>
            </a:pPr>
            <a:r>
              <a:rPr lang="en-IE" sz="952" dirty="0">
                <a:solidFill>
                  <a:srgbClr val="54585A"/>
                </a:solidFill>
                <a:latin typeface="Georgia"/>
              </a:rPr>
              <a:t>Under construction:  0 rooms</a:t>
            </a:r>
          </a:p>
          <a:p>
            <a:pPr defTabSz="903091">
              <a:spcAft>
                <a:spcPts val="544"/>
              </a:spcAft>
            </a:pPr>
            <a:r>
              <a:rPr lang="en-IE" sz="952" dirty="0">
                <a:solidFill>
                  <a:srgbClr val="54585A"/>
                </a:solidFill>
                <a:latin typeface="Georgia"/>
              </a:rPr>
              <a:t>Full planning permission: 0 rooms</a:t>
            </a:r>
          </a:p>
          <a:p>
            <a:pPr defTabSz="903091">
              <a:spcAft>
                <a:spcPts val="544"/>
              </a:spcAft>
            </a:pPr>
            <a:r>
              <a:rPr lang="en-IE" sz="952" dirty="0">
                <a:solidFill>
                  <a:srgbClr val="54585A"/>
                </a:solidFill>
                <a:latin typeface="Georgia"/>
              </a:rPr>
              <a:t>Applications in: 220 rooms (6.75%)</a:t>
            </a:r>
          </a:p>
          <a:p>
            <a:pPr defTabSz="903091">
              <a:spcAft>
                <a:spcPts val="544"/>
              </a:spcAft>
            </a:pPr>
            <a:endParaRPr lang="en-IE" sz="952" b="1" u="sng" dirty="0">
              <a:solidFill>
                <a:srgbClr val="54585A"/>
              </a:solidFill>
              <a:latin typeface="Georgia"/>
            </a:endParaRPr>
          </a:p>
        </p:txBody>
      </p:sp>
      <p:sp>
        <p:nvSpPr>
          <p:cNvPr id="20" name="Text Placeholder 1">
            <a:extLst>
              <a:ext uri="{FF2B5EF4-FFF2-40B4-BE49-F238E27FC236}">
                <a16:creationId xmlns:a16="http://schemas.microsoft.com/office/drawing/2014/main" xmlns="" id="{2320451C-811E-4D37-81C3-F65B828F3B66}"/>
              </a:ext>
            </a:extLst>
          </p:cNvPr>
          <p:cNvSpPr txBox="1">
            <a:spLocks/>
          </p:cNvSpPr>
          <p:nvPr/>
        </p:nvSpPr>
        <p:spPr>
          <a:xfrm>
            <a:off x="3890731" y="5484956"/>
            <a:ext cx="8424136"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8: </a:t>
            </a:r>
          </a:p>
          <a:p>
            <a:pPr defTabSz="903091">
              <a:spcAft>
                <a:spcPts val="544"/>
              </a:spcAft>
            </a:pPr>
            <a:r>
              <a:rPr lang="en-IE" sz="952" dirty="0">
                <a:solidFill>
                  <a:srgbClr val="54585A"/>
                </a:solidFill>
                <a:latin typeface="Georgia"/>
              </a:rPr>
              <a:t>Under construction: 605 rooms (19%) </a:t>
            </a:r>
          </a:p>
          <a:p>
            <a:pPr defTabSz="903091">
              <a:spcAft>
                <a:spcPts val="544"/>
              </a:spcAft>
            </a:pPr>
            <a:r>
              <a:rPr lang="en-IE" sz="952" dirty="0">
                <a:solidFill>
                  <a:srgbClr val="54585A"/>
                </a:solidFill>
                <a:latin typeface="Georgia"/>
              </a:rPr>
              <a:t>Full planning permission: 687 rooms (10.4%)</a:t>
            </a:r>
          </a:p>
          <a:p>
            <a:pPr defTabSz="903091">
              <a:spcAft>
                <a:spcPts val="544"/>
              </a:spcAft>
            </a:pPr>
            <a:r>
              <a:rPr lang="en-IE" sz="952" dirty="0">
                <a:solidFill>
                  <a:srgbClr val="54585A"/>
                </a:solidFill>
                <a:latin typeface="Georgia"/>
              </a:rPr>
              <a:t>Applications in: 44 rooms (1.3%)</a:t>
            </a:r>
          </a:p>
          <a:p>
            <a:pPr defTabSz="903091">
              <a:spcAft>
                <a:spcPts val="544"/>
              </a:spcAft>
            </a:pPr>
            <a:r>
              <a:rPr lang="en-IE" sz="952" dirty="0">
                <a:solidFill>
                  <a:srgbClr val="54585A"/>
                </a:solidFill>
                <a:latin typeface="Georgia"/>
              </a:rPr>
              <a:t> 	</a:t>
            </a:r>
          </a:p>
        </p:txBody>
      </p:sp>
      <p:sp>
        <p:nvSpPr>
          <p:cNvPr id="22" name="Text Placeholder 1">
            <a:extLst>
              <a:ext uri="{FF2B5EF4-FFF2-40B4-BE49-F238E27FC236}">
                <a16:creationId xmlns:a16="http://schemas.microsoft.com/office/drawing/2014/main" xmlns="" id="{9DB4D3A9-B772-47FF-A035-5F3698F7C142}"/>
              </a:ext>
            </a:extLst>
          </p:cNvPr>
          <p:cNvSpPr txBox="1">
            <a:spLocks/>
          </p:cNvSpPr>
          <p:nvPr/>
        </p:nvSpPr>
        <p:spPr>
          <a:xfrm>
            <a:off x="1439379" y="1034383"/>
            <a:ext cx="3316362"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11: </a:t>
            </a:r>
          </a:p>
          <a:p>
            <a:pPr defTabSz="903091">
              <a:spcAft>
                <a:spcPts val="544"/>
              </a:spcAft>
            </a:pPr>
            <a:r>
              <a:rPr lang="en-IE" sz="952" dirty="0">
                <a:solidFill>
                  <a:srgbClr val="54585A"/>
                </a:solidFill>
                <a:latin typeface="Georgia"/>
              </a:rPr>
              <a:t>Under construction: 0 rooms </a:t>
            </a:r>
          </a:p>
          <a:p>
            <a:pPr defTabSz="903091">
              <a:spcAft>
                <a:spcPts val="544"/>
              </a:spcAft>
            </a:pPr>
            <a:r>
              <a:rPr lang="en-IE" sz="952" dirty="0">
                <a:solidFill>
                  <a:srgbClr val="54585A"/>
                </a:solidFill>
                <a:latin typeface="Georgia"/>
              </a:rPr>
              <a:t>Full planning permission: 0 rooms</a:t>
            </a:r>
          </a:p>
          <a:p>
            <a:pPr defTabSz="903091">
              <a:spcAft>
                <a:spcPts val="544"/>
              </a:spcAft>
            </a:pPr>
            <a:r>
              <a:rPr lang="en-IE" sz="952" dirty="0">
                <a:solidFill>
                  <a:srgbClr val="54585A"/>
                </a:solidFill>
                <a:latin typeface="Georgia"/>
              </a:rPr>
              <a:t>Applications in: 100 rooms (3%) </a:t>
            </a:r>
          </a:p>
          <a:p>
            <a:pPr defTabSz="903091">
              <a:spcAft>
                <a:spcPts val="544"/>
              </a:spcAft>
            </a:pPr>
            <a:r>
              <a:rPr lang="en-IE" sz="952" dirty="0">
                <a:solidFill>
                  <a:srgbClr val="54585A"/>
                </a:solidFill>
                <a:latin typeface="Georgia"/>
              </a:rPr>
              <a:t> 	</a:t>
            </a:r>
          </a:p>
        </p:txBody>
      </p:sp>
      <p:sp>
        <p:nvSpPr>
          <p:cNvPr id="23" name="Text Placeholder 1">
            <a:extLst>
              <a:ext uri="{FF2B5EF4-FFF2-40B4-BE49-F238E27FC236}">
                <a16:creationId xmlns:a16="http://schemas.microsoft.com/office/drawing/2014/main" xmlns="" id="{73A9D94F-A6ED-49AF-869B-3D6A65AA38A7}"/>
              </a:ext>
            </a:extLst>
          </p:cNvPr>
          <p:cNvSpPr txBox="1">
            <a:spLocks/>
          </p:cNvSpPr>
          <p:nvPr/>
        </p:nvSpPr>
        <p:spPr>
          <a:xfrm>
            <a:off x="1422336" y="2228909"/>
            <a:ext cx="3316362" cy="1050480"/>
          </a:xfrm>
          <a:prstGeom prst="rect">
            <a:avLst/>
          </a:prstGeom>
        </p:spPr>
        <p:txBody>
          <a:bodyPr vert="horz" wrap="square" lIns="0" tIns="0" rIns="0" bIns="0" rtlCol="0">
            <a:spAutoFit/>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IE" sz="952" b="1" u="sng" dirty="0">
                <a:solidFill>
                  <a:srgbClr val="54585A"/>
                </a:solidFill>
                <a:latin typeface="Georgia"/>
              </a:rPr>
              <a:t>Dublin 15: </a:t>
            </a:r>
          </a:p>
          <a:p>
            <a:pPr defTabSz="903091">
              <a:spcAft>
                <a:spcPts val="544"/>
              </a:spcAft>
            </a:pPr>
            <a:r>
              <a:rPr lang="en-IE" sz="952" dirty="0">
                <a:solidFill>
                  <a:srgbClr val="54585A"/>
                </a:solidFill>
                <a:latin typeface="Georgia"/>
              </a:rPr>
              <a:t>Under construction: 0 rooms </a:t>
            </a:r>
          </a:p>
          <a:p>
            <a:pPr defTabSz="903091">
              <a:spcAft>
                <a:spcPts val="544"/>
              </a:spcAft>
            </a:pPr>
            <a:r>
              <a:rPr lang="en-IE" sz="952" dirty="0">
                <a:solidFill>
                  <a:srgbClr val="54585A"/>
                </a:solidFill>
                <a:latin typeface="Georgia"/>
              </a:rPr>
              <a:t>Full planning permission: 0 rooms</a:t>
            </a:r>
          </a:p>
          <a:p>
            <a:pPr defTabSz="903091">
              <a:spcAft>
                <a:spcPts val="544"/>
              </a:spcAft>
            </a:pPr>
            <a:r>
              <a:rPr lang="en-IE" sz="952" dirty="0">
                <a:solidFill>
                  <a:srgbClr val="54585A"/>
                </a:solidFill>
                <a:latin typeface="Georgia"/>
              </a:rPr>
              <a:t>Applications in: 168 rooms (5.15%) </a:t>
            </a:r>
          </a:p>
          <a:p>
            <a:pPr defTabSz="903091">
              <a:spcAft>
                <a:spcPts val="544"/>
              </a:spcAft>
            </a:pPr>
            <a:r>
              <a:rPr lang="en-IE" sz="952" dirty="0">
                <a:solidFill>
                  <a:srgbClr val="54585A"/>
                </a:solidFill>
                <a:latin typeface="Georgia"/>
              </a:rPr>
              <a:t> 	</a:t>
            </a:r>
          </a:p>
        </p:txBody>
      </p:sp>
      <p:cxnSp>
        <p:nvCxnSpPr>
          <p:cNvPr id="6" name="Straight Arrow Connector 5">
            <a:extLst>
              <a:ext uri="{FF2B5EF4-FFF2-40B4-BE49-F238E27FC236}">
                <a16:creationId xmlns:a16="http://schemas.microsoft.com/office/drawing/2014/main" xmlns="" id="{3F8CBA16-C6BD-4912-8C14-73B72F46E071}"/>
              </a:ext>
            </a:extLst>
          </p:cNvPr>
          <p:cNvCxnSpPr/>
          <p:nvPr/>
        </p:nvCxnSpPr>
        <p:spPr>
          <a:xfrm flipH="1">
            <a:off x="5818936" y="2427469"/>
            <a:ext cx="2283863" cy="958333"/>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a:extLst>
              <a:ext uri="{FF2B5EF4-FFF2-40B4-BE49-F238E27FC236}">
                <a16:creationId xmlns:a16="http://schemas.microsoft.com/office/drawing/2014/main" xmlns="" id="{AACE8AD1-E507-4495-9672-AE39A5B395AF}"/>
              </a:ext>
            </a:extLst>
          </p:cNvPr>
          <p:cNvCxnSpPr>
            <a:cxnSpLocks/>
          </p:cNvCxnSpPr>
          <p:nvPr/>
        </p:nvCxnSpPr>
        <p:spPr>
          <a:xfrm flipH="1">
            <a:off x="5755993" y="3049370"/>
            <a:ext cx="2332699" cy="550557"/>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27" name="Straight Arrow Connector 26">
            <a:extLst>
              <a:ext uri="{FF2B5EF4-FFF2-40B4-BE49-F238E27FC236}">
                <a16:creationId xmlns:a16="http://schemas.microsoft.com/office/drawing/2014/main" xmlns="" id="{B4A057D0-B886-4832-9F28-FBACE0A644D0}"/>
              </a:ext>
            </a:extLst>
          </p:cNvPr>
          <p:cNvCxnSpPr>
            <a:cxnSpLocks/>
          </p:cNvCxnSpPr>
          <p:nvPr/>
        </p:nvCxnSpPr>
        <p:spPr>
          <a:xfrm flipH="1" flipV="1">
            <a:off x="6095070" y="3792541"/>
            <a:ext cx="1991930" cy="354508"/>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a:extLst>
              <a:ext uri="{FF2B5EF4-FFF2-40B4-BE49-F238E27FC236}">
                <a16:creationId xmlns:a16="http://schemas.microsoft.com/office/drawing/2014/main" xmlns="" id="{670761BD-50D4-4AB4-819C-93C20969A735}"/>
              </a:ext>
            </a:extLst>
          </p:cNvPr>
          <p:cNvCxnSpPr>
            <a:cxnSpLocks/>
          </p:cNvCxnSpPr>
          <p:nvPr/>
        </p:nvCxnSpPr>
        <p:spPr>
          <a:xfrm flipH="1" flipV="1">
            <a:off x="5787481" y="4053513"/>
            <a:ext cx="2443506" cy="1395696"/>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xmlns="" id="{5A2BD857-A10F-40B5-BC10-DD0C0E272E92}"/>
              </a:ext>
            </a:extLst>
          </p:cNvPr>
          <p:cNvCxnSpPr>
            <a:cxnSpLocks/>
          </p:cNvCxnSpPr>
          <p:nvPr/>
        </p:nvCxnSpPr>
        <p:spPr>
          <a:xfrm flipH="1" flipV="1">
            <a:off x="5818938" y="4384597"/>
            <a:ext cx="743064" cy="987820"/>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36" name="Straight Arrow Connector 35">
            <a:extLst>
              <a:ext uri="{FF2B5EF4-FFF2-40B4-BE49-F238E27FC236}">
                <a16:creationId xmlns:a16="http://schemas.microsoft.com/office/drawing/2014/main" xmlns="" id="{E463D435-4D93-4EEB-8046-FFDB6FADBC8C}"/>
              </a:ext>
            </a:extLst>
          </p:cNvPr>
          <p:cNvCxnSpPr>
            <a:cxnSpLocks/>
          </p:cNvCxnSpPr>
          <p:nvPr/>
        </p:nvCxnSpPr>
        <p:spPr>
          <a:xfrm flipV="1">
            <a:off x="4794869" y="3631227"/>
            <a:ext cx="635274" cy="1761598"/>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39" name="Straight Arrow Connector 38">
            <a:extLst>
              <a:ext uri="{FF2B5EF4-FFF2-40B4-BE49-F238E27FC236}">
                <a16:creationId xmlns:a16="http://schemas.microsoft.com/office/drawing/2014/main" xmlns="" id="{1051B247-AACC-44DE-82CC-4B79AF93149A}"/>
              </a:ext>
            </a:extLst>
          </p:cNvPr>
          <p:cNvCxnSpPr>
            <a:cxnSpLocks/>
          </p:cNvCxnSpPr>
          <p:nvPr/>
        </p:nvCxnSpPr>
        <p:spPr>
          <a:xfrm flipV="1">
            <a:off x="3415667" y="4438047"/>
            <a:ext cx="1172271" cy="1203377"/>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42" name="Straight Arrow Connector 41">
            <a:extLst>
              <a:ext uri="{FF2B5EF4-FFF2-40B4-BE49-F238E27FC236}">
                <a16:creationId xmlns:a16="http://schemas.microsoft.com/office/drawing/2014/main" xmlns="" id="{852F759A-4857-4E93-8BDC-5DA1253190CC}"/>
              </a:ext>
            </a:extLst>
          </p:cNvPr>
          <p:cNvCxnSpPr>
            <a:cxnSpLocks/>
          </p:cNvCxnSpPr>
          <p:nvPr/>
        </p:nvCxnSpPr>
        <p:spPr>
          <a:xfrm flipV="1">
            <a:off x="3080516" y="3984534"/>
            <a:ext cx="791450" cy="616099"/>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45" name="Straight Arrow Connector 44">
            <a:extLst>
              <a:ext uri="{FF2B5EF4-FFF2-40B4-BE49-F238E27FC236}">
                <a16:creationId xmlns:a16="http://schemas.microsoft.com/office/drawing/2014/main" xmlns="" id="{CD3DD2EA-BA30-49FE-AD14-10330F74B815}"/>
              </a:ext>
            </a:extLst>
          </p:cNvPr>
          <p:cNvCxnSpPr>
            <a:cxnSpLocks/>
          </p:cNvCxnSpPr>
          <p:nvPr/>
        </p:nvCxnSpPr>
        <p:spPr>
          <a:xfrm flipV="1">
            <a:off x="3206050" y="3424076"/>
            <a:ext cx="1170678" cy="175852"/>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xmlns="" id="{3C285EA3-D83E-4885-8F57-30A48AA3ECF8}"/>
              </a:ext>
            </a:extLst>
          </p:cNvPr>
          <p:cNvCxnSpPr>
            <a:cxnSpLocks/>
          </p:cNvCxnSpPr>
          <p:nvPr/>
        </p:nvCxnSpPr>
        <p:spPr>
          <a:xfrm>
            <a:off x="3297187" y="2693793"/>
            <a:ext cx="574768" cy="0"/>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53" name="Straight Arrow Connector 52">
            <a:extLst>
              <a:ext uri="{FF2B5EF4-FFF2-40B4-BE49-F238E27FC236}">
                <a16:creationId xmlns:a16="http://schemas.microsoft.com/office/drawing/2014/main" xmlns="" id="{785E1B72-C143-4D3E-B1C9-780CEDF70CA2}"/>
              </a:ext>
            </a:extLst>
          </p:cNvPr>
          <p:cNvCxnSpPr>
            <a:cxnSpLocks/>
          </p:cNvCxnSpPr>
          <p:nvPr/>
        </p:nvCxnSpPr>
        <p:spPr>
          <a:xfrm>
            <a:off x="2962474" y="1968141"/>
            <a:ext cx="2057964" cy="501328"/>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56" name="Straight Arrow Connector 55">
            <a:extLst>
              <a:ext uri="{FF2B5EF4-FFF2-40B4-BE49-F238E27FC236}">
                <a16:creationId xmlns:a16="http://schemas.microsoft.com/office/drawing/2014/main" xmlns="" id="{0FA13B14-C380-4FA0-A8AC-5E0617A6F4DC}"/>
              </a:ext>
            </a:extLst>
          </p:cNvPr>
          <p:cNvCxnSpPr>
            <a:cxnSpLocks/>
          </p:cNvCxnSpPr>
          <p:nvPr/>
        </p:nvCxnSpPr>
        <p:spPr>
          <a:xfrm>
            <a:off x="4581101" y="1968141"/>
            <a:ext cx="795544" cy="1286816"/>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59" name="Straight Arrow Connector 58">
            <a:extLst>
              <a:ext uri="{FF2B5EF4-FFF2-40B4-BE49-F238E27FC236}">
                <a16:creationId xmlns:a16="http://schemas.microsoft.com/office/drawing/2014/main" xmlns="" id="{EC4CC61A-ECEA-418F-9936-8709A08C1871}"/>
              </a:ext>
            </a:extLst>
          </p:cNvPr>
          <p:cNvCxnSpPr>
            <a:cxnSpLocks/>
          </p:cNvCxnSpPr>
          <p:nvPr/>
        </p:nvCxnSpPr>
        <p:spPr>
          <a:xfrm flipH="1">
            <a:off x="6208233" y="1849910"/>
            <a:ext cx="53405" cy="550557"/>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cxnSp>
        <p:nvCxnSpPr>
          <p:cNvPr id="62" name="Straight Arrow Connector 61">
            <a:extLst>
              <a:ext uri="{FF2B5EF4-FFF2-40B4-BE49-F238E27FC236}">
                <a16:creationId xmlns:a16="http://schemas.microsoft.com/office/drawing/2014/main" xmlns="" id="{D9842A32-2BA0-48A1-BCB2-478C6DDFBD3A}"/>
              </a:ext>
            </a:extLst>
          </p:cNvPr>
          <p:cNvCxnSpPr>
            <a:cxnSpLocks/>
          </p:cNvCxnSpPr>
          <p:nvPr/>
        </p:nvCxnSpPr>
        <p:spPr>
          <a:xfrm flipH="1">
            <a:off x="6975805" y="1849911"/>
            <a:ext cx="1088360" cy="880983"/>
          </a:xfrm>
          <a:prstGeom prst="straightConnector1">
            <a:avLst/>
          </a:prstGeom>
          <a:ln>
            <a:solidFill>
              <a:srgbClr val="194C74"/>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7191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
                                        </p:tgtEl>
                                      </p:cBhvr>
                                    </p:animEffect>
                                    <p:set>
                                      <p:cBhvr>
                                        <p:cTn id="63" dur="1" fill="hold">
                                          <p:stCondLst>
                                            <p:cond delay="499"/>
                                          </p:stCondLst>
                                        </p:cTn>
                                        <p:tgtEl>
                                          <p:spTgt spid="3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3"/>
                                        </p:tgtEl>
                                      </p:cBhvr>
                                    </p:animEffect>
                                    <p:set>
                                      <p:cBhvr>
                                        <p:cTn id="66" dur="1" fill="hold">
                                          <p:stCondLst>
                                            <p:cond delay="499"/>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1"/>
                                        </p:tgtEl>
                                      </p:cBhvr>
                                    </p:animEffect>
                                    <p:set>
                                      <p:cBhvr>
                                        <p:cTn id="82" dur="1" fill="hold">
                                          <p:stCondLst>
                                            <p:cond delay="499"/>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par>
                                <p:cTn id="88" presetID="10" presetClass="entr" presetSubtype="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36"/>
                                        </p:tgtEl>
                                      </p:cBhvr>
                                    </p:animEffect>
                                    <p:set>
                                      <p:cBhvr>
                                        <p:cTn id="95" dur="1" fill="hold">
                                          <p:stCondLst>
                                            <p:cond delay="499"/>
                                          </p:stCondLst>
                                        </p:cTn>
                                        <p:tgtEl>
                                          <p:spTgt spid="36"/>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par>
                                <p:cTn id="104" presetID="10"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500"/>
                                        <p:tgtEl>
                                          <p:spTgt spid="5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53"/>
                                        </p:tgtEl>
                                      </p:cBhvr>
                                    </p:animEffect>
                                    <p:set>
                                      <p:cBhvr>
                                        <p:cTn id="111" dur="1" fill="hold">
                                          <p:stCondLst>
                                            <p:cond delay="499"/>
                                          </p:stCondLst>
                                        </p:cTn>
                                        <p:tgtEl>
                                          <p:spTgt spid="5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500"/>
                                        <p:tgtEl>
                                          <p:spTgt spid="14"/>
                                        </p:tgtEl>
                                      </p:cBhvr>
                                    </p:animEffect>
                                  </p:childTnLst>
                                </p:cTn>
                              </p:par>
                              <p:par>
                                <p:cTn id="120" presetID="10" presetClass="entr" presetSubtype="0" fill="hold"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62"/>
                                        </p:tgtEl>
                                      </p:cBhvr>
                                    </p:animEffect>
                                    <p:set>
                                      <p:cBhvr>
                                        <p:cTn id="127" dur="1" fill="hold">
                                          <p:stCondLst>
                                            <p:cond delay="499"/>
                                          </p:stCondLst>
                                        </p:cTn>
                                        <p:tgtEl>
                                          <p:spTgt spid="6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4"/>
                                        </p:tgtEl>
                                      </p:cBhvr>
                                    </p:animEffect>
                                    <p:set>
                                      <p:cBhvr>
                                        <p:cTn id="130" dur="1" fill="hold">
                                          <p:stCondLst>
                                            <p:cond delay="499"/>
                                          </p:stCondLst>
                                        </p:cTn>
                                        <p:tgtEl>
                                          <p:spTgt spid="14"/>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6"/>
                                        </p:tgtEl>
                                        <p:attrNameLst>
                                          <p:attrName>style.visibility</p:attrName>
                                        </p:attrNameLst>
                                      </p:cBhvr>
                                      <p:to>
                                        <p:strVal val="visible"/>
                                      </p:to>
                                    </p:set>
                                    <p:animEffect transition="in" filter="fade">
                                      <p:cBhvr>
                                        <p:cTn id="135" dur="500"/>
                                        <p:tgtEl>
                                          <p:spTgt spid="16"/>
                                        </p:tgtEl>
                                      </p:cBhvr>
                                    </p:animEffect>
                                  </p:childTnLst>
                                </p:cTn>
                              </p:par>
                              <p:par>
                                <p:cTn id="136" presetID="10"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Effect transition="in" filter="fade">
                                      <p:cBhvr>
                                        <p:cTn id="151" dur="500"/>
                                        <p:tgtEl>
                                          <p:spTgt spid="23"/>
                                        </p:tgtEl>
                                      </p:cBhvr>
                                    </p:animEffect>
                                  </p:childTnLst>
                                </p:cTn>
                              </p:par>
                              <p:par>
                                <p:cTn id="152" presetID="10" presetClass="entr" presetSubtype="0" fill="hold"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500"/>
                                        <p:tgtEl>
                                          <p:spTgt spid="49"/>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49"/>
                                        </p:tgtEl>
                                      </p:cBhvr>
                                    </p:animEffect>
                                    <p:set>
                                      <p:cBhvr>
                                        <p:cTn id="159" dur="1" fill="hold">
                                          <p:stCondLst>
                                            <p:cond delay="499"/>
                                          </p:stCondLst>
                                        </p:cTn>
                                        <p:tgtEl>
                                          <p:spTgt spid="4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3"/>
                                        </p:tgtEl>
                                      </p:cBhvr>
                                    </p:animEffect>
                                    <p:set>
                                      <p:cBhvr>
                                        <p:cTn id="162" dur="1" fill="hold">
                                          <p:stCondLst>
                                            <p:cond delay="499"/>
                                          </p:stCondLst>
                                        </p:cTn>
                                        <p:tgtEl>
                                          <p:spTgt spid="23"/>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9"/>
                                        </p:tgtEl>
                                        <p:attrNameLst>
                                          <p:attrName>style.visibility</p:attrName>
                                        </p:attrNameLst>
                                      </p:cBhvr>
                                      <p:to>
                                        <p:strVal val="visible"/>
                                      </p:to>
                                    </p:set>
                                    <p:animEffect transition="in" filter="fade">
                                      <p:cBhvr>
                                        <p:cTn id="167" dur="500"/>
                                        <p:tgtEl>
                                          <p:spTgt spid="19"/>
                                        </p:tgtEl>
                                      </p:cBhvr>
                                    </p:animEffect>
                                  </p:childTnLst>
                                </p:cTn>
                              </p:par>
                              <p:par>
                                <p:cTn id="168" presetID="10" presetClass="entr" presetSubtype="0" fill="hold" nodeType="withEffect">
                                  <p:stCondLst>
                                    <p:cond delay="0"/>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500"/>
                                        <p:tgtEl>
                                          <p:spTgt spid="45"/>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500"/>
                                        <p:tgtEl>
                                          <p:spTgt spid="45"/>
                                        </p:tgtEl>
                                      </p:cBhvr>
                                    </p:animEffect>
                                    <p:set>
                                      <p:cBhvr>
                                        <p:cTn id="175" dur="1" fill="hold">
                                          <p:stCondLst>
                                            <p:cond delay="499"/>
                                          </p:stCondLst>
                                        </p:cTn>
                                        <p:tgtEl>
                                          <p:spTgt spid="45"/>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19"/>
                                        </p:tgtEl>
                                      </p:cBhvr>
                                    </p:animEffect>
                                    <p:set>
                                      <p:cBhvr>
                                        <p:cTn id="178" dur="1" fill="hold">
                                          <p:stCondLst>
                                            <p:cond delay="499"/>
                                          </p:stCondLst>
                                        </p:cTn>
                                        <p:tgtEl>
                                          <p:spTgt spid="19"/>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8"/>
                                        </p:tgtEl>
                                        <p:attrNameLst>
                                          <p:attrName>style.visibility</p:attrName>
                                        </p:attrNameLst>
                                      </p:cBhvr>
                                      <p:to>
                                        <p:strVal val="visible"/>
                                      </p:to>
                                    </p:set>
                                    <p:animEffect transition="in" filter="fade">
                                      <p:cBhvr>
                                        <p:cTn id="183" dur="500"/>
                                        <p:tgtEl>
                                          <p:spTgt spid="18"/>
                                        </p:tgtEl>
                                      </p:cBhvr>
                                    </p:animEffect>
                                  </p:childTnLst>
                                </p:cTn>
                              </p:par>
                              <p:par>
                                <p:cTn id="184" presetID="10" presetClass="entr" presetSubtype="0" fill="hold" nodeType="withEffect">
                                  <p:stCondLst>
                                    <p:cond delay="0"/>
                                  </p:stCondLst>
                                  <p:childTnLst>
                                    <p:set>
                                      <p:cBhvr>
                                        <p:cTn id="185" dur="1" fill="hold">
                                          <p:stCondLst>
                                            <p:cond delay="0"/>
                                          </p:stCondLst>
                                        </p:cTn>
                                        <p:tgtEl>
                                          <p:spTgt spid="42"/>
                                        </p:tgtEl>
                                        <p:attrNameLst>
                                          <p:attrName>style.visibility</p:attrName>
                                        </p:attrNameLst>
                                      </p:cBhvr>
                                      <p:to>
                                        <p:strVal val="visible"/>
                                      </p:to>
                                    </p:set>
                                    <p:animEffect transition="in" filter="fade">
                                      <p:cBhvr>
                                        <p:cTn id="186" dur="500"/>
                                        <p:tgtEl>
                                          <p:spTgt spid="42"/>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nodeType="clickEffect">
                                  <p:stCondLst>
                                    <p:cond delay="0"/>
                                  </p:stCondLst>
                                  <p:childTnLst>
                                    <p:animEffect transition="out" filter="fade">
                                      <p:cBhvr>
                                        <p:cTn id="190" dur="500"/>
                                        <p:tgtEl>
                                          <p:spTgt spid="42"/>
                                        </p:tgtEl>
                                      </p:cBhvr>
                                    </p:animEffect>
                                    <p:set>
                                      <p:cBhvr>
                                        <p:cTn id="191" dur="1" fill="hold">
                                          <p:stCondLst>
                                            <p:cond delay="499"/>
                                          </p:stCondLst>
                                        </p:cTn>
                                        <p:tgtEl>
                                          <p:spTgt spid="42"/>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18"/>
                                        </p:tgtEl>
                                      </p:cBhvr>
                                    </p:animEffect>
                                    <p:set>
                                      <p:cBhvr>
                                        <p:cTn id="194" dur="1" fill="hold">
                                          <p:stCondLst>
                                            <p:cond delay="499"/>
                                          </p:stCondLst>
                                        </p:cTn>
                                        <p:tgtEl>
                                          <p:spTgt spid="18"/>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7"/>
                                        </p:tgtEl>
                                        <p:attrNameLst>
                                          <p:attrName>style.visibility</p:attrName>
                                        </p:attrNameLst>
                                      </p:cBhvr>
                                      <p:to>
                                        <p:strVal val="visible"/>
                                      </p:to>
                                    </p:set>
                                    <p:animEffect transition="in" filter="fade">
                                      <p:cBhvr>
                                        <p:cTn id="199" dur="500"/>
                                        <p:tgtEl>
                                          <p:spTgt spid="17"/>
                                        </p:tgtEl>
                                      </p:cBhvr>
                                    </p:animEffect>
                                  </p:childTnLst>
                                </p:cTn>
                              </p:par>
                              <p:par>
                                <p:cTn id="200" presetID="10" presetClass="entr" presetSubtype="0" fill="hold" nodeType="withEffect">
                                  <p:stCondLst>
                                    <p:cond delay="0"/>
                                  </p:stCondLst>
                                  <p:childTnLst>
                                    <p:set>
                                      <p:cBhvr>
                                        <p:cTn id="201" dur="1" fill="hold">
                                          <p:stCondLst>
                                            <p:cond delay="0"/>
                                          </p:stCondLst>
                                        </p:cTn>
                                        <p:tgtEl>
                                          <p:spTgt spid="39"/>
                                        </p:tgtEl>
                                        <p:attrNameLst>
                                          <p:attrName>style.visibility</p:attrName>
                                        </p:attrNameLst>
                                      </p:cBhvr>
                                      <p:to>
                                        <p:strVal val="visible"/>
                                      </p:to>
                                    </p:set>
                                    <p:animEffect transition="in" filter="fade">
                                      <p:cBhvr>
                                        <p:cTn id="202" dur="500"/>
                                        <p:tgtEl>
                                          <p:spTgt spid="39"/>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39"/>
                                        </p:tgtEl>
                                      </p:cBhvr>
                                    </p:animEffect>
                                    <p:set>
                                      <p:cBhvr>
                                        <p:cTn id="207" dur="1" fill="hold">
                                          <p:stCondLst>
                                            <p:cond delay="499"/>
                                          </p:stCondLst>
                                        </p:cTn>
                                        <p:tgtEl>
                                          <p:spTgt spid="39"/>
                                        </p:tgtEl>
                                        <p:attrNameLst>
                                          <p:attrName>style.visibility</p:attrName>
                                        </p:attrNameLst>
                                      </p:cBhvr>
                                      <p:to>
                                        <p:strVal val="hidden"/>
                                      </p:to>
                                    </p:set>
                                  </p:childTnLst>
                                </p:cTn>
                              </p:par>
                              <p:par>
                                <p:cTn id="208" presetID="10" presetClass="exit" presetSubtype="0" fill="hold" grpId="1" nodeType="withEffect">
                                  <p:stCondLst>
                                    <p:cond delay="0"/>
                                  </p:stCondLst>
                                  <p:childTnLst>
                                    <p:animEffect transition="out" filter="fade">
                                      <p:cBhvr>
                                        <p:cTn id="209" dur="500"/>
                                        <p:tgtEl>
                                          <p:spTgt spid="17"/>
                                        </p:tgtEl>
                                      </p:cBhvr>
                                    </p:animEffect>
                                    <p:set>
                                      <p:cBhvr>
                                        <p:cTn id="210" dur="1" fill="hold">
                                          <p:stCondLst>
                                            <p:cond delay="499"/>
                                          </p:stCondLst>
                                        </p:cTn>
                                        <p:tgtEl>
                                          <p:spTgt spid="17"/>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5"/>
                                        </p:tgtEl>
                                        <p:attrNameLst>
                                          <p:attrName>style.visibility</p:attrName>
                                        </p:attrNameLst>
                                      </p:cBhvr>
                                      <p:to>
                                        <p:strVal val="visible"/>
                                      </p:to>
                                    </p:set>
                                    <p:animEffect transition="in" filter="fade">
                                      <p:cBhvr>
                                        <p:cTn id="215" dur="500"/>
                                        <p:tgtEl>
                                          <p:spTgt spid="15"/>
                                        </p:tgtEl>
                                      </p:cBhvr>
                                    </p:animEffect>
                                  </p:childTnLst>
                                </p:cTn>
                              </p:par>
                              <p:par>
                                <p:cTn id="216" presetID="10" presetClass="entr" presetSubtype="0" fill="hold" nodeType="withEffect">
                                  <p:stCondLst>
                                    <p:cond delay="0"/>
                                  </p:stCondLst>
                                  <p:childTnLst>
                                    <p:set>
                                      <p:cBhvr>
                                        <p:cTn id="217" dur="1" fill="hold">
                                          <p:stCondLst>
                                            <p:cond delay="0"/>
                                          </p:stCondLst>
                                        </p:cTn>
                                        <p:tgtEl>
                                          <p:spTgt spid="59"/>
                                        </p:tgtEl>
                                        <p:attrNameLst>
                                          <p:attrName>style.visibility</p:attrName>
                                        </p:attrNameLst>
                                      </p:cBhvr>
                                      <p:to>
                                        <p:strVal val="visible"/>
                                      </p:to>
                                    </p:set>
                                    <p:animEffect transition="in" filter="fade">
                                      <p:cBhvr>
                                        <p:cTn id="218" dur="500"/>
                                        <p:tgtEl>
                                          <p:spTgt spid="59"/>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59"/>
                                        </p:tgtEl>
                                      </p:cBhvr>
                                    </p:animEffect>
                                    <p:set>
                                      <p:cBhvr>
                                        <p:cTn id="223" dur="1" fill="hold">
                                          <p:stCondLst>
                                            <p:cond delay="499"/>
                                          </p:stCondLst>
                                        </p:cTn>
                                        <p:tgtEl>
                                          <p:spTgt spid="59"/>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5"/>
                                        </p:tgtEl>
                                      </p:cBhvr>
                                    </p:animEffect>
                                    <p:set>
                                      <p:cBhvr>
                                        <p:cTn id="2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7" grpId="0"/>
      <p:bldP spid="17" grpId="1"/>
      <p:bldP spid="2" grpId="0" uiExpand="1"/>
      <p:bldP spid="2" grpId="1"/>
      <p:bldP spid="11" grpId="0"/>
      <p:bldP spid="11" grpId="1"/>
      <p:bldP spid="12" grpId="0"/>
      <p:bldP spid="12" grpId="1"/>
      <p:bldP spid="13" grpId="0"/>
      <p:bldP spid="13" grpId="1"/>
      <p:bldP spid="14" grpId="0"/>
      <p:bldP spid="14" grpId="1"/>
      <p:bldP spid="15" grpId="0"/>
      <p:bldP spid="15" grpId="1"/>
      <p:bldP spid="16" grpId="0"/>
      <p:bldP spid="16" grpId="1"/>
      <p:bldP spid="18" grpId="0"/>
      <p:bldP spid="18" grpId="1"/>
      <p:bldP spid="19" grpId="0"/>
      <p:bldP spid="19" grpId="1"/>
      <p:bldP spid="20" grpId="0"/>
      <p:bldP spid="20" grpId="1"/>
      <p:bldP spid="22" grpId="0"/>
      <p:bldP spid="22" grpId="1"/>
      <p:bldP spid="23" grpId="0"/>
      <p:bldP spid="2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019129" y="900807"/>
            <a:ext cx="3344812" cy="5149474"/>
          </a:xfrm>
          <a:prstGeom prst="roundRect">
            <a:avLst>
              <a:gd name="adj" fmla="val 0"/>
            </a:avLst>
          </a:prstGeom>
          <a:solidFill>
            <a:schemeClr val="bg1"/>
          </a:solid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prstClr val="white"/>
                </a:solidFill>
              </a:rPr>
              <a:t>XX</a:t>
            </a:r>
          </a:p>
        </p:txBody>
      </p:sp>
      <p:sp>
        <p:nvSpPr>
          <p:cNvPr id="8" name="Rounded Rectangle 7"/>
          <p:cNvSpPr/>
          <p:nvPr/>
        </p:nvSpPr>
        <p:spPr>
          <a:xfrm>
            <a:off x="825500" y="900807"/>
            <a:ext cx="3344812" cy="5149474"/>
          </a:xfrm>
          <a:prstGeom prst="roundRect">
            <a:avLst>
              <a:gd name="adj" fmla="val 0"/>
            </a:avLst>
          </a:prstGeom>
          <a:solidFill>
            <a:schemeClr val="bg1"/>
          </a:solid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prstClr val="white"/>
                </a:solidFill>
              </a:rPr>
              <a:t>\\\\\\\\\\\\\\\\</a:t>
            </a:r>
          </a:p>
        </p:txBody>
      </p:sp>
      <p:sp>
        <p:nvSpPr>
          <p:cNvPr id="9" name="Rounded Rectangle 8"/>
          <p:cNvSpPr/>
          <p:nvPr/>
        </p:nvSpPr>
        <p:spPr>
          <a:xfrm>
            <a:off x="4422314" y="900807"/>
            <a:ext cx="3344812" cy="5149474"/>
          </a:xfrm>
          <a:prstGeom prst="roundRect">
            <a:avLst>
              <a:gd name="adj" fmla="val 0"/>
            </a:avLst>
          </a:prstGeom>
          <a:solidFill>
            <a:schemeClr val="bg1"/>
          </a:solid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prstClr val="white"/>
                </a:solidFill>
              </a:rPr>
              <a: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792" y="1090691"/>
            <a:ext cx="3039491" cy="1037020"/>
          </a:xfrm>
          <a:prstGeom prst="rect">
            <a:avLst/>
          </a:prstGeom>
        </p:spPr>
      </p:pic>
      <p:pic>
        <p:nvPicPr>
          <p:cNvPr id="11" name="Picture 10"/>
          <p:cNvPicPr>
            <a:picLocks noChangeAspect="1"/>
          </p:cNvPicPr>
          <p:nvPr/>
        </p:nvPicPr>
        <p:blipFill rotWithShape="1">
          <a:blip r:embed="rId3"/>
          <a:srcRect t="57778"/>
          <a:stretch/>
        </p:blipFill>
        <p:spPr>
          <a:xfrm>
            <a:off x="8143558" y="1172537"/>
            <a:ext cx="3029181" cy="955173"/>
          </a:xfrm>
          <a:prstGeom prst="rect">
            <a:avLst/>
          </a:prstGeom>
        </p:spPr>
      </p:pic>
      <p:pic>
        <p:nvPicPr>
          <p:cNvPr id="12" name="Picture 11"/>
          <p:cNvPicPr>
            <a:picLocks noChangeAspect="1"/>
          </p:cNvPicPr>
          <p:nvPr/>
        </p:nvPicPr>
        <p:blipFill>
          <a:blip r:embed="rId4"/>
          <a:stretch>
            <a:fillRect/>
          </a:stretch>
        </p:blipFill>
        <p:spPr>
          <a:xfrm>
            <a:off x="4677016" y="1164353"/>
            <a:ext cx="2548370" cy="845090"/>
          </a:xfrm>
          <a:prstGeom prst="rect">
            <a:avLst/>
          </a:prstGeom>
        </p:spPr>
      </p:pic>
      <p:sp>
        <p:nvSpPr>
          <p:cNvPr id="14" name="TextBox 13"/>
          <p:cNvSpPr txBox="1"/>
          <p:nvPr/>
        </p:nvSpPr>
        <p:spPr>
          <a:xfrm>
            <a:off x="1072875" y="2692579"/>
            <a:ext cx="2835408" cy="2123658"/>
          </a:xfrm>
          <a:prstGeom prst="rect">
            <a:avLst/>
          </a:prstGeom>
          <a:noFill/>
        </p:spPr>
        <p:txBody>
          <a:bodyPr wrap="square" rtlCol="0">
            <a:spAutoFit/>
          </a:bodyPr>
          <a:lstStyle/>
          <a:p>
            <a:endParaRPr lang="en-IE" dirty="0">
              <a:solidFill>
                <a:srgbClr val="514F4F"/>
              </a:solidFill>
            </a:endParaRPr>
          </a:p>
          <a:p>
            <a:pPr algn="ctr"/>
            <a:r>
              <a:rPr lang="en-IE" sz="2400" b="1" dirty="0">
                <a:solidFill>
                  <a:srgbClr val="514F4F"/>
                </a:solidFill>
              </a:rPr>
              <a:t>Kirsty Rothwell </a:t>
            </a:r>
          </a:p>
          <a:p>
            <a:pPr algn="ctr"/>
            <a:r>
              <a:rPr lang="en-IE" sz="2400" dirty="0">
                <a:solidFill>
                  <a:srgbClr val="514F4F"/>
                </a:solidFill>
              </a:rPr>
              <a:t>Director </a:t>
            </a:r>
          </a:p>
          <a:p>
            <a:pPr algn="ctr"/>
            <a:endParaRPr lang="en-IE" sz="2200" dirty="0">
              <a:solidFill>
                <a:srgbClr val="514F4F"/>
              </a:solidFill>
            </a:endParaRPr>
          </a:p>
          <a:p>
            <a:pPr algn="ctr"/>
            <a:endParaRPr lang="en-IE" sz="2200" dirty="0">
              <a:solidFill>
                <a:srgbClr val="514F4F"/>
              </a:solidFill>
            </a:endParaRPr>
          </a:p>
          <a:p>
            <a:pPr algn="ctr"/>
            <a:endParaRPr lang="en-IE" sz="2200" dirty="0">
              <a:solidFill>
                <a:srgbClr val="514F4F"/>
              </a:solidFill>
            </a:endParaRPr>
          </a:p>
        </p:txBody>
      </p:sp>
      <p:sp>
        <p:nvSpPr>
          <p:cNvPr id="15" name="TextBox 14"/>
          <p:cNvSpPr txBox="1"/>
          <p:nvPr/>
        </p:nvSpPr>
        <p:spPr>
          <a:xfrm>
            <a:off x="8273831" y="2692579"/>
            <a:ext cx="2835408" cy="2123658"/>
          </a:xfrm>
          <a:prstGeom prst="rect">
            <a:avLst/>
          </a:prstGeom>
          <a:noFill/>
        </p:spPr>
        <p:txBody>
          <a:bodyPr wrap="square" rtlCol="0">
            <a:spAutoFit/>
          </a:bodyPr>
          <a:lstStyle/>
          <a:p>
            <a:endParaRPr lang="en-IE" dirty="0">
              <a:solidFill>
                <a:srgbClr val="514F4F"/>
              </a:solidFill>
            </a:endParaRPr>
          </a:p>
          <a:p>
            <a:pPr algn="ctr"/>
            <a:r>
              <a:rPr lang="en-IE" sz="2400" b="1" dirty="0">
                <a:solidFill>
                  <a:srgbClr val="514F4F"/>
                </a:solidFill>
              </a:rPr>
              <a:t>JP Kavanagh</a:t>
            </a:r>
          </a:p>
          <a:p>
            <a:pPr algn="ctr"/>
            <a:r>
              <a:rPr lang="en-IE" sz="2400" dirty="0">
                <a:solidFill>
                  <a:srgbClr val="514F4F"/>
                </a:solidFill>
              </a:rPr>
              <a:t>General Manager </a:t>
            </a:r>
          </a:p>
          <a:p>
            <a:pPr algn="ctr"/>
            <a:endParaRPr lang="en-IE" sz="2200" dirty="0">
              <a:solidFill>
                <a:srgbClr val="514F4F"/>
              </a:solidFill>
            </a:endParaRPr>
          </a:p>
          <a:p>
            <a:pPr algn="ctr"/>
            <a:endParaRPr lang="en-IE" sz="2200" dirty="0">
              <a:solidFill>
                <a:srgbClr val="514F4F"/>
              </a:solidFill>
            </a:endParaRPr>
          </a:p>
          <a:p>
            <a:pPr algn="ctr"/>
            <a:endParaRPr lang="en-IE" sz="2200" dirty="0">
              <a:solidFill>
                <a:srgbClr val="514F4F"/>
              </a:solidFill>
            </a:endParaRPr>
          </a:p>
        </p:txBody>
      </p:sp>
      <p:sp>
        <p:nvSpPr>
          <p:cNvPr id="16" name="TextBox 15"/>
          <p:cNvSpPr txBox="1"/>
          <p:nvPr/>
        </p:nvSpPr>
        <p:spPr>
          <a:xfrm>
            <a:off x="4677016" y="2692579"/>
            <a:ext cx="2835408" cy="1785104"/>
          </a:xfrm>
          <a:prstGeom prst="rect">
            <a:avLst/>
          </a:prstGeom>
          <a:noFill/>
        </p:spPr>
        <p:txBody>
          <a:bodyPr wrap="square" rtlCol="0">
            <a:spAutoFit/>
          </a:bodyPr>
          <a:lstStyle/>
          <a:p>
            <a:endParaRPr lang="en-IE" dirty="0">
              <a:solidFill>
                <a:srgbClr val="514F4F"/>
              </a:solidFill>
            </a:endParaRPr>
          </a:p>
          <a:p>
            <a:pPr algn="ctr"/>
            <a:r>
              <a:rPr lang="en-IE" sz="2400" b="1" dirty="0">
                <a:solidFill>
                  <a:srgbClr val="514F4F"/>
                </a:solidFill>
              </a:rPr>
              <a:t>Aiden Murphy</a:t>
            </a:r>
          </a:p>
          <a:p>
            <a:pPr algn="ctr"/>
            <a:r>
              <a:rPr lang="en-IE" sz="2400" dirty="0">
                <a:solidFill>
                  <a:srgbClr val="514F4F"/>
                </a:solidFill>
              </a:rPr>
              <a:t>Partner </a:t>
            </a:r>
          </a:p>
          <a:p>
            <a:pPr algn="ctr"/>
            <a:endParaRPr lang="en-IE" sz="2200" dirty="0">
              <a:solidFill>
                <a:srgbClr val="514F4F"/>
              </a:solidFill>
            </a:endParaRPr>
          </a:p>
          <a:p>
            <a:pPr algn="ctr"/>
            <a:endParaRPr lang="en-IE" sz="2200" dirty="0">
              <a:solidFill>
                <a:srgbClr val="514F4F"/>
              </a:solidFill>
            </a:endParaRPr>
          </a:p>
        </p:txBody>
      </p:sp>
    </p:spTree>
    <p:extLst>
      <p:ext uri="{BB962C8B-B14F-4D97-AF65-F5344CB8AC3E}">
        <p14:creationId xmlns:p14="http://schemas.microsoft.com/office/powerpoint/2010/main" val="135185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E6EA6C5-268D-4514-9D27-9E875C7D8D93}"/>
              </a:ext>
            </a:extLst>
          </p:cNvPr>
          <p:cNvSpPr>
            <a:spLocks noGrp="1"/>
          </p:cNvSpPr>
          <p:nvPr>
            <p:ph type="body" sz="quarter" idx="14"/>
          </p:nvPr>
        </p:nvSpPr>
        <p:spPr>
          <a:xfrm>
            <a:off x="1405764" y="847574"/>
            <a:ext cx="8425995" cy="223266"/>
          </a:xfrm>
        </p:spPr>
        <p:txBody>
          <a:bodyPr/>
          <a:lstStyle/>
          <a:p>
            <a:r>
              <a:rPr lang="en-IE" sz="1451" dirty="0"/>
              <a:t>Key Issues Affecting Development </a:t>
            </a:r>
          </a:p>
        </p:txBody>
      </p:sp>
      <p:sp>
        <p:nvSpPr>
          <p:cNvPr id="4" name="Title 3">
            <a:extLst>
              <a:ext uri="{FF2B5EF4-FFF2-40B4-BE49-F238E27FC236}">
                <a16:creationId xmlns:a16="http://schemas.microsoft.com/office/drawing/2014/main" xmlns="" id="{A6B3C44B-7BE2-42DF-AC41-F553388ECB8D}"/>
              </a:ext>
            </a:extLst>
          </p:cNvPr>
          <p:cNvSpPr>
            <a:spLocks noGrp="1"/>
          </p:cNvSpPr>
          <p:nvPr>
            <p:ph type="title" idx="4294967295"/>
          </p:nvPr>
        </p:nvSpPr>
        <p:spPr>
          <a:xfrm>
            <a:off x="1410870" y="412674"/>
            <a:ext cx="5294325" cy="440594"/>
          </a:xfrm>
        </p:spPr>
        <p:txBody>
          <a:bodyPr/>
          <a:lstStyle/>
          <a:p>
            <a:r>
              <a:rPr lang="en-IE" dirty="0">
                <a:solidFill>
                  <a:srgbClr val="55B4C5"/>
                </a:solidFill>
              </a:rPr>
              <a:t>New Development </a:t>
            </a:r>
          </a:p>
        </p:txBody>
      </p:sp>
      <p:grpSp>
        <p:nvGrpSpPr>
          <p:cNvPr id="6" name="Group 5">
            <a:extLst>
              <a:ext uri="{FF2B5EF4-FFF2-40B4-BE49-F238E27FC236}">
                <a16:creationId xmlns:a16="http://schemas.microsoft.com/office/drawing/2014/main" xmlns="" id="{71888009-1DE8-41F7-A3D9-A5EB65EBC878}"/>
              </a:ext>
            </a:extLst>
          </p:cNvPr>
          <p:cNvGrpSpPr/>
          <p:nvPr/>
        </p:nvGrpSpPr>
        <p:grpSpPr>
          <a:xfrm>
            <a:off x="6779233" y="1594154"/>
            <a:ext cx="3052526" cy="3699587"/>
            <a:chOff x="6779233" y="1594154"/>
            <a:chExt cx="3052526" cy="3699587"/>
          </a:xfrm>
        </p:grpSpPr>
        <p:sp>
          <p:nvSpPr>
            <p:cNvPr id="7" name="Text Placeholder 6">
              <a:extLst>
                <a:ext uri="{FF2B5EF4-FFF2-40B4-BE49-F238E27FC236}">
                  <a16:creationId xmlns:a16="http://schemas.microsoft.com/office/drawing/2014/main" xmlns="" id="{7E817DD6-300E-46D0-9223-44A9021B419F}"/>
                </a:ext>
              </a:extLst>
            </p:cNvPr>
            <p:cNvSpPr txBox="1">
              <a:spLocks/>
            </p:cNvSpPr>
            <p:nvPr/>
          </p:nvSpPr>
          <p:spPr>
            <a:xfrm>
              <a:off x="6779233" y="4150450"/>
              <a:ext cx="3052526" cy="1143291"/>
            </a:xfrm>
            <a:prstGeom prst="rect">
              <a:avLst/>
            </a:prstGeom>
          </p:spPr>
          <p:txBody>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algn="ctr" defTabSz="903091">
                <a:spcAft>
                  <a:spcPts val="544"/>
                </a:spcAft>
              </a:pPr>
              <a:r>
                <a:rPr lang="en-NZ" sz="3628" b="1" dirty="0">
                  <a:solidFill>
                    <a:srgbClr val="FFFFFF"/>
                  </a:solidFill>
                  <a:latin typeface="Georgia" panose="02040502050405020303" pitchFamily="18" charset="0"/>
                </a:rPr>
                <a:t>Alternative Uses</a:t>
              </a:r>
            </a:p>
          </p:txBody>
        </p:sp>
        <p:pic>
          <p:nvPicPr>
            <p:cNvPr id="12" name="Graphic 11" descr="City">
              <a:extLst>
                <a:ext uri="{FF2B5EF4-FFF2-40B4-BE49-F238E27FC236}">
                  <a16:creationId xmlns:a16="http://schemas.microsoft.com/office/drawing/2014/main" xmlns="" id="{FDE41411-733D-4498-99F9-713948009A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15834" y="1594154"/>
              <a:ext cx="2644765" cy="2644765"/>
            </a:xfrm>
            <a:prstGeom prst="rect">
              <a:avLst/>
            </a:prstGeom>
          </p:spPr>
        </p:pic>
        <p:cxnSp>
          <p:nvCxnSpPr>
            <p:cNvPr id="17" name="Straight Connector 16">
              <a:extLst>
                <a:ext uri="{FF2B5EF4-FFF2-40B4-BE49-F238E27FC236}">
                  <a16:creationId xmlns:a16="http://schemas.microsoft.com/office/drawing/2014/main" xmlns="" id="{66E42FAB-161C-4944-A4F3-0DFC5C891A2E}"/>
                </a:ext>
              </a:extLst>
            </p:cNvPr>
            <p:cNvCxnSpPr>
              <a:cxnSpLocks/>
            </p:cNvCxnSpPr>
            <p:nvPr/>
          </p:nvCxnSpPr>
          <p:spPr>
            <a:xfrm>
              <a:off x="7972551" y="4071142"/>
              <a:ext cx="966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A2735E0B-F0DA-426E-9938-708B1CD54FA8}"/>
              </a:ext>
            </a:extLst>
          </p:cNvPr>
          <p:cNvGrpSpPr/>
          <p:nvPr/>
        </p:nvGrpSpPr>
        <p:grpSpPr>
          <a:xfrm>
            <a:off x="2651554" y="1580721"/>
            <a:ext cx="2644765" cy="3724848"/>
            <a:chOff x="2651554" y="1580721"/>
            <a:chExt cx="2644765" cy="3724848"/>
          </a:xfrm>
        </p:grpSpPr>
        <p:sp>
          <p:nvSpPr>
            <p:cNvPr id="5" name="Text Placeholder 5">
              <a:extLst>
                <a:ext uri="{FF2B5EF4-FFF2-40B4-BE49-F238E27FC236}">
                  <a16:creationId xmlns:a16="http://schemas.microsoft.com/office/drawing/2014/main" xmlns="" id="{7174A5CD-2F95-4094-B9DE-2FBB606EC850}"/>
                </a:ext>
              </a:extLst>
            </p:cNvPr>
            <p:cNvSpPr txBox="1">
              <a:spLocks/>
            </p:cNvSpPr>
            <p:nvPr/>
          </p:nvSpPr>
          <p:spPr>
            <a:xfrm>
              <a:off x="2952464" y="4162278"/>
              <a:ext cx="2304183" cy="1143291"/>
            </a:xfrm>
            <a:prstGeom prst="rect">
              <a:avLst/>
            </a:prstGeom>
          </p:spPr>
          <p:txBody>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defTabSz="903091">
                <a:spcAft>
                  <a:spcPts val="544"/>
                </a:spcAft>
              </a:pPr>
              <a:r>
                <a:rPr lang="en-NZ" sz="3628" b="1" dirty="0">
                  <a:solidFill>
                    <a:srgbClr val="FFFFFF"/>
                  </a:solidFill>
                  <a:latin typeface="Georgia" panose="02040502050405020303" pitchFamily="18" charset="0"/>
                </a:rPr>
                <a:t>Funding</a:t>
              </a:r>
            </a:p>
          </p:txBody>
        </p:sp>
        <p:pic>
          <p:nvPicPr>
            <p:cNvPr id="14" name="Graphic 13" descr="Upward trend">
              <a:extLst>
                <a:ext uri="{FF2B5EF4-FFF2-40B4-BE49-F238E27FC236}">
                  <a16:creationId xmlns:a16="http://schemas.microsoft.com/office/drawing/2014/main" xmlns="" id="{FC2C1786-C6C4-4FCF-B180-9F93A1187C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651554" y="1580721"/>
              <a:ext cx="2644765" cy="2644765"/>
            </a:xfrm>
            <a:prstGeom prst="rect">
              <a:avLst/>
            </a:prstGeom>
          </p:spPr>
        </p:pic>
        <p:cxnSp>
          <p:nvCxnSpPr>
            <p:cNvPr id="21" name="Straight Connector 20">
              <a:extLst>
                <a:ext uri="{FF2B5EF4-FFF2-40B4-BE49-F238E27FC236}">
                  <a16:creationId xmlns:a16="http://schemas.microsoft.com/office/drawing/2014/main" xmlns="" id="{ED76E6FE-6ED1-43B7-9BD5-858EDEFF2C4F}"/>
                </a:ext>
              </a:extLst>
            </p:cNvPr>
            <p:cNvCxnSpPr>
              <a:cxnSpLocks/>
            </p:cNvCxnSpPr>
            <p:nvPr/>
          </p:nvCxnSpPr>
          <p:spPr>
            <a:xfrm>
              <a:off x="3588829" y="4071142"/>
              <a:ext cx="9660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89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9EEB5EAF-8991-4B4C-BC32-645A02413290}"/>
              </a:ext>
            </a:extLst>
          </p:cNvPr>
          <p:cNvSpPr>
            <a:spLocks noGrp="1"/>
          </p:cNvSpPr>
          <p:nvPr>
            <p:ph type="subTitle" idx="1"/>
          </p:nvPr>
        </p:nvSpPr>
        <p:spPr>
          <a:xfrm>
            <a:off x="794865" y="1429771"/>
            <a:ext cx="4115090" cy="1477328"/>
          </a:xfrm>
        </p:spPr>
        <p:txBody>
          <a:bodyPr/>
          <a:lstStyle/>
          <a:p>
            <a:r>
              <a:rPr lang="en-IE" sz="4800" dirty="0" smtClean="0"/>
              <a:t>Keep </a:t>
            </a:r>
            <a:r>
              <a:rPr lang="en-IE" sz="4800" dirty="0"/>
              <a:t>Building</a:t>
            </a:r>
          </a:p>
        </p:txBody>
      </p:sp>
      <p:grpSp>
        <p:nvGrpSpPr>
          <p:cNvPr id="3" name="Group 2">
            <a:extLst>
              <a:ext uri="{FF2B5EF4-FFF2-40B4-BE49-F238E27FC236}">
                <a16:creationId xmlns:a16="http://schemas.microsoft.com/office/drawing/2014/main" xmlns="" id="{922CF74D-D906-4C84-B70C-968704648239}"/>
              </a:ext>
            </a:extLst>
          </p:cNvPr>
          <p:cNvGrpSpPr/>
          <p:nvPr/>
        </p:nvGrpSpPr>
        <p:grpSpPr>
          <a:xfrm>
            <a:off x="8662111" y="3839320"/>
            <a:ext cx="3212202" cy="3018680"/>
            <a:chOff x="6677863" y="894952"/>
            <a:chExt cx="1516999" cy="1425606"/>
          </a:xfrm>
        </p:grpSpPr>
        <p:sp>
          <p:nvSpPr>
            <p:cNvPr id="7" name="Freeform 47">
              <a:extLst>
                <a:ext uri="{FF2B5EF4-FFF2-40B4-BE49-F238E27FC236}">
                  <a16:creationId xmlns:a16="http://schemas.microsoft.com/office/drawing/2014/main" xmlns="" id="{B89FAA34-E3C9-432C-B41B-BEC4A6A0FC95}"/>
                </a:ext>
              </a:extLst>
            </p:cNvPr>
            <p:cNvSpPr>
              <a:spLocks noEditPoints="1"/>
            </p:cNvSpPr>
            <p:nvPr/>
          </p:nvSpPr>
          <p:spPr bwMode="auto">
            <a:xfrm flipH="1">
              <a:off x="6828524" y="2056557"/>
              <a:ext cx="1366338" cy="264001"/>
            </a:xfrm>
            <a:custGeom>
              <a:avLst/>
              <a:gdLst/>
              <a:ahLst/>
              <a:cxnLst>
                <a:cxn ang="0">
                  <a:pos x="9" y="0"/>
                </a:cxn>
                <a:cxn ang="0">
                  <a:pos x="0" y="12"/>
                </a:cxn>
                <a:cxn ang="0">
                  <a:pos x="101" y="21"/>
                </a:cxn>
                <a:cxn ang="0">
                  <a:pos x="110" y="9"/>
                </a:cxn>
                <a:cxn ang="0">
                  <a:pos x="95" y="10"/>
                </a:cxn>
                <a:cxn ang="0">
                  <a:pos x="87" y="10"/>
                </a:cxn>
                <a:cxn ang="0">
                  <a:pos x="95" y="10"/>
                </a:cxn>
                <a:cxn ang="0">
                  <a:pos x="89" y="17"/>
                </a:cxn>
                <a:cxn ang="0">
                  <a:pos x="76" y="10"/>
                </a:cxn>
                <a:cxn ang="0">
                  <a:pos x="88" y="4"/>
                </a:cxn>
                <a:cxn ang="0">
                  <a:pos x="18" y="7"/>
                </a:cxn>
                <a:cxn ang="0">
                  <a:pos x="18" y="14"/>
                </a:cxn>
                <a:cxn ang="0">
                  <a:pos x="18" y="7"/>
                </a:cxn>
                <a:cxn ang="0">
                  <a:pos x="21" y="4"/>
                </a:cxn>
                <a:cxn ang="0">
                  <a:pos x="36" y="10"/>
                </a:cxn>
                <a:cxn ang="0">
                  <a:pos x="20" y="17"/>
                </a:cxn>
                <a:cxn ang="0">
                  <a:pos x="47" y="10"/>
                </a:cxn>
                <a:cxn ang="0">
                  <a:pos x="39" y="10"/>
                </a:cxn>
                <a:cxn ang="0">
                  <a:pos x="47" y="10"/>
                </a:cxn>
                <a:cxn ang="0">
                  <a:pos x="46" y="4"/>
                </a:cxn>
                <a:cxn ang="0">
                  <a:pos x="61" y="10"/>
                </a:cxn>
                <a:cxn ang="0">
                  <a:pos x="45" y="17"/>
                </a:cxn>
                <a:cxn ang="0">
                  <a:pos x="72" y="10"/>
                </a:cxn>
                <a:cxn ang="0">
                  <a:pos x="65" y="10"/>
                </a:cxn>
                <a:cxn ang="0">
                  <a:pos x="72" y="10"/>
                </a:cxn>
                <a:cxn ang="0">
                  <a:pos x="4" y="9"/>
                </a:cxn>
                <a:cxn ang="0">
                  <a:pos x="15" y="4"/>
                </a:cxn>
                <a:cxn ang="0">
                  <a:pos x="15" y="17"/>
                </a:cxn>
                <a:cxn ang="0">
                  <a:pos x="4" y="12"/>
                </a:cxn>
                <a:cxn ang="0">
                  <a:pos x="101" y="17"/>
                </a:cxn>
                <a:cxn ang="0">
                  <a:pos x="99" y="10"/>
                </a:cxn>
                <a:cxn ang="0">
                  <a:pos x="101" y="4"/>
                </a:cxn>
                <a:cxn ang="0">
                  <a:pos x="106" y="12"/>
                </a:cxn>
              </a:cxnLst>
              <a:rect l="0" t="0" r="r" b="b"/>
              <a:pathLst>
                <a:path w="110" h="21">
                  <a:moveTo>
                    <a:pt x="101" y="0"/>
                  </a:moveTo>
                  <a:cubicBezTo>
                    <a:pt x="9" y="0"/>
                    <a:pt x="9" y="0"/>
                    <a:pt x="9" y="0"/>
                  </a:cubicBezTo>
                  <a:cubicBezTo>
                    <a:pt x="4" y="0"/>
                    <a:pt x="0" y="4"/>
                    <a:pt x="0" y="9"/>
                  </a:cubicBezTo>
                  <a:cubicBezTo>
                    <a:pt x="0" y="12"/>
                    <a:pt x="0" y="12"/>
                    <a:pt x="0" y="12"/>
                  </a:cubicBezTo>
                  <a:cubicBezTo>
                    <a:pt x="0" y="17"/>
                    <a:pt x="4" y="21"/>
                    <a:pt x="9" y="21"/>
                  </a:cubicBezTo>
                  <a:cubicBezTo>
                    <a:pt x="101" y="21"/>
                    <a:pt x="101" y="21"/>
                    <a:pt x="101" y="21"/>
                  </a:cubicBezTo>
                  <a:cubicBezTo>
                    <a:pt x="106" y="21"/>
                    <a:pt x="110" y="17"/>
                    <a:pt x="110" y="12"/>
                  </a:cubicBezTo>
                  <a:cubicBezTo>
                    <a:pt x="110" y="9"/>
                    <a:pt x="110" y="9"/>
                    <a:pt x="110" y="9"/>
                  </a:cubicBezTo>
                  <a:cubicBezTo>
                    <a:pt x="110" y="4"/>
                    <a:pt x="106" y="0"/>
                    <a:pt x="101" y="0"/>
                  </a:cubicBezTo>
                  <a:close/>
                  <a:moveTo>
                    <a:pt x="95" y="10"/>
                  </a:moveTo>
                  <a:cubicBezTo>
                    <a:pt x="95" y="12"/>
                    <a:pt x="93" y="14"/>
                    <a:pt x="91" y="14"/>
                  </a:cubicBezTo>
                  <a:cubicBezTo>
                    <a:pt x="89" y="14"/>
                    <a:pt x="87" y="12"/>
                    <a:pt x="87" y="10"/>
                  </a:cubicBezTo>
                  <a:cubicBezTo>
                    <a:pt x="87" y="8"/>
                    <a:pt x="89" y="7"/>
                    <a:pt x="91" y="7"/>
                  </a:cubicBezTo>
                  <a:cubicBezTo>
                    <a:pt x="93" y="7"/>
                    <a:pt x="95" y="8"/>
                    <a:pt x="95" y="10"/>
                  </a:cubicBezTo>
                  <a:close/>
                  <a:moveTo>
                    <a:pt x="84" y="10"/>
                  </a:moveTo>
                  <a:cubicBezTo>
                    <a:pt x="84" y="14"/>
                    <a:pt x="86" y="16"/>
                    <a:pt x="89" y="17"/>
                  </a:cubicBezTo>
                  <a:cubicBezTo>
                    <a:pt x="71" y="17"/>
                    <a:pt x="71" y="17"/>
                    <a:pt x="71" y="17"/>
                  </a:cubicBezTo>
                  <a:cubicBezTo>
                    <a:pt x="74" y="16"/>
                    <a:pt x="76" y="14"/>
                    <a:pt x="76" y="10"/>
                  </a:cubicBezTo>
                  <a:cubicBezTo>
                    <a:pt x="76" y="7"/>
                    <a:pt x="74" y="5"/>
                    <a:pt x="72" y="4"/>
                  </a:cubicBezTo>
                  <a:cubicBezTo>
                    <a:pt x="88" y="4"/>
                    <a:pt x="88" y="4"/>
                    <a:pt x="88" y="4"/>
                  </a:cubicBezTo>
                  <a:cubicBezTo>
                    <a:pt x="86" y="5"/>
                    <a:pt x="84" y="7"/>
                    <a:pt x="84" y="10"/>
                  </a:cubicBezTo>
                  <a:close/>
                  <a:moveTo>
                    <a:pt x="18" y="7"/>
                  </a:moveTo>
                  <a:cubicBezTo>
                    <a:pt x="20" y="7"/>
                    <a:pt x="22" y="8"/>
                    <a:pt x="22" y="10"/>
                  </a:cubicBezTo>
                  <a:cubicBezTo>
                    <a:pt x="22" y="12"/>
                    <a:pt x="20" y="14"/>
                    <a:pt x="18" y="14"/>
                  </a:cubicBezTo>
                  <a:cubicBezTo>
                    <a:pt x="16" y="14"/>
                    <a:pt x="14" y="12"/>
                    <a:pt x="14" y="10"/>
                  </a:cubicBezTo>
                  <a:cubicBezTo>
                    <a:pt x="14" y="8"/>
                    <a:pt x="16" y="7"/>
                    <a:pt x="18" y="7"/>
                  </a:cubicBezTo>
                  <a:close/>
                  <a:moveTo>
                    <a:pt x="25" y="10"/>
                  </a:moveTo>
                  <a:cubicBezTo>
                    <a:pt x="25" y="7"/>
                    <a:pt x="23" y="5"/>
                    <a:pt x="21" y="4"/>
                  </a:cubicBezTo>
                  <a:cubicBezTo>
                    <a:pt x="40" y="4"/>
                    <a:pt x="40" y="4"/>
                    <a:pt x="40" y="4"/>
                  </a:cubicBezTo>
                  <a:cubicBezTo>
                    <a:pt x="37" y="5"/>
                    <a:pt x="36" y="7"/>
                    <a:pt x="36" y="10"/>
                  </a:cubicBezTo>
                  <a:cubicBezTo>
                    <a:pt x="36" y="14"/>
                    <a:pt x="38" y="16"/>
                    <a:pt x="41" y="17"/>
                  </a:cubicBezTo>
                  <a:cubicBezTo>
                    <a:pt x="20" y="17"/>
                    <a:pt x="20" y="17"/>
                    <a:pt x="20" y="17"/>
                  </a:cubicBezTo>
                  <a:cubicBezTo>
                    <a:pt x="23" y="16"/>
                    <a:pt x="25" y="14"/>
                    <a:pt x="25" y="10"/>
                  </a:cubicBezTo>
                  <a:close/>
                  <a:moveTo>
                    <a:pt x="47" y="10"/>
                  </a:moveTo>
                  <a:cubicBezTo>
                    <a:pt x="47" y="12"/>
                    <a:pt x="45" y="14"/>
                    <a:pt x="43" y="14"/>
                  </a:cubicBezTo>
                  <a:cubicBezTo>
                    <a:pt x="41" y="14"/>
                    <a:pt x="39" y="12"/>
                    <a:pt x="39" y="10"/>
                  </a:cubicBezTo>
                  <a:cubicBezTo>
                    <a:pt x="39" y="8"/>
                    <a:pt x="41" y="7"/>
                    <a:pt x="43" y="7"/>
                  </a:cubicBezTo>
                  <a:cubicBezTo>
                    <a:pt x="45" y="7"/>
                    <a:pt x="47" y="8"/>
                    <a:pt x="47" y="10"/>
                  </a:cubicBezTo>
                  <a:close/>
                  <a:moveTo>
                    <a:pt x="50" y="10"/>
                  </a:moveTo>
                  <a:cubicBezTo>
                    <a:pt x="50" y="7"/>
                    <a:pt x="49" y="5"/>
                    <a:pt x="46" y="4"/>
                  </a:cubicBezTo>
                  <a:cubicBezTo>
                    <a:pt x="65" y="4"/>
                    <a:pt x="65" y="4"/>
                    <a:pt x="65" y="4"/>
                  </a:cubicBezTo>
                  <a:cubicBezTo>
                    <a:pt x="63" y="5"/>
                    <a:pt x="61" y="7"/>
                    <a:pt x="61" y="10"/>
                  </a:cubicBezTo>
                  <a:cubicBezTo>
                    <a:pt x="61" y="14"/>
                    <a:pt x="63" y="16"/>
                    <a:pt x="66" y="17"/>
                  </a:cubicBezTo>
                  <a:cubicBezTo>
                    <a:pt x="45" y="17"/>
                    <a:pt x="45" y="17"/>
                    <a:pt x="45" y="17"/>
                  </a:cubicBezTo>
                  <a:cubicBezTo>
                    <a:pt x="48" y="16"/>
                    <a:pt x="50" y="14"/>
                    <a:pt x="50" y="10"/>
                  </a:cubicBezTo>
                  <a:close/>
                  <a:moveTo>
                    <a:pt x="72" y="10"/>
                  </a:moveTo>
                  <a:cubicBezTo>
                    <a:pt x="72" y="12"/>
                    <a:pt x="71" y="14"/>
                    <a:pt x="68" y="14"/>
                  </a:cubicBezTo>
                  <a:cubicBezTo>
                    <a:pt x="66" y="14"/>
                    <a:pt x="65" y="12"/>
                    <a:pt x="65" y="10"/>
                  </a:cubicBezTo>
                  <a:cubicBezTo>
                    <a:pt x="65" y="8"/>
                    <a:pt x="66" y="7"/>
                    <a:pt x="68" y="7"/>
                  </a:cubicBezTo>
                  <a:cubicBezTo>
                    <a:pt x="71" y="7"/>
                    <a:pt x="72" y="8"/>
                    <a:pt x="72" y="10"/>
                  </a:cubicBezTo>
                  <a:close/>
                  <a:moveTo>
                    <a:pt x="4" y="12"/>
                  </a:moveTo>
                  <a:cubicBezTo>
                    <a:pt x="4" y="9"/>
                    <a:pt x="4" y="9"/>
                    <a:pt x="4" y="9"/>
                  </a:cubicBezTo>
                  <a:cubicBezTo>
                    <a:pt x="4" y="6"/>
                    <a:pt x="6" y="4"/>
                    <a:pt x="9" y="4"/>
                  </a:cubicBezTo>
                  <a:cubicBezTo>
                    <a:pt x="15" y="4"/>
                    <a:pt x="15" y="4"/>
                    <a:pt x="15" y="4"/>
                  </a:cubicBezTo>
                  <a:cubicBezTo>
                    <a:pt x="12" y="5"/>
                    <a:pt x="10" y="7"/>
                    <a:pt x="10" y="10"/>
                  </a:cubicBezTo>
                  <a:cubicBezTo>
                    <a:pt x="10" y="14"/>
                    <a:pt x="12" y="16"/>
                    <a:pt x="15" y="17"/>
                  </a:cubicBezTo>
                  <a:cubicBezTo>
                    <a:pt x="9" y="17"/>
                    <a:pt x="9" y="17"/>
                    <a:pt x="9" y="17"/>
                  </a:cubicBezTo>
                  <a:cubicBezTo>
                    <a:pt x="6" y="17"/>
                    <a:pt x="4" y="15"/>
                    <a:pt x="4" y="12"/>
                  </a:cubicBezTo>
                  <a:close/>
                  <a:moveTo>
                    <a:pt x="106" y="12"/>
                  </a:moveTo>
                  <a:cubicBezTo>
                    <a:pt x="106" y="15"/>
                    <a:pt x="104" y="17"/>
                    <a:pt x="101" y="17"/>
                  </a:cubicBezTo>
                  <a:cubicBezTo>
                    <a:pt x="94" y="17"/>
                    <a:pt x="94" y="17"/>
                    <a:pt x="94" y="17"/>
                  </a:cubicBezTo>
                  <a:cubicBezTo>
                    <a:pt x="97" y="16"/>
                    <a:pt x="99" y="14"/>
                    <a:pt x="99" y="10"/>
                  </a:cubicBezTo>
                  <a:cubicBezTo>
                    <a:pt x="99" y="7"/>
                    <a:pt x="97" y="5"/>
                    <a:pt x="94" y="4"/>
                  </a:cubicBezTo>
                  <a:cubicBezTo>
                    <a:pt x="101" y="4"/>
                    <a:pt x="101" y="4"/>
                    <a:pt x="101" y="4"/>
                  </a:cubicBezTo>
                  <a:cubicBezTo>
                    <a:pt x="104" y="4"/>
                    <a:pt x="106" y="6"/>
                    <a:pt x="106" y="9"/>
                  </a:cubicBezTo>
                  <a:lnTo>
                    <a:pt x="106" y="1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xmlns="" id="{58165011-79F3-4AFF-B331-8131E5A2A75C}"/>
                </a:ext>
              </a:extLst>
            </p:cNvPr>
            <p:cNvSpPr>
              <a:spLocks noEditPoints="1"/>
            </p:cNvSpPr>
            <p:nvPr/>
          </p:nvSpPr>
          <p:spPr bwMode="auto">
            <a:xfrm flipH="1">
              <a:off x="7140236" y="1449354"/>
              <a:ext cx="867599" cy="591362"/>
            </a:xfrm>
            <a:custGeom>
              <a:avLst/>
              <a:gdLst/>
              <a:ahLst/>
              <a:cxnLst>
                <a:cxn ang="0">
                  <a:pos x="2" y="47"/>
                </a:cxn>
                <a:cxn ang="0">
                  <a:pos x="68" y="47"/>
                </a:cxn>
                <a:cxn ang="0">
                  <a:pos x="70" y="45"/>
                </a:cxn>
                <a:cxn ang="0">
                  <a:pos x="70" y="29"/>
                </a:cxn>
                <a:cxn ang="0">
                  <a:pos x="70" y="8"/>
                </a:cxn>
                <a:cxn ang="0">
                  <a:pos x="68" y="6"/>
                </a:cxn>
                <a:cxn ang="0">
                  <a:pos x="43" y="6"/>
                </a:cxn>
                <a:cxn ang="0">
                  <a:pos x="41" y="8"/>
                </a:cxn>
                <a:cxn ang="0">
                  <a:pos x="41" y="27"/>
                </a:cxn>
                <a:cxn ang="0">
                  <a:pos x="20" y="27"/>
                </a:cxn>
                <a:cxn ang="0">
                  <a:pos x="7" y="2"/>
                </a:cxn>
                <a:cxn ang="0">
                  <a:pos x="5" y="1"/>
                </a:cxn>
                <a:cxn ang="0">
                  <a:pos x="4" y="2"/>
                </a:cxn>
                <a:cxn ang="0">
                  <a:pos x="4" y="27"/>
                </a:cxn>
                <a:cxn ang="0">
                  <a:pos x="2" y="27"/>
                </a:cxn>
                <a:cxn ang="0">
                  <a:pos x="0" y="29"/>
                </a:cxn>
                <a:cxn ang="0">
                  <a:pos x="0" y="45"/>
                </a:cxn>
                <a:cxn ang="0">
                  <a:pos x="2" y="47"/>
                </a:cxn>
                <a:cxn ang="0">
                  <a:pos x="45" y="10"/>
                </a:cxn>
                <a:cxn ang="0">
                  <a:pos x="67" y="10"/>
                </a:cxn>
                <a:cxn ang="0">
                  <a:pos x="67" y="27"/>
                </a:cxn>
                <a:cxn ang="0">
                  <a:pos x="45" y="27"/>
                </a:cxn>
                <a:cxn ang="0">
                  <a:pos x="45" y="10"/>
                </a:cxn>
                <a:cxn ang="0">
                  <a:pos x="7" y="10"/>
                </a:cxn>
                <a:cxn ang="0">
                  <a:pos x="16" y="27"/>
                </a:cxn>
                <a:cxn ang="0">
                  <a:pos x="7" y="27"/>
                </a:cxn>
                <a:cxn ang="0">
                  <a:pos x="7" y="10"/>
                </a:cxn>
                <a:cxn ang="0">
                  <a:pos x="3" y="31"/>
                </a:cxn>
                <a:cxn ang="0">
                  <a:pos x="19" y="31"/>
                </a:cxn>
                <a:cxn ang="0">
                  <a:pos x="19" y="31"/>
                </a:cxn>
                <a:cxn ang="0">
                  <a:pos x="19" y="31"/>
                </a:cxn>
                <a:cxn ang="0">
                  <a:pos x="67" y="31"/>
                </a:cxn>
                <a:cxn ang="0">
                  <a:pos x="67" y="43"/>
                </a:cxn>
                <a:cxn ang="0">
                  <a:pos x="3" y="43"/>
                </a:cxn>
                <a:cxn ang="0">
                  <a:pos x="3" y="31"/>
                </a:cxn>
              </a:cxnLst>
              <a:rect l="0" t="0" r="r" b="b"/>
              <a:pathLst>
                <a:path w="70" h="47">
                  <a:moveTo>
                    <a:pt x="2" y="47"/>
                  </a:moveTo>
                  <a:cubicBezTo>
                    <a:pt x="68" y="47"/>
                    <a:pt x="68" y="47"/>
                    <a:pt x="68" y="47"/>
                  </a:cubicBezTo>
                  <a:cubicBezTo>
                    <a:pt x="69" y="47"/>
                    <a:pt x="70" y="46"/>
                    <a:pt x="70" y="45"/>
                  </a:cubicBezTo>
                  <a:cubicBezTo>
                    <a:pt x="70" y="29"/>
                    <a:pt x="70" y="29"/>
                    <a:pt x="70" y="29"/>
                  </a:cubicBezTo>
                  <a:cubicBezTo>
                    <a:pt x="70" y="8"/>
                    <a:pt x="70" y="8"/>
                    <a:pt x="70" y="8"/>
                  </a:cubicBezTo>
                  <a:cubicBezTo>
                    <a:pt x="70" y="7"/>
                    <a:pt x="69" y="6"/>
                    <a:pt x="68" y="6"/>
                  </a:cubicBezTo>
                  <a:cubicBezTo>
                    <a:pt x="43" y="6"/>
                    <a:pt x="43" y="6"/>
                    <a:pt x="43" y="6"/>
                  </a:cubicBezTo>
                  <a:cubicBezTo>
                    <a:pt x="42" y="6"/>
                    <a:pt x="41" y="7"/>
                    <a:pt x="41" y="8"/>
                  </a:cubicBezTo>
                  <a:cubicBezTo>
                    <a:pt x="41" y="27"/>
                    <a:pt x="41" y="27"/>
                    <a:pt x="41" y="27"/>
                  </a:cubicBezTo>
                  <a:cubicBezTo>
                    <a:pt x="20" y="27"/>
                    <a:pt x="20" y="27"/>
                    <a:pt x="20" y="27"/>
                  </a:cubicBezTo>
                  <a:cubicBezTo>
                    <a:pt x="7" y="2"/>
                    <a:pt x="7" y="2"/>
                    <a:pt x="7" y="2"/>
                  </a:cubicBezTo>
                  <a:cubicBezTo>
                    <a:pt x="7" y="1"/>
                    <a:pt x="6" y="0"/>
                    <a:pt x="5" y="1"/>
                  </a:cubicBezTo>
                  <a:cubicBezTo>
                    <a:pt x="4" y="1"/>
                    <a:pt x="4" y="2"/>
                    <a:pt x="4" y="2"/>
                  </a:cubicBezTo>
                  <a:cubicBezTo>
                    <a:pt x="4" y="27"/>
                    <a:pt x="4" y="27"/>
                    <a:pt x="4" y="27"/>
                  </a:cubicBezTo>
                  <a:cubicBezTo>
                    <a:pt x="2" y="27"/>
                    <a:pt x="2" y="27"/>
                    <a:pt x="2" y="27"/>
                  </a:cubicBezTo>
                  <a:cubicBezTo>
                    <a:pt x="0" y="27"/>
                    <a:pt x="0" y="28"/>
                    <a:pt x="0" y="29"/>
                  </a:cubicBezTo>
                  <a:cubicBezTo>
                    <a:pt x="0" y="45"/>
                    <a:pt x="0" y="45"/>
                    <a:pt x="0" y="45"/>
                  </a:cubicBezTo>
                  <a:cubicBezTo>
                    <a:pt x="0" y="46"/>
                    <a:pt x="0" y="47"/>
                    <a:pt x="2" y="47"/>
                  </a:cubicBezTo>
                  <a:close/>
                  <a:moveTo>
                    <a:pt x="45" y="10"/>
                  </a:moveTo>
                  <a:cubicBezTo>
                    <a:pt x="67" y="10"/>
                    <a:pt x="67" y="10"/>
                    <a:pt x="67" y="10"/>
                  </a:cubicBezTo>
                  <a:cubicBezTo>
                    <a:pt x="67" y="27"/>
                    <a:pt x="67" y="27"/>
                    <a:pt x="67" y="27"/>
                  </a:cubicBezTo>
                  <a:cubicBezTo>
                    <a:pt x="45" y="27"/>
                    <a:pt x="45" y="27"/>
                    <a:pt x="45" y="27"/>
                  </a:cubicBezTo>
                  <a:lnTo>
                    <a:pt x="45" y="10"/>
                  </a:lnTo>
                  <a:close/>
                  <a:moveTo>
                    <a:pt x="7" y="10"/>
                  </a:moveTo>
                  <a:cubicBezTo>
                    <a:pt x="16" y="27"/>
                    <a:pt x="16" y="27"/>
                    <a:pt x="16" y="27"/>
                  </a:cubicBezTo>
                  <a:cubicBezTo>
                    <a:pt x="7" y="27"/>
                    <a:pt x="7" y="27"/>
                    <a:pt x="7" y="27"/>
                  </a:cubicBezTo>
                  <a:lnTo>
                    <a:pt x="7" y="10"/>
                  </a:lnTo>
                  <a:close/>
                  <a:moveTo>
                    <a:pt x="3" y="31"/>
                  </a:moveTo>
                  <a:cubicBezTo>
                    <a:pt x="19" y="31"/>
                    <a:pt x="19" y="31"/>
                    <a:pt x="19" y="31"/>
                  </a:cubicBezTo>
                  <a:cubicBezTo>
                    <a:pt x="19" y="31"/>
                    <a:pt x="19" y="31"/>
                    <a:pt x="19" y="31"/>
                  </a:cubicBezTo>
                  <a:cubicBezTo>
                    <a:pt x="19" y="31"/>
                    <a:pt x="19" y="31"/>
                    <a:pt x="19" y="31"/>
                  </a:cubicBezTo>
                  <a:cubicBezTo>
                    <a:pt x="67" y="31"/>
                    <a:pt x="67" y="31"/>
                    <a:pt x="67" y="31"/>
                  </a:cubicBezTo>
                  <a:cubicBezTo>
                    <a:pt x="67" y="43"/>
                    <a:pt x="67" y="43"/>
                    <a:pt x="67" y="43"/>
                  </a:cubicBezTo>
                  <a:cubicBezTo>
                    <a:pt x="3" y="43"/>
                    <a:pt x="3" y="43"/>
                    <a:pt x="3" y="43"/>
                  </a:cubicBezTo>
                  <a:lnTo>
                    <a:pt x="3" y="3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9">
              <a:extLst>
                <a:ext uri="{FF2B5EF4-FFF2-40B4-BE49-F238E27FC236}">
                  <a16:creationId xmlns:a16="http://schemas.microsoft.com/office/drawing/2014/main" xmlns="" id="{7F1518B8-AF52-467B-91A7-6F6B3DFD2DFA}"/>
                </a:ext>
              </a:extLst>
            </p:cNvPr>
            <p:cNvSpPr>
              <a:spLocks noEditPoints="1"/>
            </p:cNvSpPr>
            <p:nvPr/>
          </p:nvSpPr>
          <p:spPr bwMode="auto">
            <a:xfrm flipH="1">
              <a:off x="6677863" y="894952"/>
              <a:ext cx="1231263" cy="1082404"/>
            </a:xfrm>
            <a:custGeom>
              <a:avLst/>
              <a:gdLst/>
              <a:ahLst/>
              <a:cxnLst>
                <a:cxn ang="0">
                  <a:pos x="96" y="76"/>
                </a:cxn>
                <a:cxn ang="0">
                  <a:pos x="96" y="75"/>
                </a:cxn>
                <a:cxn ang="0">
                  <a:pos x="99" y="71"/>
                </a:cxn>
                <a:cxn ang="0">
                  <a:pos x="96" y="66"/>
                </a:cxn>
                <a:cxn ang="0">
                  <a:pos x="96" y="2"/>
                </a:cxn>
                <a:cxn ang="0">
                  <a:pos x="96" y="2"/>
                </a:cxn>
                <a:cxn ang="0">
                  <a:pos x="96" y="2"/>
                </a:cxn>
                <a:cxn ang="0">
                  <a:pos x="96" y="1"/>
                </a:cxn>
                <a:cxn ang="0">
                  <a:pos x="96" y="1"/>
                </a:cxn>
                <a:cxn ang="0">
                  <a:pos x="96" y="1"/>
                </a:cxn>
                <a:cxn ang="0">
                  <a:pos x="96" y="1"/>
                </a:cxn>
                <a:cxn ang="0">
                  <a:pos x="96" y="1"/>
                </a:cxn>
                <a:cxn ang="0">
                  <a:pos x="96" y="1"/>
                </a:cxn>
                <a:cxn ang="0">
                  <a:pos x="96" y="1"/>
                </a:cxn>
                <a:cxn ang="0">
                  <a:pos x="96" y="1"/>
                </a:cxn>
                <a:cxn ang="0">
                  <a:pos x="96" y="0"/>
                </a:cxn>
                <a:cxn ang="0">
                  <a:pos x="95" y="0"/>
                </a:cxn>
                <a:cxn ang="0">
                  <a:pos x="95" y="0"/>
                </a:cxn>
                <a:cxn ang="0">
                  <a:pos x="95" y="0"/>
                </a:cxn>
                <a:cxn ang="0">
                  <a:pos x="95" y="0"/>
                </a:cxn>
                <a:cxn ang="0">
                  <a:pos x="95" y="0"/>
                </a:cxn>
                <a:cxn ang="0">
                  <a:pos x="95" y="0"/>
                </a:cxn>
                <a:cxn ang="0">
                  <a:pos x="94" y="0"/>
                </a:cxn>
                <a:cxn ang="0">
                  <a:pos x="94" y="0"/>
                </a:cxn>
                <a:cxn ang="0">
                  <a:pos x="94" y="0"/>
                </a:cxn>
                <a:cxn ang="0">
                  <a:pos x="94" y="0"/>
                </a:cxn>
                <a:cxn ang="0">
                  <a:pos x="94" y="0"/>
                </a:cxn>
                <a:cxn ang="0">
                  <a:pos x="94" y="0"/>
                </a:cxn>
                <a:cxn ang="0">
                  <a:pos x="94" y="0"/>
                </a:cxn>
                <a:cxn ang="0">
                  <a:pos x="1" y="42"/>
                </a:cxn>
                <a:cxn ang="0">
                  <a:pos x="0" y="43"/>
                </a:cxn>
                <a:cxn ang="0">
                  <a:pos x="0" y="45"/>
                </a:cxn>
                <a:cxn ang="0">
                  <a:pos x="8" y="60"/>
                </a:cxn>
                <a:cxn ang="0">
                  <a:pos x="9" y="61"/>
                </a:cxn>
                <a:cxn ang="0">
                  <a:pos x="9" y="61"/>
                </a:cxn>
                <a:cxn ang="0">
                  <a:pos x="10" y="60"/>
                </a:cxn>
                <a:cxn ang="0">
                  <a:pos x="93" y="5"/>
                </a:cxn>
                <a:cxn ang="0">
                  <a:pos x="93" y="66"/>
                </a:cxn>
                <a:cxn ang="0">
                  <a:pos x="90" y="71"/>
                </a:cxn>
                <a:cxn ang="0">
                  <a:pos x="93" y="75"/>
                </a:cxn>
                <a:cxn ang="0">
                  <a:pos x="93" y="78"/>
                </a:cxn>
                <a:cxn ang="0">
                  <a:pos x="94" y="79"/>
                </a:cxn>
                <a:cxn ang="0">
                  <a:pos x="96" y="81"/>
                </a:cxn>
                <a:cxn ang="0">
                  <a:pos x="94" y="82"/>
                </a:cxn>
                <a:cxn ang="0">
                  <a:pos x="93" y="84"/>
                </a:cxn>
                <a:cxn ang="0">
                  <a:pos x="94" y="86"/>
                </a:cxn>
                <a:cxn ang="0">
                  <a:pos x="99" y="81"/>
                </a:cxn>
                <a:cxn ang="0">
                  <a:pos x="96" y="76"/>
                </a:cxn>
                <a:cxn ang="0">
                  <a:pos x="93" y="71"/>
                </a:cxn>
                <a:cxn ang="0">
                  <a:pos x="94" y="70"/>
                </a:cxn>
                <a:cxn ang="0">
                  <a:pos x="96" y="71"/>
                </a:cxn>
                <a:cxn ang="0">
                  <a:pos x="94" y="72"/>
                </a:cxn>
                <a:cxn ang="0">
                  <a:pos x="93" y="71"/>
                </a:cxn>
                <a:cxn ang="0">
                  <a:pos x="10" y="56"/>
                </a:cxn>
                <a:cxn ang="0">
                  <a:pos x="4" y="45"/>
                </a:cxn>
                <a:cxn ang="0">
                  <a:pos x="75" y="13"/>
                </a:cxn>
                <a:cxn ang="0">
                  <a:pos x="10" y="56"/>
                </a:cxn>
              </a:cxnLst>
              <a:rect l="0" t="0" r="r" b="b"/>
              <a:pathLst>
                <a:path w="99" h="86">
                  <a:moveTo>
                    <a:pt x="96" y="76"/>
                  </a:moveTo>
                  <a:cubicBezTo>
                    <a:pt x="96" y="75"/>
                    <a:pt x="96" y="75"/>
                    <a:pt x="96" y="75"/>
                  </a:cubicBezTo>
                  <a:cubicBezTo>
                    <a:pt x="98" y="75"/>
                    <a:pt x="99" y="73"/>
                    <a:pt x="99" y="71"/>
                  </a:cubicBezTo>
                  <a:cubicBezTo>
                    <a:pt x="99" y="69"/>
                    <a:pt x="98" y="67"/>
                    <a:pt x="96" y="66"/>
                  </a:cubicBezTo>
                  <a:cubicBezTo>
                    <a:pt x="96" y="2"/>
                    <a:pt x="96" y="2"/>
                    <a:pt x="96" y="2"/>
                  </a:cubicBezTo>
                  <a:cubicBezTo>
                    <a:pt x="96" y="2"/>
                    <a:pt x="96" y="2"/>
                    <a:pt x="96" y="2"/>
                  </a:cubicBezTo>
                  <a:cubicBezTo>
                    <a:pt x="96" y="2"/>
                    <a:pt x="96" y="2"/>
                    <a:pt x="96" y="2"/>
                  </a:cubicBezTo>
                  <a:cubicBezTo>
                    <a:pt x="96" y="2"/>
                    <a:pt x="96" y="1"/>
                    <a:pt x="96" y="1"/>
                  </a:cubicBezTo>
                  <a:cubicBezTo>
                    <a:pt x="96" y="1"/>
                    <a:pt x="96" y="1"/>
                    <a:pt x="96" y="1"/>
                  </a:cubicBezTo>
                  <a:cubicBezTo>
                    <a:pt x="96" y="1"/>
                    <a:pt x="96" y="1"/>
                    <a:pt x="96" y="1"/>
                  </a:cubicBezTo>
                  <a:cubicBezTo>
                    <a:pt x="96" y="1"/>
                    <a:pt x="96" y="1"/>
                    <a:pt x="96" y="1"/>
                  </a:cubicBezTo>
                  <a:cubicBezTo>
                    <a:pt x="96" y="1"/>
                    <a:pt x="96" y="1"/>
                    <a:pt x="96" y="1"/>
                  </a:cubicBezTo>
                  <a:cubicBezTo>
                    <a:pt x="96" y="1"/>
                    <a:pt x="96" y="1"/>
                    <a:pt x="96" y="1"/>
                  </a:cubicBezTo>
                  <a:cubicBezTo>
                    <a:pt x="96" y="1"/>
                    <a:pt x="96" y="1"/>
                    <a:pt x="96" y="1"/>
                  </a:cubicBezTo>
                  <a:cubicBezTo>
                    <a:pt x="96" y="1"/>
                    <a:pt x="96" y="1"/>
                    <a:pt x="96" y="1"/>
                  </a:cubicBezTo>
                  <a:cubicBezTo>
                    <a:pt x="96" y="0"/>
                    <a:pt x="96" y="0"/>
                    <a:pt x="96"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1" y="42"/>
                    <a:pt x="1" y="42"/>
                    <a:pt x="1" y="42"/>
                  </a:cubicBezTo>
                  <a:cubicBezTo>
                    <a:pt x="0" y="43"/>
                    <a:pt x="0" y="43"/>
                    <a:pt x="0" y="43"/>
                  </a:cubicBezTo>
                  <a:cubicBezTo>
                    <a:pt x="0" y="44"/>
                    <a:pt x="0" y="44"/>
                    <a:pt x="0" y="45"/>
                  </a:cubicBezTo>
                  <a:cubicBezTo>
                    <a:pt x="8" y="60"/>
                    <a:pt x="8" y="60"/>
                    <a:pt x="8" y="60"/>
                  </a:cubicBezTo>
                  <a:cubicBezTo>
                    <a:pt x="8" y="60"/>
                    <a:pt x="8" y="61"/>
                    <a:pt x="9" y="61"/>
                  </a:cubicBezTo>
                  <a:cubicBezTo>
                    <a:pt x="9" y="61"/>
                    <a:pt x="9" y="61"/>
                    <a:pt x="9" y="61"/>
                  </a:cubicBezTo>
                  <a:cubicBezTo>
                    <a:pt x="10" y="61"/>
                    <a:pt x="10" y="61"/>
                    <a:pt x="10" y="60"/>
                  </a:cubicBezTo>
                  <a:cubicBezTo>
                    <a:pt x="93" y="5"/>
                    <a:pt x="93" y="5"/>
                    <a:pt x="93" y="5"/>
                  </a:cubicBezTo>
                  <a:cubicBezTo>
                    <a:pt x="93" y="66"/>
                    <a:pt x="93" y="66"/>
                    <a:pt x="93" y="66"/>
                  </a:cubicBezTo>
                  <a:cubicBezTo>
                    <a:pt x="91" y="67"/>
                    <a:pt x="90" y="69"/>
                    <a:pt x="90" y="71"/>
                  </a:cubicBezTo>
                  <a:cubicBezTo>
                    <a:pt x="90" y="73"/>
                    <a:pt x="91" y="75"/>
                    <a:pt x="93" y="75"/>
                  </a:cubicBezTo>
                  <a:cubicBezTo>
                    <a:pt x="93" y="78"/>
                    <a:pt x="93" y="78"/>
                    <a:pt x="93" y="78"/>
                  </a:cubicBezTo>
                  <a:cubicBezTo>
                    <a:pt x="93" y="79"/>
                    <a:pt x="93" y="79"/>
                    <a:pt x="94" y="79"/>
                  </a:cubicBezTo>
                  <a:cubicBezTo>
                    <a:pt x="95" y="79"/>
                    <a:pt x="96" y="80"/>
                    <a:pt x="96" y="81"/>
                  </a:cubicBezTo>
                  <a:cubicBezTo>
                    <a:pt x="96" y="81"/>
                    <a:pt x="95" y="82"/>
                    <a:pt x="94" y="82"/>
                  </a:cubicBezTo>
                  <a:cubicBezTo>
                    <a:pt x="93" y="82"/>
                    <a:pt x="93" y="83"/>
                    <a:pt x="93" y="84"/>
                  </a:cubicBezTo>
                  <a:cubicBezTo>
                    <a:pt x="93" y="85"/>
                    <a:pt x="93" y="86"/>
                    <a:pt x="94" y="86"/>
                  </a:cubicBezTo>
                  <a:cubicBezTo>
                    <a:pt x="97" y="86"/>
                    <a:pt x="99" y="83"/>
                    <a:pt x="99" y="81"/>
                  </a:cubicBezTo>
                  <a:cubicBezTo>
                    <a:pt x="99" y="79"/>
                    <a:pt x="98" y="77"/>
                    <a:pt x="96" y="76"/>
                  </a:cubicBezTo>
                  <a:close/>
                  <a:moveTo>
                    <a:pt x="93" y="71"/>
                  </a:moveTo>
                  <a:cubicBezTo>
                    <a:pt x="93" y="70"/>
                    <a:pt x="94" y="70"/>
                    <a:pt x="94" y="70"/>
                  </a:cubicBezTo>
                  <a:cubicBezTo>
                    <a:pt x="95" y="70"/>
                    <a:pt x="96" y="70"/>
                    <a:pt x="96" y="71"/>
                  </a:cubicBezTo>
                  <a:cubicBezTo>
                    <a:pt x="96" y="72"/>
                    <a:pt x="95" y="72"/>
                    <a:pt x="94" y="72"/>
                  </a:cubicBezTo>
                  <a:cubicBezTo>
                    <a:pt x="94" y="72"/>
                    <a:pt x="93" y="72"/>
                    <a:pt x="93" y="71"/>
                  </a:cubicBezTo>
                  <a:close/>
                  <a:moveTo>
                    <a:pt x="10" y="56"/>
                  </a:moveTo>
                  <a:cubicBezTo>
                    <a:pt x="4" y="45"/>
                    <a:pt x="4" y="45"/>
                    <a:pt x="4" y="45"/>
                  </a:cubicBezTo>
                  <a:cubicBezTo>
                    <a:pt x="75" y="13"/>
                    <a:pt x="75" y="13"/>
                    <a:pt x="75" y="13"/>
                  </a:cubicBezTo>
                  <a:lnTo>
                    <a:pt x="10"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5543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1+#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E42D9-B467-45B3-92D1-1C6A788B2824}"/>
              </a:ext>
            </a:extLst>
          </p:cNvPr>
          <p:cNvSpPr>
            <a:spLocks noGrp="1"/>
          </p:cNvSpPr>
          <p:nvPr>
            <p:ph type="ctrTitle"/>
          </p:nvPr>
        </p:nvSpPr>
        <p:spPr>
          <a:xfrm>
            <a:off x="794865" y="1414145"/>
            <a:ext cx="6198912" cy="921150"/>
          </a:xfrm>
        </p:spPr>
        <p:txBody>
          <a:bodyPr/>
          <a:lstStyle/>
          <a:p>
            <a:r>
              <a:rPr lang="en-GB" sz="5986" dirty="0"/>
              <a:t>Thank you</a:t>
            </a:r>
          </a:p>
        </p:txBody>
      </p:sp>
      <p:sp>
        <p:nvSpPr>
          <p:cNvPr id="6" name="Subtitle 5">
            <a:extLst>
              <a:ext uri="{FF2B5EF4-FFF2-40B4-BE49-F238E27FC236}">
                <a16:creationId xmlns:a16="http://schemas.microsoft.com/office/drawing/2014/main" xmlns="" id="{62D7AC38-57E0-4C69-A152-A77EC165ADDD}"/>
              </a:ext>
            </a:extLst>
          </p:cNvPr>
          <p:cNvSpPr>
            <a:spLocks noGrp="1"/>
          </p:cNvSpPr>
          <p:nvPr>
            <p:ph type="subTitle" idx="1"/>
          </p:nvPr>
        </p:nvSpPr>
        <p:spPr/>
        <p:txBody>
          <a:bodyPr/>
          <a:lstStyle/>
          <a:p>
            <a:endParaRPr lang="en-IE"/>
          </a:p>
        </p:txBody>
      </p:sp>
    </p:spTree>
    <p:extLst>
      <p:ext uri="{BB962C8B-B14F-4D97-AF65-F5344CB8AC3E}">
        <p14:creationId xmlns:p14="http://schemas.microsoft.com/office/powerpoint/2010/main" val="5796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79926A-A7CA-4A29-A739-FE48A175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BEDD8008-99CE-4CB6-85A1-43BC71A55AC9}"/>
              </a:ext>
            </a:extLst>
          </p:cNvPr>
          <p:cNvGrpSpPr/>
          <p:nvPr/>
        </p:nvGrpSpPr>
        <p:grpSpPr>
          <a:xfrm>
            <a:off x="-104826" y="-82296"/>
            <a:ext cx="7836408" cy="7013448"/>
            <a:chOff x="-104826" y="-82296"/>
            <a:chExt cx="7836408" cy="7013448"/>
          </a:xfrm>
        </p:grpSpPr>
        <p:sp>
          <p:nvSpPr>
            <p:cNvPr id="6" name="Freeform: Shape 5">
              <a:extLst>
                <a:ext uri="{FF2B5EF4-FFF2-40B4-BE49-F238E27FC236}">
                  <a16:creationId xmlns:a16="http://schemas.microsoft.com/office/drawing/2014/main" xmlns="" id="{54301949-9EF6-4721-A967-3B39B8CFB87B}"/>
                </a:ext>
              </a:extLst>
            </p:cNvPr>
            <p:cNvSpPr/>
            <p:nvPr/>
          </p:nvSpPr>
          <p:spPr>
            <a:xfrm>
              <a:off x="-31674"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E9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Freeform: Shape 3">
              <a:extLst>
                <a:ext uri="{FF2B5EF4-FFF2-40B4-BE49-F238E27FC236}">
                  <a16:creationId xmlns:a16="http://schemas.microsoft.com/office/drawing/2014/main" xmlns="" id="{EA7AA7F1-F59F-4FAC-9B7D-0D53F8B8F409}"/>
                </a:ext>
              </a:extLst>
            </p:cNvPr>
            <p:cNvSpPr/>
            <p:nvPr/>
          </p:nvSpPr>
          <p:spPr>
            <a:xfrm>
              <a:off x="-104826"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0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 name="TextBox 7">
            <a:extLst>
              <a:ext uri="{FF2B5EF4-FFF2-40B4-BE49-F238E27FC236}">
                <a16:creationId xmlns:a16="http://schemas.microsoft.com/office/drawing/2014/main" xmlns="" id="{47C50890-32FF-4D7A-8F07-0F378D7BFAC6}"/>
              </a:ext>
            </a:extLst>
          </p:cNvPr>
          <p:cNvSpPr txBox="1"/>
          <p:nvPr/>
        </p:nvSpPr>
        <p:spPr>
          <a:xfrm>
            <a:off x="1207008" y="4459807"/>
            <a:ext cx="4224528" cy="923330"/>
          </a:xfrm>
          <a:prstGeom prst="rect">
            <a:avLst/>
          </a:prstGeom>
          <a:noFill/>
        </p:spPr>
        <p:txBody>
          <a:bodyPr wrap="square" rtlCol="0">
            <a:spAutoFit/>
          </a:bodyPr>
          <a:lstStyle/>
          <a:p>
            <a:r>
              <a:rPr lang="en-IE" sz="3600" dirty="0">
                <a:solidFill>
                  <a:schemeClr val="bg1"/>
                </a:solidFill>
                <a:latin typeface="Georgia" panose="02040502050405020303" pitchFamily="18" charset="0"/>
                <a:cs typeface="Arial" panose="020B0604020202020204" pitchFamily="34" charset="0"/>
              </a:rPr>
              <a:t>Aiden Murphy</a:t>
            </a:r>
          </a:p>
          <a:p>
            <a:r>
              <a:rPr lang="en-IE" dirty="0">
                <a:solidFill>
                  <a:schemeClr val="bg1"/>
                </a:solidFill>
                <a:latin typeface="Arial" panose="020B0604020202020204" pitchFamily="34" charset="0"/>
                <a:cs typeface="Arial" panose="020B0604020202020204" pitchFamily="34" charset="0"/>
              </a:rPr>
              <a:t>Partner, Crowe</a:t>
            </a:r>
          </a:p>
        </p:txBody>
      </p:sp>
      <p:sp>
        <p:nvSpPr>
          <p:cNvPr id="9" name="TextBox 8">
            <a:extLst>
              <a:ext uri="{FF2B5EF4-FFF2-40B4-BE49-F238E27FC236}">
                <a16:creationId xmlns:a16="http://schemas.microsoft.com/office/drawing/2014/main" xmlns="" id="{C70F15CC-26ED-45F7-BEA0-7E734758B75C}"/>
              </a:ext>
            </a:extLst>
          </p:cNvPr>
          <p:cNvSpPr txBox="1"/>
          <p:nvPr/>
        </p:nvSpPr>
        <p:spPr>
          <a:xfrm>
            <a:off x="1207008" y="1049095"/>
            <a:ext cx="4224528" cy="1446550"/>
          </a:xfrm>
          <a:prstGeom prst="rect">
            <a:avLst/>
          </a:prstGeom>
          <a:noFill/>
        </p:spPr>
        <p:txBody>
          <a:bodyPr wrap="square" rtlCol="0">
            <a:spAutoFit/>
          </a:bodyPr>
          <a:lstStyle/>
          <a:p>
            <a:r>
              <a:rPr lang="en-IE" sz="4400" dirty="0">
                <a:solidFill>
                  <a:schemeClr val="bg1"/>
                </a:solidFill>
                <a:latin typeface="Georgia" panose="02040502050405020303" pitchFamily="18" charset="0"/>
                <a:cs typeface="Arial" panose="020B0604020202020204" pitchFamily="34" charset="0"/>
              </a:rPr>
              <a:t>Irish Hotel Market Briefing</a:t>
            </a:r>
          </a:p>
        </p:txBody>
      </p:sp>
      <p:cxnSp>
        <p:nvCxnSpPr>
          <p:cNvPr id="11" name="Straight Connector 10">
            <a:extLst>
              <a:ext uri="{FF2B5EF4-FFF2-40B4-BE49-F238E27FC236}">
                <a16:creationId xmlns:a16="http://schemas.microsoft.com/office/drawing/2014/main" xmlns="" id="{C52AB580-BEE0-4570-BAF3-C95E78803288}"/>
              </a:ext>
            </a:extLst>
          </p:cNvPr>
          <p:cNvCxnSpPr>
            <a:cxnSpLocks/>
          </p:cNvCxnSpPr>
          <p:nvPr/>
        </p:nvCxnSpPr>
        <p:spPr>
          <a:xfrm>
            <a:off x="1298448" y="4459807"/>
            <a:ext cx="3419856" cy="0"/>
          </a:xfrm>
          <a:prstGeom prst="line">
            <a:avLst/>
          </a:prstGeom>
          <a:ln>
            <a:solidFill>
              <a:srgbClr val="E916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93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500"/>
                                        <p:tgtEl>
                                          <p:spTgt spid="9"/>
                                        </p:tgtEl>
                                      </p:cBhvr>
                                    </p:animEffect>
                                  </p:childTnLst>
                                </p:cTn>
                              </p:par>
                            </p:childTnLst>
                          </p:cTn>
                        </p:par>
                        <p:par>
                          <p:cTn id="12" fill="hold">
                            <p:stCondLst>
                              <p:cond delay="275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Crowe Ireland Annual Hotel Industry Survey</a:t>
            </a:r>
          </a:p>
        </p:txBody>
      </p:sp>
      <p:pic>
        <p:nvPicPr>
          <p:cNvPr id="9" name="Picture 8"/>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9451" y="1717040"/>
            <a:ext cx="2397796" cy="3395998"/>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7434306" y="2194562"/>
            <a:ext cx="2397795" cy="3395996"/>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9608" y="2693150"/>
            <a:ext cx="2397795" cy="3395996"/>
          </a:xfrm>
          <a:prstGeom prst="rect">
            <a:avLst/>
          </a:prstGeom>
          <a:effectLst>
            <a:outerShdw blurRad="50800" dist="76200" dir="2700000" algn="tl" rotWithShape="0">
              <a:prstClr val="black">
                <a:alpha val="40000"/>
              </a:prstClr>
            </a:outerShdw>
          </a:effectLst>
        </p:spPr>
      </p:pic>
      <p:pic>
        <p:nvPicPr>
          <p:cNvPr id="12" name="Content Placeholder 3"/>
          <p:cNvPicPr>
            <a:picLocks noGrp="1" noChangeAspect="1"/>
          </p:cNvPicPr>
          <p:nvPr>
            <p:ph sz="quarter" idx="17"/>
          </p:nvPr>
        </p:nvPicPr>
        <p:blipFill rotWithShape="1">
          <a:blip r:embed="rId5" cstate="email">
            <a:extLst>
              <a:ext uri="{28A0092B-C50C-407E-A947-70E740481C1C}">
                <a14:useLocalDpi xmlns:a14="http://schemas.microsoft.com/office/drawing/2010/main"/>
              </a:ext>
            </a:extLst>
          </a:blip>
          <a:srcRect l="1293" t="1412" r="2406" b="1478"/>
          <a:stretch/>
        </p:blipFill>
        <p:spPr>
          <a:xfrm>
            <a:off x="5549900" y="3138108"/>
            <a:ext cx="2360136" cy="3297861"/>
          </a:xfrm>
          <a:effectLst>
            <a:outerShdw blurRad="50800" dist="76200" dir="2700000" algn="tl"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4480" y="1717040"/>
            <a:ext cx="3292928" cy="465459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520842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Future Direction of Ireland’s Hotel Market </a:t>
            </a:r>
            <a:endParaRPr lang="en-IE" dirty="0"/>
          </a:p>
        </p:txBody>
      </p:sp>
      <p:sp>
        <p:nvSpPr>
          <p:cNvPr id="8" name="Rounded Rectangular Callout 7"/>
          <p:cNvSpPr/>
          <p:nvPr/>
        </p:nvSpPr>
        <p:spPr>
          <a:xfrm>
            <a:off x="910551" y="3067858"/>
            <a:ext cx="3500755" cy="1413945"/>
          </a:xfrm>
          <a:prstGeom prst="wedgeRoundRectCallout">
            <a:avLst>
              <a:gd name="adj1" fmla="val 55794"/>
              <a:gd name="adj2" fmla="val 81014"/>
              <a:gd name="adj3" fmla="val 1666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How might new supply impact hotel profits?</a:t>
            </a:r>
            <a:endParaRPr lang="en-IE" sz="2800" dirty="0"/>
          </a:p>
        </p:txBody>
      </p:sp>
      <p:grpSp>
        <p:nvGrpSpPr>
          <p:cNvPr id="9" name="Group 8"/>
          <p:cNvGrpSpPr/>
          <p:nvPr/>
        </p:nvGrpSpPr>
        <p:grpSpPr>
          <a:xfrm>
            <a:off x="4614530" y="4416720"/>
            <a:ext cx="1899300" cy="1973921"/>
            <a:chOff x="4560888" y="9723438"/>
            <a:chExt cx="700088" cy="750888"/>
          </a:xfrm>
          <a:solidFill>
            <a:schemeClr val="tx2">
              <a:lumMod val="75000"/>
            </a:schemeClr>
          </a:solidFill>
        </p:grpSpPr>
        <p:sp>
          <p:nvSpPr>
            <p:cNvPr id="14" name="Freeform 168"/>
            <p:cNvSpPr>
              <a:spLocks/>
            </p:cNvSpPr>
            <p:nvPr/>
          </p:nvSpPr>
          <p:spPr bwMode="auto">
            <a:xfrm>
              <a:off x="4560888" y="10193338"/>
              <a:ext cx="700088" cy="280988"/>
            </a:xfrm>
            <a:custGeom>
              <a:avLst/>
              <a:gdLst>
                <a:gd name="T0" fmla="*/ 31 w 55"/>
                <a:gd name="T1" fmla="*/ 14 h 22"/>
                <a:gd name="T2" fmla="*/ 32 w 55"/>
                <a:gd name="T3" fmla="*/ 12 h 22"/>
                <a:gd name="T4" fmla="*/ 35 w 55"/>
                <a:gd name="T5" fmla="*/ 2 h 22"/>
                <a:gd name="T6" fmla="*/ 38 w 55"/>
                <a:gd name="T7" fmla="*/ 1 h 22"/>
                <a:gd name="T8" fmla="*/ 49 w 55"/>
                <a:gd name="T9" fmla="*/ 5 h 22"/>
                <a:gd name="T10" fmla="*/ 53 w 55"/>
                <a:gd name="T11" fmla="*/ 11 h 22"/>
                <a:gd name="T12" fmla="*/ 54 w 55"/>
                <a:gd name="T13" fmla="*/ 16 h 22"/>
                <a:gd name="T14" fmla="*/ 51 w 55"/>
                <a:gd name="T15" fmla="*/ 22 h 22"/>
                <a:gd name="T16" fmla="*/ 49 w 55"/>
                <a:gd name="T17" fmla="*/ 22 h 22"/>
                <a:gd name="T18" fmla="*/ 6 w 55"/>
                <a:gd name="T19" fmla="*/ 22 h 22"/>
                <a:gd name="T20" fmla="*/ 1 w 55"/>
                <a:gd name="T21" fmla="*/ 21 h 22"/>
                <a:gd name="T22" fmla="*/ 0 w 55"/>
                <a:gd name="T23" fmla="*/ 17 h 22"/>
                <a:gd name="T24" fmla="*/ 3 w 55"/>
                <a:gd name="T25" fmla="*/ 7 h 22"/>
                <a:gd name="T26" fmla="*/ 7 w 55"/>
                <a:gd name="T27" fmla="*/ 5 h 22"/>
                <a:gd name="T28" fmla="*/ 16 w 55"/>
                <a:gd name="T29" fmla="*/ 1 h 22"/>
                <a:gd name="T30" fmla="*/ 19 w 55"/>
                <a:gd name="T31" fmla="*/ 2 h 22"/>
                <a:gd name="T32" fmla="*/ 23 w 55"/>
                <a:gd name="T33" fmla="*/ 13 h 22"/>
                <a:gd name="T34" fmla="*/ 24 w 55"/>
                <a:gd name="T35" fmla="*/ 14 h 22"/>
                <a:gd name="T36" fmla="*/ 23 w 55"/>
                <a:gd name="T37" fmla="*/ 1 h 22"/>
                <a:gd name="T38" fmla="*/ 31 w 55"/>
                <a:gd name="T39" fmla="*/ 1 h 22"/>
                <a:gd name="T40" fmla="*/ 30 w 55"/>
                <a:gd name="T41" fmla="*/ 14 h 22"/>
                <a:gd name="T42" fmla="*/ 31 w 55"/>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22">
                  <a:moveTo>
                    <a:pt x="31" y="14"/>
                  </a:moveTo>
                  <a:cubicBezTo>
                    <a:pt x="31" y="14"/>
                    <a:pt x="32" y="13"/>
                    <a:pt x="32" y="12"/>
                  </a:cubicBezTo>
                  <a:cubicBezTo>
                    <a:pt x="33" y="9"/>
                    <a:pt x="34" y="5"/>
                    <a:pt x="35" y="2"/>
                  </a:cubicBezTo>
                  <a:cubicBezTo>
                    <a:pt x="36" y="1"/>
                    <a:pt x="37" y="0"/>
                    <a:pt x="38" y="1"/>
                  </a:cubicBezTo>
                  <a:cubicBezTo>
                    <a:pt x="42" y="2"/>
                    <a:pt x="45" y="4"/>
                    <a:pt x="49" y="5"/>
                  </a:cubicBezTo>
                  <a:cubicBezTo>
                    <a:pt x="52" y="6"/>
                    <a:pt x="52" y="9"/>
                    <a:pt x="53" y="11"/>
                  </a:cubicBezTo>
                  <a:cubicBezTo>
                    <a:pt x="53" y="13"/>
                    <a:pt x="54" y="14"/>
                    <a:pt x="54" y="16"/>
                  </a:cubicBezTo>
                  <a:cubicBezTo>
                    <a:pt x="55" y="19"/>
                    <a:pt x="54" y="22"/>
                    <a:pt x="51" y="22"/>
                  </a:cubicBezTo>
                  <a:cubicBezTo>
                    <a:pt x="51" y="22"/>
                    <a:pt x="50" y="22"/>
                    <a:pt x="49" y="22"/>
                  </a:cubicBezTo>
                  <a:cubicBezTo>
                    <a:pt x="35" y="22"/>
                    <a:pt x="20" y="22"/>
                    <a:pt x="6" y="22"/>
                  </a:cubicBezTo>
                  <a:cubicBezTo>
                    <a:pt x="4" y="22"/>
                    <a:pt x="3" y="22"/>
                    <a:pt x="1" y="21"/>
                  </a:cubicBezTo>
                  <a:cubicBezTo>
                    <a:pt x="0" y="20"/>
                    <a:pt x="0" y="19"/>
                    <a:pt x="0" y="17"/>
                  </a:cubicBezTo>
                  <a:cubicBezTo>
                    <a:pt x="1" y="14"/>
                    <a:pt x="2" y="10"/>
                    <a:pt x="3" y="7"/>
                  </a:cubicBezTo>
                  <a:cubicBezTo>
                    <a:pt x="4" y="6"/>
                    <a:pt x="5" y="5"/>
                    <a:pt x="7" y="5"/>
                  </a:cubicBezTo>
                  <a:cubicBezTo>
                    <a:pt x="10" y="3"/>
                    <a:pt x="13" y="2"/>
                    <a:pt x="16" y="1"/>
                  </a:cubicBezTo>
                  <a:cubicBezTo>
                    <a:pt x="18" y="0"/>
                    <a:pt x="19" y="0"/>
                    <a:pt x="19" y="2"/>
                  </a:cubicBezTo>
                  <a:cubicBezTo>
                    <a:pt x="21" y="6"/>
                    <a:pt x="22" y="9"/>
                    <a:pt x="23" y="13"/>
                  </a:cubicBezTo>
                  <a:cubicBezTo>
                    <a:pt x="23" y="13"/>
                    <a:pt x="23" y="14"/>
                    <a:pt x="24" y="14"/>
                  </a:cubicBezTo>
                  <a:cubicBezTo>
                    <a:pt x="24" y="10"/>
                    <a:pt x="26" y="5"/>
                    <a:pt x="23" y="1"/>
                  </a:cubicBezTo>
                  <a:cubicBezTo>
                    <a:pt x="31" y="1"/>
                    <a:pt x="31" y="1"/>
                    <a:pt x="31" y="1"/>
                  </a:cubicBezTo>
                  <a:cubicBezTo>
                    <a:pt x="29" y="5"/>
                    <a:pt x="31" y="10"/>
                    <a:pt x="30" y="14"/>
                  </a:cubicBezTo>
                  <a:cubicBezTo>
                    <a:pt x="31" y="14"/>
                    <a:pt x="31" y="14"/>
                    <a:pt x="31" y="14"/>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E" sz="1463"/>
            </a:p>
          </p:txBody>
        </p:sp>
        <p:sp>
          <p:nvSpPr>
            <p:cNvPr id="15" name="Freeform 170"/>
            <p:cNvSpPr>
              <a:spLocks/>
            </p:cNvSpPr>
            <p:nvPr/>
          </p:nvSpPr>
          <p:spPr bwMode="auto">
            <a:xfrm>
              <a:off x="4727575" y="9723438"/>
              <a:ext cx="368300" cy="444500"/>
            </a:xfrm>
            <a:custGeom>
              <a:avLst/>
              <a:gdLst>
                <a:gd name="T0" fmla="*/ 14 w 29"/>
                <a:gd name="T1" fmla="*/ 0 h 35"/>
                <a:gd name="T2" fmla="*/ 26 w 29"/>
                <a:gd name="T3" fmla="*/ 12 h 35"/>
                <a:gd name="T4" fmla="*/ 26 w 29"/>
                <a:gd name="T5" fmla="*/ 14 h 35"/>
                <a:gd name="T6" fmla="*/ 27 w 29"/>
                <a:gd name="T7" fmla="*/ 16 h 35"/>
                <a:gd name="T8" fmla="*/ 28 w 29"/>
                <a:gd name="T9" fmla="*/ 17 h 35"/>
                <a:gd name="T10" fmla="*/ 26 w 29"/>
                <a:gd name="T11" fmla="*/ 24 h 35"/>
                <a:gd name="T12" fmla="*/ 24 w 29"/>
                <a:gd name="T13" fmla="*/ 26 h 35"/>
                <a:gd name="T14" fmla="*/ 17 w 29"/>
                <a:gd name="T15" fmla="*/ 34 h 35"/>
                <a:gd name="T16" fmla="*/ 10 w 29"/>
                <a:gd name="T17" fmla="*/ 33 h 35"/>
                <a:gd name="T18" fmla="*/ 4 w 29"/>
                <a:gd name="T19" fmla="*/ 25 h 35"/>
                <a:gd name="T20" fmla="*/ 3 w 29"/>
                <a:gd name="T21" fmla="*/ 24 h 35"/>
                <a:gd name="T22" fmla="*/ 0 w 29"/>
                <a:gd name="T23" fmla="*/ 18 h 35"/>
                <a:gd name="T24" fmla="*/ 1 w 29"/>
                <a:gd name="T25" fmla="*/ 16 h 35"/>
                <a:gd name="T26" fmla="*/ 3 w 29"/>
                <a:gd name="T27" fmla="*/ 14 h 35"/>
                <a:gd name="T28" fmla="*/ 4 w 29"/>
                <a:gd name="T29" fmla="*/ 6 h 35"/>
                <a:gd name="T30" fmla="*/ 14 w 2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5">
                  <a:moveTo>
                    <a:pt x="14" y="0"/>
                  </a:moveTo>
                  <a:cubicBezTo>
                    <a:pt x="21" y="0"/>
                    <a:pt x="26" y="6"/>
                    <a:pt x="26" y="12"/>
                  </a:cubicBezTo>
                  <a:cubicBezTo>
                    <a:pt x="26" y="13"/>
                    <a:pt x="26" y="13"/>
                    <a:pt x="26" y="14"/>
                  </a:cubicBezTo>
                  <a:cubicBezTo>
                    <a:pt x="26" y="15"/>
                    <a:pt x="26" y="16"/>
                    <a:pt x="27" y="16"/>
                  </a:cubicBezTo>
                  <a:cubicBezTo>
                    <a:pt x="28" y="16"/>
                    <a:pt x="28" y="17"/>
                    <a:pt x="28" y="17"/>
                  </a:cubicBezTo>
                  <a:cubicBezTo>
                    <a:pt x="29" y="19"/>
                    <a:pt x="28" y="23"/>
                    <a:pt x="26" y="24"/>
                  </a:cubicBezTo>
                  <a:cubicBezTo>
                    <a:pt x="25" y="24"/>
                    <a:pt x="25" y="25"/>
                    <a:pt x="24" y="26"/>
                  </a:cubicBezTo>
                  <a:cubicBezTo>
                    <a:pt x="23" y="30"/>
                    <a:pt x="20" y="32"/>
                    <a:pt x="17" y="34"/>
                  </a:cubicBezTo>
                  <a:cubicBezTo>
                    <a:pt x="14" y="35"/>
                    <a:pt x="12" y="34"/>
                    <a:pt x="10" y="33"/>
                  </a:cubicBezTo>
                  <a:cubicBezTo>
                    <a:pt x="7" y="31"/>
                    <a:pt x="5" y="28"/>
                    <a:pt x="4" y="25"/>
                  </a:cubicBezTo>
                  <a:cubicBezTo>
                    <a:pt x="3" y="25"/>
                    <a:pt x="3" y="24"/>
                    <a:pt x="3" y="24"/>
                  </a:cubicBezTo>
                  <a:cubicBezTo>
                    <a:pt x="1" y="23"/>
                    <a:pt x="0" y="20"/>
                    <a:pt x="0" y="18"/>
                  </a:cubicBezTo>
                  <a:cubicBezTo>
                    <a:pt x="0" y="17"/>
                    <a:pt x="1" y="16"/>
                    <a:pt x="1" y="16"/>
                  </a:cubicBezTo>
                  <a:cubicBezTo>
                    <a:pt x="3" y="16"/>
                    <a:pt x="3" y="15"/>
                    <a:pt x="3" y="14"/>
                  </a:cubicBezTo>
                  <a:cubicBezTo>
                    <a:pt x="3" y="11"/>
                    <a:pt x="2" y="9"/>
                    <a:pt x="4" y="6"/>
                  </a:cubicBezTo>
                  <a:cubicBezTo>
                    <a:pt x="6" y="2"/>
                    <a:pt x="9" y="0"/>
                    <a:pt x="14" y="0"/>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E" sz="1463"/>
            </a:p>
          </p:txBody>
        </p:sp>
      </p:grpSp>
      <p:sp>
        <p:nvSpPr>
          <p:cNvPr id="16" name="Rounded Rectangular Callout 15"/>
          <p:cNvSpPr/>
          <p:nvPr/>
        </p:nvSpPr>
        <p:spPr>
          <a:xfrm>
            <a:off x="5213911" y="1406770"/>
            <a:ext cx="3411220" cy="1910862"/>
          </a:xfrm>
          <a:prstGeom prst="wedgeRoundRectCallout">
            <a:avLst>
              <a:gd name="adj1" fmla="val -34572"/>
              <a:gd name="adj2" fmla="val 99072"/>
              <a:gd name="adj3" fmla="val 16667"/>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What are the repercussions of a slow down or decrease in profit?</a:t>
            </a:r>
            <a:endParaRPr lang="en-IE" sz="2800" dirty="0"/>
          </a:p>
        </p:txBody>
      </p:sp>
      <p:sp>
        <p:nvSpPr>
          <p:cNvPr id="17" name="Rounded Rectangular Callout 16"/>
          <p:cNvSpPr/>
          <p:nvPr/>
        </p:nvSpPr>
        <p:spPr>
          <a:xfrm>
            <a:off x="7376794" y="3774831"/>
            <a:ext cx="3865637" cy="2321169"/>
          </a:xfrm>
          <a:prstGeom prst="wedgeRoundRectCallout">
            <a:avLst>
              <a:gd name="adj1" fmla="val -76972"/>
              <a:gd name="adj2" fmla="val 5847"/>
              <a:gd name="adj3" fmla="val 16667"/>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With the new market dynamics would hotels be able to pass on any increase in VAT rate?</a:t>
            </a:r>
            <a:endParaRPr lang="en-IE" sz="2800" dirty="0"/>
          </a:p>
        </p:txBody>
      </p:sp>
    </p:spTree>
    <p:extLst>
      <p:ext uri="{BB962C8B-B14F-4D97-AF65-F5344CB8AC3E}">
        <p14:creationId xmlns:p14="http://schemas.microsoft.com/office/powerpoint/2010/main" val="657258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9"/>
          <p:cNvGraphicFramePr>
            <a:graphicFrameLocks noGrp="1"/>
          </p:cNvGraphicFramePr>
          <p:nvPr>
            <p:ph sz="quarter" idx="4294967295"/>
            <p:extLst>
              <p:ext uri="{D42A27DB-BD31-4B8C-83A1-F6EECF244321}">
                <p14:modId xmlns:p14="http://schemas.microsoft.com/office/powerpoint/2010/main" val="1458224031"/>
              </p:ext>
            </p:extLst>
          </p:nvPr>
        </p:nvGraphicFramePr>
        <p:xfrm>
          <a:off x="162533" y="1570892"/>
          <a:ext cx="5411244" cy="488852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6505"/>
                    </a14:imgEffect>
                    <a14:imgEffect>
                      <a14:saturation sat="0"/>
                    </a14:imgEffect>
                  </a14:imgLayer>
                </a14:imgProps>
              </a:ext>
            </a:extLst>
          </a:blip>
          <a:srcRect r="1497"/>
          <a:stretch/>
        </p:blipFill>
        <p:spPr bwMode="auto">
          <a:xfrm>
            <a:off x="4918485" y="2050377"/>
            <a:ext cx="2589491" cy="3434080"/>
          </a:xfrm>
          <a:prstGeom prst="rect">
            <a:avLst/>
          </a:prstGeom>
          <a:noFill/>
          <a:ln w="9525">
            <a:noFill/>
            <a:miter lim="800000"/>
            <a:headEnd/>
            <a:tailEnd/>
          </a:ln>
        </p:spPr>
      </p:pic>
      <p:sp>
        <p:nvSpPr>
          <p:cNvPr id="3" name="Title 2"/>
          <p:cNvSpPr>
            <a:spLocks noGrp="1"/>
          </p:cNvSpPr>
          <p:nvPr>
            <p:ph type="title"/>
          </p:nvPr>
        </p:nvSpPr>
        <p:spPr/>
        <p:txBody>
          <a:bodyPr/>
          <a:lstStyle/>
          <a:p>
            <a:r>
              <a:rPr lang="en-IE" dirty="0"/>
              <a:t>Overview of Ireland Hotel Supply - 2018</a:t>
            </a:r>
          </a:p>
        </p:txBody>
      </p:sp>
      <p:graphicFrame>
        <p:nvGraphicFramePr>
          <p:cNvPr id="6" name="Content Placeholder 12"/>
          <p:cNvGraphicFramePr>
            <a:graphicFrameLocks noGrp="1"/>
          </p:cNvGraphicFramePr>
          <p:nvPr>
            <p:ph sz="quarter" idx="4294967295"/>
            <p:extLst>
              <p:ext uri="{D42A27DB-BD31-4B8C-83A1-F6EECF244321}">
                <p14:modId xmlns:p14="http://schemas.microsoft.com/office/powerpoint/2010/main" val="3729133185"/>
              </p:ext>
            </p:extLst>
          </p:nvPr>
        </p:nvGraphicFramePr>
        <p:xfrm>
          <a:off x="7118763" y="1570892"/>
          <a:ext cx="4698099" cy="488852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1872513" y="3476544"/>
            <a:ext cx="1991284" cy="1077218"/>
          </a:xfrm>
          <a:prstGeom prst="rect">
            <a:avLst/>
          </a:prstGeom>
          <a:noFill/>
        </p:spPr>
        <p:txBody>
          <a:bodyPr wrap="square" rtlCol="0">
            <a:spAutoFit/>
          </a:bodyPr>
          <a:lstStyle/>
          <a:p>
            <a:pPr algn="ctr"/>
            <a:r>
              <a:rPr lang="en-IE" sz="3200" b="1" dirty="0" smtClean="0"/>
              <a:t>58,757</a:t>
            </a:r>
          </a:p>
          <a:p>
            <a:pPr algn="ctr"/>
            <a:r>
              <a:rPr lang="en-IE" sz="3200" b="1" dirty="0" smtClean="0"/>
              <a:t>Rooms</a:t>
            </a:r>
            <a:endParaRPr lang="en-IE" sz="3200" b="1" dirty="0"/>
          </a:p>
        </p:txBody>
      </p:sp>
      <p:sp>
        <p:nvSpPr>
          <p:cNvPr id="13" name="TextBox 12"/>
          <p:cNvSpPr txBox="1"/>
          <p:nvPr/>
        </p:nvSpPr>
        <p:spPr>
          <a:xfrm>
            <a:off x="8582733" y="3476544"/>
            <a:ext cx="1770158" cy="1077218"/>
          </a:xfrm>
          <a:prstGeom prst="rect">
            <a:avLst/>
          </a:prstGeom>
          <a:noFill/>
        </p:spPr>
        <p:txBody>
          <a:bodyPr wrap="square" rtlCol="0">
            <a:spAutoFit/>
          </a:bodyPr>
          <a:lstStyle/>
          <a:p>
            <a:pPr algn="ctr"/>
            <a:r>
              <a:rPr lang="en-IE" sz="3200" b="1" dirty="0" smtClean="0"/>
              <a:t>820</a:t>
            </a:r>
          </a:p>
          <a:p>
            <a:pPr algn="ctr"/>
            <a:r>
              <a:rPr lang="en-IE" sz="3200" b="1" dirty="0" smtClean="0"/>
              <a:t>Hotels</a:t>
            </a:r>
            <a:endParaRPr lang="en-IE" sz="3200" b="1" dirty="0"/>
          </a:p>
        </p:txBody>
      </p:sp>
    </p:spTree>
    <p:extLst>
      <p:ext uri="{BB962C8B-B14F-4D97-AF65-F5344CB8AC3E}">
        <p14:creationId xmlns:p14="http://schemas.microsoft.com/office/powerpoint/2010/main" val="2716842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7"/>
            <p:extLst>
              <p:ext uri="{D42A27DB-BD31-4B8C-83A1-F6EECF244321}">
                <p14:modId xmlns:p14="http://schemas.microsoft.com/office/powerpoint/2010/main" val="1041502345"/>
              </p:ext>
            </p:extLst>
          </p:nvPr>
        </p:nvGraphicFramePr>
        <p:xfrm>
          <a:off x="457200" y="1450971"/>
          <a:ext cx="11277600" cy="50292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xmlns="" val="1727982890"/>
                    </a:ext>
                  </a:extLst>
                </a:gridCol>
                <a:gridCol w="2819400">
                  <a:extLst>
                    <a:ext uri="{9D8B030D-6E8A-4147-A177-3AD203B41FA5}">
                      <a16:colId xmlns:a16="http://schemas.microsoft.com/office/drawing/2014/main" xmlns="" val="4129620327"/>
                    </a:ext>
                  </a:extLst>
                </a:gridCol>
                <a:gridCol w="2819400">
                  <a:extLst>
                    <a:ext uri="{9D8B030D-6E8A-4147-A177-3AD203B41FA5}">
                      <a16:colId xmlns:a16="http://schemas.microsoft.com/office/drawing/2014/main" xmlns="" val="24888341"/>
                    </a:ext>
                  </a:extLst>
                </a:gridCol>
                <a:gridCol w="2819400">
                  <a:extLst>
                    <a:ext uri="{9D8B030D-6E8A-4147-A177-3AD203B41FA5}">
                      <a16:colId xmlns:a16="http://schemas.microsoft.com/office/drawing/2014/main" xmlns="" val="51804035"/>
                    </a:ext>
                  </a:extLst>
                </a:gridCol>
              </a:tblGrid>
              <a:tr h="437196">
                <a:tc>
                  <a:txBody>
                    <a:bodyPr/>
                    <a:lstStyle/>
                    <a:p>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2015</a:t>
                      </a:r>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2016</a:t>
                      </a:r>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2017</a:t>
                      </a:r>
                      <a:endParaRPr lang="en-IE" sz="2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9848813"/>
                  </a:ext>
                </a:extLst>
              </a:tr>
              <a:tr h="437196">
                <a:tc>
                  <a:txBody>
                    <a:bodyPr/>
                    <a:lstStyle/>
                    <a:p>
                      <a:r>
                        <a:rPr lang="en-IE" sz="2400" b="1" dirty="0" err="1" smtClean="0"/>
                        <a:t>ARR</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€112</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€128</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€137</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809640804"/>
                  </a:ext>
                </a:extLst>
              </a:tr>
              <a:tr h="437196">
                <a:tc>
                  <a:txBody>
                    <a:bodyPr/>
                    <a:lstStyle/>
                    <a:p>
                      <a:r>
                        <a:rPr lang="en-IE" sz="2400" b="1" dirty="0" smtClean="0"/>
                        <a:t>Occupancy</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80.7%</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82.3%</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83.5%</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35401797"/>
                  </a:ext>
                </a:extLst>
              </a:tr>
              <a:tr h="437196">
                <a:tc>
                  <a:txBody>
                    <a:bodyPr/>
                    <a:lstStyle/>
                    <a:p>
                      <a:r>
                        <a:rPr lang="en-IE" sz="2400" b="1" dirty="0" smtClean="0"/>
                        <a:t>RevPAR</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€90</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€106</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€114</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227863724"/>
                  </a:ext>
                </a:extLst>
              </a:tr>
              <a:tr h="437196">
                <a:tc>
                  <a:txBody>
                    <a:bodyPr/>
                    <a:lstStyle/>
                    <a:p>
                      <a:r>
                        <a:rPr lang="en-IE" sz="2400" b="1" dirty="0" smtClean="0"/>
                        <a:t>Revenue</a:t>
                      </a: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€59.1k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€66.9k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€72.9k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59400243"/>
                  </a:ext>
                </a:extLst>
              </a:tr>
              <a:tr h="437196">
                <a:tc>
                  <a:txBody>
                    <a:bodyPr/>
                    <a:lstStyle/>
                    <a:p>
                      <a:r>
                        <a:rPr lang="en-IE" sz="2400" b="1" i="1" dirty="0" smtClean="0">
                          <a:solidFill>
                            <a:schemeClr val="accent4"/>
                          </a:solidFill>
                        </a:rPr>
                        <a:t>YOY Growth %</a:t>
                      </a:r>
                      <a:endParaRPr lang="en-IE" sz="2400" b="1" i="1" dirty="0">
                        <a:solidFill>
                          <a:schemeClr val="accent4"/>
                        </a:solidFill>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13%</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9%</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29786085"/>
                  </a:ext>
                </a:extLst>
              </a:tr>
              <a:tr h="437196">
                <a:tc>
                  <a:txBody>
                    <a:bodyPr/>
                    <a:lstStyle/>
                    <a:p>
                      <a:r>
                        <a:rPr lang="en-IE" sz="2400" b="1" dirty="0" err="1" smtClean="0"/>
                        <a:t>EBITDAR</a:t>
                      </a:r>
                      <a:endParaRPr lang="en-IE" sz="2400" b="1" dirty="0" smtClean="0"/>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€16.9k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€20.4k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€22.9k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77757674"/>
                  </a:ext>
                </a:extLst>
              </a:tr>
              <a:tr h="437196">
                <a:tc>
                  <a:txBody>
                    <a:bodyPr/>
                    <a:lstStyle/>
                    <a:p>
                      <a:r>
                        <a:rPr lang="en-IE" sz="2400" b="1" i="1" dirty="0" smtClean="0">
                          <a:solidFill>
                            <a:schemeClr val="accent4"/>
                          </a:solidFill>
                        </a:rPr>
                        <a:t>YOY Growth %</a:t>
                      </a: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21%</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12%</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43580263"/>
                  </a:ext>
                </a:extLst>
              </a:tr>
              <a:tr h="437196">
                <a:tc>
                  <a:txBody>
                    <a:bodyPr/>
                    <a:lstStyle/>
                    <a:p>
                      <a:r>
                        <a:rPr lang="en-IE" sz="2400" b="1" dirty="0" err="1" smtClean="0"/>
                        <a:t>EBITDAR</a:t>
                      </a:r>
                      <a:r>
                        <a:rPr lang="en-IE" sz="2400" b="1" baseline="0" dirty="0" smtClean="0"/>
                        <a:t> %</a:t>
                      </a:r>
                      <a:endParaRPr lang="en-IE" sz="2400" b="1" dirty="0"/>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28.6%</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30.7%</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31.4%</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57330197"/>
                  </a:ext>
                </a:extLst>
              </a:tr>
              <a:tr h="437196">
                <a:tc>
                  <a:txBody>
                    <a:bodyPr/>
                    <a:lstStyle/>
                    <a:p>
                      <a:endParaRPr lang="en-IE" sz="2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2435524"/>
                  </a:ext>
                </a:extLst>
              </a:tr>
              <a:tr h="437196">
                <a:tc>
                  <a:txBody>
                    <a:bodyPr/>
                    <a:lstStyle/>
                    <a:p>
                      <a:r>
                        <a:rPr lang="en-IE" sz="2400" b="1" dirty="0" smtClean="0"/>
                        <a:t>Payroll Cost %</a:t>
                      </a:r>
                      <a:endParaRPr lang="en-IE" sz="2400" b="1" dirty="0"/>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32.5%</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30.0%</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30.1%</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5189538"/>
                  </a:ext>
                </a:extLst>
              </a:tr>
            </a:tbl>
          </a:graphicData>
        </a:graphic>
      </p:graphicFrame>
      <p:sp>
        <p:nvSpPr>
          <p:cNvPr id="3" name="Title 2"/>
          <p:cNvSpPr>
            <a:spLocks noGrp="1"/>
          </p:cNvSpPr>
          <p:nvPr>
            <p:ph type="title"/>
          </p:nvPr>
        </p:nvSpPr>
        <p:spPr/>
        <p:txBody>
          <a:bodyPr/>
          <a:lstStyle/>
          <a:p>
            <a:r>
              <a:rPr lang="en-IE" dirty="0" smtClean="0"/>
              <a:t>Dublin </a:t>
            </a:r>
            <a:r>
              <a:rPr lang="en-IE" dirty="0" err="1" smtClean="0"/>
              <a:t>KPIs</a:t>
            </a:r>
            <a:r>
              <a:rPr lang="en-IE" dirty="0" smtClean="0"/>
              <a:t> 	</a:t>
            </a:r>
            <a:endParaRPr lang="en-IE" dirty="0"/>
          </a:p>
        </p:txBody>
      </p:sp>
      <p:cxnSp>
        <p:nvCxnSpPr>
          <p:cNvPr id="5" name="Straight Connector 4"/>
          <p:cNvCxnSpPr/>
          <p:nvPr/>
        </p:nvCxnSpPr>
        <p:spPr>
          <a:xfrm>
            <a:off x="457200" y="6480171"/>
            <a:ext cx="11277600" cy="0"/>
          </a:xfrm>
          <a:prstGeom prst="line">
            <a:avLst/>
          </a:prstGeom>
          <a:ln w="28575">
            <a:solidFill>
              <a:srgbClr val="F6A8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988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7"/>
            <p:extLst>
              <p:ext uri="{D42A27DB-BD31-4B8C-83A1-F6EECF244321}">
                <p14:modId xmlns:p14="http://schemas.microsoft.com/office/powerpoint/2010/main" val="690795383"/>
              </p:ext>
            </p:extLst>
          </p:nvPr>
        </p:nvGraphicFramePr>
        <p:xfrm>
          <a:off x="457200" y="1450971"/>
          <a:ext cx="11277600" cy="5029200"/>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xmlns="" val="1727982890"/>
                    </a:ext>
                  </a:extLst>
                </a:gridCol>
                <a:gridCol w="2819400">
                  <a:extLst>
                    <a:ext uri="{9D8B030D-6E8A-4147-A177-3AD203B41FA5}">
                      <a16:colId xmlns:a16="http://schemas.microsoft.com/office/drawing/2014/main" xmlns="" val="4129620327"/>
                    </a:ext>
                  </a:extLst>
                </a:gridCol>
                <a:gridCol w="2819400">
                  <a:extLst>
                    <a:ext uri="{9D8B030D-6E8A-4147-A177-3AD203B41FA5}">
                      <a16:colId xmlns:a16="http://schemas.microsoft.com/office/drawing/2014/main" xmlns="" val="24888341"/>
                    </a:ext>
                  </a:extLst>
                </a:gridCol>
                <a:gridCol w="2819400">
                  <a:extLst>
                    <a:ext uri="{9D8B030D-6E8A-4147-A177-3AD203B41FA5}">
                      <a16:colId xmlns:a16="http://schemas.microsoft.com/office/drawing/2014/main" xmlns="" val="51804035"/>
                    </a:ext>
                  </a:extLst>
                </a:gridCol>
              </a:tblGrid>
              <a:tr h="437284">
                <a:tc>
                  <a:txBody>
                    <a:bodyPr/>
                    <a:lstStyle/>
                    <a:p>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2015</a:t>
                      </a:r>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2016</a:t>
                      </a:r>
                      <a:endParaRPr lang="en-IE" sz="2400" dirty="0"/>
                    </a:p>
                  </a:txBody>
                  <a:tcPr anchor="ctr">
                    <a:lnB w="12700" cap="flat" cmpd="sng" algn="ctr">
                      <a:solidFill>
                        <a:schemeClr val="tx1"/>
                      </a:solidFill>
                      <a:prstDash val="solid"/>
                      <a:round/>
                      <a:headEnd type="none" w="med" len="med"/>
                      <a:tailEnd type="none" w="med" len="med"/>
                    </a:lnB>
                  </a:tcPr>
                </a:tc>
                <a:tc>
                  <a:txBody>
                    <a:bodyPr/>
                    <a:lstStyle/>
                    <a:p>
                      <a:pPr algn="ctr"/>
                      <a:r>
                        <a:rPr lang="en-IE" sz="2400" dirty="0" smtClean="0"/>
                        <a:t>2017</a:t>
                      </a:r>
                      <a:endParaRPr lang="en-IE" sz="2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9848813"/>
                  </a:ext>
                </a:extLst>
              </a:tr>
              <a:tr h="437284">
                <a:tc>
                  <a:txBody>
                    <a:bodyPr/>
                    <a:lstStyle/>
                    <a:p>
                      <a:r>
                        <a:rPr lang="en-IE" sz="2400" b="1" dirty="0" err="1" smtClean="0"/>
                        <a:t>ARR</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€81</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€88</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€95</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809640804"/>
                  </a:ext>
                </a:extLst>
              </a:tr>
              <a:tr h="437284">
                <a:tc>
                  <a:txBody>
                    <a:bodyPr/>
                    <a:lstStyle/>
                    <a:p>
                      <a:r>
                        <a:rPr lang="en-IE" sz="2400" b="1" dirty="0" smtClean="0"/>
                        <a:t>Occupancy</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66.2%</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68.6%</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70.7%</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35401797"/>
                  </a:ext>
                </a:extLst>
              </a:tr>
              <a:tr h="437284">
                <a:tc>
                  <a:txBody>
                    <a:bodyPr/>
                    <a:lstStyle/>
                    <a:p>
                      <a:r>
                        <a:rPr lang="en-IE" sz="2400" b="1" dirty="0" smtClean="0"/>
                        <a:t>RevPAR</a:t>
                      </a:r>
                      <a:endParaRPr lang="en-IE" sz="2400"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€54</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€60</a:t>
                      </a:r>
                      <a:endParaRPr lang="en-IE"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a:r>
                        <a:rPr lang="en-IE" sz="2400" dirty="0" smtClean="0"/>
                        <a:t>€67</a:t>
                      </a:r>
                      <a:endParaRPr lang="en-IE"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227863724"/>
                  </a:ext>
                </a:extLst>
              </a:tr>
              <a:tr h="437284">
                <a:tc>
                  <a:txBody>
                    <a:bodyPr/>
                    <a:lstStyle/>
                    <a:p>
                      <a:r>
                        <a:rPr lang="en-IE" sz="2400" b="1" dirty="0" smtClean="0"/>
                        <a:t>Revenue</a:t>
                      </a: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€58.7k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€64.5k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€69.9k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859400243"/>
                  </a:ext>
                </a:extLst>
              </a:tr>
              <a:tr h="437284">
                <a:tc>
                  <a:txBody>
                    <a:bodyPr/>
                    <a:lstStyle/>
                    <a:p>
                      <a:r>
                        <a:rPr lang="en-IE" sz="2400" b="1" i="1" dirty="0" smtClean="0">
                          <a:solidFill>
                            <a:schemeClr val="accent4"/>
                          </a:solidFill>
                        </a:rPr>
                        <a:t>YOY Growth %</a:t>
                      </a:r>
                      <a:endParaRPr lang="en-IE" sz="2400" b="1" i="1" dirty="0">
                        <a:solidFill>
                          <a:schemeClr val="accent4"/>
                        </a:solidFill>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10%</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8%</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929786085"/>
                  </a:ext>
                </a:extLst>
              </a:tr>
              <a:tr h="437284">
                <a:tc>
                  <a:txBody>
                    <a:bodyPr/>
                    <a:lstStyle/>
                    <a:p>
                      <a:r>
                        <a:rPr lang="en-IE" sz="2400" b="1" dirty="0" err="1" smtClean="0"/>
                        <a:t>EBITDAR</a:t>
                      </a:r>
                      <a:endParaRPr lang="en-IE" sz="2400" b="1" dirty="0" smtClean="0"/>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€9.0k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€10.5k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dirty="0" smtClean="0"/>
                        <a:t>€12.2k</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277757674"/>
                  </a:ext>
                </a:extLst>
              </a:tr>
              <a:tr h="437284">
                <a:tc>
                  <a:txBody>
                    <a:bodyPr/>
                    <a:lstStyle/>
                    <a:p>
                      <a:r>
                        <a:rPr lang="en-IE" sz="2400" b="1" i="1" dirty="0" smtClean="0">
                          <a:solidFill>
                            <a:schemeClr val="accent4"/>
                          </a:solidFill>
                        </a:rPr>
                        <a:t>YOY Growth %</a:t>
                      </a: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17%</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r>
                        <a:rPr lang="en-IE" sz="2400" i="1" dirty="0" smtClean="0">
                          <a:solidFill>
                            <a:schemeClr val="accent4"/>
                          </a:solidFill>
                        </a:rPr>
                        <a:t>16%</a:t>
                      </a:r>
                      <a:endParaRPr lang="en-IE" sz="2400" i="1" dirty="0">
                        <a:solidFill>
                          <a:schemeClr val="accent4"/>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143580263"/>
                  </a:ext>
                </a:extLst>
              </a:tr>
              <a:tr h="437284">
                <a:tc>
                  <a:txBody>
                    <a:bodyPr/>
                    <a:lstStyle/>
                    <a:p>
                      <a:r>
                        <a:rPr lang="en-IE" sz="2400" b="1" dirty="0" err="1" smtClean="0"/>
                        <a:t>EBITDAR</a:t>
                      </a:r>
                      <a:r>
                        <a:rPr lang="en-IE" sz="2400" b="1" baseline="0" dirty="0" smtClean="0"/>
                        <a:t> %</a:t>
                      </a:r>
                      <a:endParaRPr lang="en-IE" sz="2400" b="1" dirty="0"/>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15.4%</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16.5%</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17.8%</a:t>
                      </a:r>
                      <a:endParaRPr lang="en-IE" sz="2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557330197"/>
                  </a:ext>
                </a:extLst>
              </a:tr>
              <a:tr h="437284">
                <a:tc>
                  <a:txBody>
                    <a:bodyPr/>
                    <a:lstStyle/>
                    <a:p>
                      <a:endParaRPr lang="en-IE" sz="2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IE"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2435524"/>
                  </a:ext>
                </a:extLst>
              </a:tr>
              <a:tr h="437284">
                <a:tc>
                  <a:txBody>
                    <a:bodyPr/>
                    <a:lstStyle/>
                    <a:p>
                      <a:r>
                        <a:rPr lang="en-IE" sz="2400" b="1" dirty="0" smtClean="0"/>
                        <a:t>Payroll Cost %</a:t>
                      </a:r>
                      <a:endParaRPr lang="en-IE" sz="2400" b="1" dirty="0"/>
                    </a:p>
                  </a:txBody>
                  <a:tcPr anchor="ctr">
                    <a:lnL w="12700" cap="flat" cmpd="sng" algn="ctr">
                      <a:no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37.8%</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37.0%</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IE" sz="2400" dirty="0" smtClean="0"/>
                        <a:t>36.9%</a:t>
                      </a:r>
                      <a:endParaRPr lang="en-IE" sz="2400" dirty="0"/>
                    </a:p>
                  </a:txBody>
                  <a:tcPr anchor="ctr">
                    <a:lnL w="12700" cap="flat" cmpd="sng" algn="ctr">
                      <a:solidFill>
                        <a:schemeClr val="tx2">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45189538"/>
                  </a:ext>
                </a:extLst>
              </a:tr>
            </a:tbl>
          </a:graphicData>
        </a:graphic>
      </p:graphicFrame>
      <p:sp>
        <p:nvSpPr>
          <p:cNvPr id="3" name="Title 2"/>
          <p:cNvSpPr>
            <a:spLocks noGrp="1"/>
          </p:cNvSpPr>
          <p:nvPr>
            <p:ph type="title"/>
          </p:nvPr>
        </p:nvSpPr>
        <p:spPr/>
        <p:txBody>
          <a:bodyPr/>
          <a:lstStyle/>
          <a:p>
            <a:r>
              <a:rPr lang="en-IE" dirty="0" smtClean="0"/>
              <a:t>Regional Ireland </a:t>
            </a:r>
            <a:r>
              <a:rPr lang="en-IE" dirty="0" err="1" smtClean="0"/>
              <a:t>KPIs</a:t>
            </a:r>
            <a:r>
              <a:rPr lang="en-IE" dirty="0" smtClean="0"/>
              <a:t> 	</a:t>
            </a:r>
            <a:endParaRPr lang="en-IE" dirty="0"/>
          </a:p>
        </p:txBody>
      </p:sp>
      <p:cxnSp>
        <p:nvCxnSpPr>
          <p:cNvPr id="5" name="Straight Connector 4"/>
          <p:cNvCxnSpPr/>
          <p:nvPr/>
        </p:nvCxnSpPr>
        <p:spPr>
          <a:xfrm>
            <a:off x="457200" y="6480171"/>
            <a:ext cx="11277600" cy="0"/>
          </a:xfrm>
          <a:prstGeom prst="line">
            <a:avLst/>
          </a:prstGeom>
          <a:ln w="28575">
            <a:solidFill>
              <a:srgbClr val="F6A81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521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stretch>
            <a:fillRect/>
          </a:stretch>
        </p:blipFill>
        <p:spPr>
          <a:xfrm>
            <a:off x="5315950" y="2584648"/>
            <a:ext cx="1614368" cy="1614368"/>
          </a:xfrm>
          <a:prstGeom prst="rect">
            <a:avLst/>
          </a:prstGeom>
        </p:spPr>
      </p:pic>
      <p:sp>
        <p:nvSpPr>
          <p:cNvPr id="3" name="Title 2"/>
          <p:cNvSpPr>
            <a:spLocks noGrp="1"/>
          </p:cNvSpPr>
          <p:nvPr>
            <p:ph type="title"/>
          </p:nvPr>
        </p:nvSpPr>
        <p:spPr/>
        <p:txBody>
          <a:bodyPr/>
          <a:lstStyle/>
          <a:p>
            <a:r>
              <a:rPr lang="en-IE" dirty="0"/>
              <a:t>Risk Areas</a:t>
            </a:r>
          </a:p>
        </p:txBody>
      </p:sp>
      <p:sp>
        <p:nvSpPr>
          <p:cNvPr id="4" name="Content Placeholder 11"/>
          <p:cNvSpPr txBox="1">
            <a:spLocks/>
          </p:cNvSpPr>
          <p:nvPr/>
        </p:nvSpPr>
        <p:spPr>
          <a:xfrm>
            <a:off x="10032619" y="2580915"/>
            <a:ext cx="1601973" cy="1582833"/>
          </a:xfrm>
          <a:prstGeom prst="ellipse">
            <a:avLst/>
          </a:prstGeom>
          <a:solidFill>
            <a:schemeClr val="accent2"/>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742950" rtl="0" eaLnBrk="1" latinLnBrk="0" hangingPunct="1">
              <a:lnSpc>
                <a:spcPct val="100000"/>
              </a:lnSpc>
              <a:spcBef>
                <a:spcPts val="600"/>
              </a:spcBef>
              <a:spcAft>
                <a:spcPts val="0"/>
              </a:spcAft>
              <a:buClr>
                <a:schemeClr val="accent1"/>
              </a:buClr>
              <a:buSzPct val="100000"/>
              <a:buFont typeface="+mj-lt"/>
              <a:buNone/>
              <a:tabLst/>
              <a:defRPr sz="1000" kern="1200">
                <a:solidFill>
                  <a:schemeClr val="lt1"/>
                </a:solidFill>
                <a:latin typeface="+mn-lt"/>
                <a:ea typeface="+mn-ea"/>
                <a:cs typeface="+mn-cs"/>
              </a:defRPr>
            </a:lvl1pPr>
            <a:lvl2pPr marL="180975" indent="-173038" algn="l" defTabSz="742950" rtl="0" eaLnBrk="1" latinLnBrk="0" hangingPunct="1">
              <a:lnSpc>
                <a:spcPct val="100000"/>
              </a:lnSpc>
              <a:spcBef>
                <a:spcPts val="600"/>
              </a:spcBef>
              <a:spcAft>
                <a:spcPts val="0"/>
              </a:spcAft>
              <a:buClr>
                <a:schemeClr val="accent2"/>
              </a:buClr>
              <a:buSzPct val="145000"/>
              <a:buFont typeface="Arial" panose="020B0604020202020204" pitchFamily="34" charset="0"/>
              <a:buChar char="•"/>
              <a:tabLst>
                <a:tab pos="265113" algn="l"/>
              </a:tabLst>
              <a:defRPr sz="1000" kern="1200">
                <a:solidFill>
                  <a:schemeClr val="lt1"/>
                </a:solidFill>
                <a:latin typeface="+mn-lt"/>
                <a:ea typeface="+mn-ea"/>
                <a:cs typeface="+mn-cs"/>
              </a:defRPr>
            </a:lvl2pPr>
            <a:lvl3pPr marL="360363" indent="-180975" algn="l" defTabSz="742950" rtl="0" eaLnBrk="1" latinLnBrk="0" hangingPunct="1">
              <a:lnSpc>
                <a:spcPct val="100000"/>
              </a:lnSpc>
              <a:spcBef>
                <a:spcPts val="600"/>
              </a:spcBef>
              <a:spcAft>
                <a:spcPts val="0"/>
              </a:spcAft>
              <a:buClr>
                <a:schemeClr val="accent1"/>
              </a:buClr>
              <a:buSzPct val="145000"/>
              <a:buFont typeface="Arial" panose="020B0604020202020204" pitchFamily="34" charset="0"/>
              <a:buChar char="•"/>
              <a:tabLst/>
              <a:defRPr sz="1000" kern="1200" baseline="0">
                <a:solidFill>
                  <a:schemeClr val="lt1"/>
                </a:solidFill>
                <a:latin typeface="+mn-lt"/>
                <a:ea typeface="+mn-ea"/>
                <a:cs typeface="+mn-cs"/>
              </a:defRPr>
            </a:lvl3pPr>
            <a:lvl4pPr marL="539750" indent="-179388"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tab pos="611188" algn="l"/>
              </a:tabLst>
              <a:defRPr sz="1000" kern="1200">
                <a:solidFill>
                  <a:schemeClr val="lt1"/>
                </a:solidFill>
                <a:latin typeface="+mn-lt"/>
                <a:ea typeface="+mn-ea"/>
                <a:cs typeface="+mn-cs"/>
              </a:defRPr>
            </a:lvl4pPr>
            <a:lvl5pPr marL="539750" indent="-176213"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defRPr sz="1400" kern="1200">
                <a:solidFill>
                  <a:schemeClr val="l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9pPr>
          </a:lstStyle>
          <a:p>
            <a:pPr algn="ctr"/>
            <a:endParaRPr lang="en-IE" sz="9600" dirty="0"/>
          </a:p>
        </p:txBody>
      </p:sp>
      <p:sp>
        <p:nvSpPr>
          <p:cNvPr id="5" name="Content Placeholder 8"/>
          <p:cNvSpPr>
            <a:spLocks noGrp="1"/>
          </p:cNvSpPr>
          <p:nvPr>
            <p:ph sz="quarter" idx="4294967295"/>
          </p:nvPr>
        </p:nvSpPr>
        <p:spPr>
          <a:xfrm>
            <a:off x="10177161" y="4420010"/>
            <a:ext cx="1557639" cy="660160"/>
          </a:xfrm>
          <a:prstGeom prst="rect">
            <a:avLst/>
          </a:prstGeom>
          <a:noFill/>
        </p:spPr>
        <p:txBody>
          <a:bodyPr anchor="ctr">
            <a:noAutofit/>
          </a:bodyPr>
          <a:lstStyle/>
          <a:p>
            <a:pPr algn="ctr"/>
            <a:r>
              <a:rPr lang="en-IE" sz="2400" b="1" dirty="0" smtClean="0"/>
              <a:t>Global </a:t>
            </a:r>
          </a:p>
          <a:p>
            <a:pPr algn="ctr"/>
            <a:r>
              <a:rPr lang="en-IE" sz="2400" b="1" dirty="0" smtClean="0"/>
              <a:t>Economy</a:t>
            </a:r>
            <a:endParaRPr lang="en-IE" sz="2400" b="1" dirty="0"/>
          </a:p>
        </p:txBody>
      </p:sp>
      <p:grpSp>
        <p:nvGrpSpPr>
          <p:cNvPr id="6" name="Group 4"/>
          <p:cNvGrpSpPr>
            <a:grpSpLocks noChangeAspect="1"/>
          </p:cNvGrpSpPr>
          <p:nvPr/>
        </p:nvGrpSpPr>
        <p:grpSpPr bwMode="auto">
          <a:xfrm>
            <a:off x="10232397" y="2998933"/>
            <a:ext cx="1145266" cy="817640"/>
            <a:chOff x="268" y="1439"/>
            <a:chExt cx="402" cy="287"/>
          </a:xfrm>
          <a:solidFill>
            <a:schemeClr val="bg1"/>
          </a:solidFill>
        </p:grpSpPr>
        <p:sp>
          <p:nvSpPr>
            <p:cNvPr id="7" name="Freeform 5"/>
            <p:cNvSpPr>
              <a:spLocks noEditPoints="1"/>
            </p:cNvSpPr>
            <p:nvPr/>
          </p:nvSpPr>
          <p:spPr bwMode="auto">
            <a:xfrm>
              <a:off x="268" y="1439"/>
              <a:ext cx="402" cy="287"/>
            </a:xfrm>
            <a:custGeom>
              <a:avLst/>
              <a:gdLst>
                <a:gd name="T0" fmla="*/ 497 w 649"/>
                <a:gd name="T1" fmla="*/ 187 h 472"/>
                <a:gd name="T2" fmla="*/ 608 w 649"/>
                <a:gd name="T3" fmla="*/ 236 h 472"/>
                <a:gd name="T4" fmla="*/ 496 w 649"/>
                <a:gd name="T5" fmla="*/ 262 h 472"/>
                <a:gd name="T6" fmla="*/ 608 w 649"/>
                <a:gd name="T7" fmla="*/ 312 h 472"/>
                <a:gd name="T8" fmla="*/ 496 w 649"/>
                <a:gd name="T9" fmla="*/ 350 h 472"/>
                <a:gd name="T10" fmla="*/ 496 w 649"/>
                <a:gd name="T11" fmla="*/ 241 h 472"/>
                <a:gd name="T12" fmla="*/ 590 w 649"/>
                <a:gd name="T13" fmla="*/ 189 h 472"/>
                <a:gd name="T14" fmla="*/ 496 w 649"/>
                <a:gd name="T15" fmla="*/ 316 h 472"/>
                <a:gd name="T16" fmla="*/ 498 w 649"/>
                <a:gd name="T17" fmla="*/ 293 h 472"/>
                <a:gd name="T18" fmla="*/ 349 w 649"/>
                <a:gd name="T19" fmla="*/ 51 h 472"/>
                <a:gd name="T20" fmla="*/ 592 w 649"/>
                <a:gd name="T21" fmla="*/ 126 h 472"/>
                <a:gd name="T22" fmla="*/ 609 w 649"/>
                <a:gd name="T23" fmla="*/ 128 h 472"/>
                <a:gd name="T24" fmla="*/ 340 w 649"/>
                <a:gd name="T25" fmla="*/ 46 h 472"/>
                <a:gd name="T26" fmla="*/ 175 w 649"/>
                <a:gd name="T27" fmla="*/ 347 h 472"/>
                <a:gd name="T28" fmla="*/ 352 w 649"/>
                <a:gd name="T29" fmla="*/ 325 h 472"/>
                <a:gd name="T30" fmla="*/ 178 w 649"/>
                <a:gd name="T31" fmla="*/ 338 h 472"/>
                <a:gd name="T32" fmla="*/ 37 w 649"/>
                <a:gd name="T33" fmla="*/ 163 h 472"/>
                <a:gd name="T34" fmla="*/ 292 w 649"/>
                <a:gd name="T35" fmla="*/ 274 h 472"/>
                <a:gd name="T36" fmla="*/ 264 w 649"/>
                <a:gd name="T37" fmla="*/ 269 h 472"/>
                <a:gd name="T38" fmla="*/ 48 w 649"/>
                <a:gd name="T39" fmla="*/ 159 h 472"/>
                <a:gd name="T40" fmla="*/ 208 w 649"/>
                <a:gd name="T41" fmla="*/ 451 h 472"/>
                <a:gd name="T42" fmla="*/ 350 w 649"/>
                <a:gd name="T43" fmla="*/ 386 h 472"/>
                <a:gd name="T44" fmla="*/ 173 w 649"/>
                <a:gd name="T45" fmla="*/ 410 h 472"/>
                <a:gd name="T46" fmla="*/ 60 w 649"/>
                <a:gd name="T47" fmla="*/ 132 h 472"/>
                <a:gd name="T48" fmla="*/ 40 w 649"/>
                <a:gd name="T49" fmla="*/ 129 h 472"/>
                <a:gd name="T50" fmla="*/ 213 w 649"/>
                <a:gd name="T51" fmla="*/ 268 h 472"/>
                <a:gd name="T52" fmla="*/ 259 w 649"/>
                <a:gd name="T53" fmla="*/ 240 h 472"/>
                <a:gd name="T54" fmla="*/ 71 w 649"/>
                <a:gd name="T55" fmla="*/ 141 h 472"/>
                <a:gd name="T56" fmla="*/ 350 w 649"/>
                <a:gd name="T57" fmla="*/ 272 h 472"/>
                <a:gd name="T58" fmla="*/ 53 w 649"/>
                <a:gd name="T59" fmla="*/ 198 h 472"/>
                <a:gd name="T60" fmla="*/ 93 w 649"/>
                <a:gd name="T61" fmla="*/ 247 h 472"/>
                <a:gd name="T62" fmla="*/ 350 w 649"/>
                <a:gd name="T63" fmla="*/ 292 h 472"/>
                <a:gd name="T64" fmla="*/ 352 w 649"/>
                <a:gd name="T65" fmla="*/ 346 h 472"/>
                <a:gd name="T66" fmla="*/ 81 w 649"/>
                <a:gd name="T67" fmla="*/ 294 h 472"/>
                <a:gd name="T68" fmla="*/ 84 w 649"/>
                <a:gd name="T69" fmla="*/ 315 h 472"/>
                <a:gd name="T70" fmla="*/ 350 w 649"/>
                <a:gd name="T71" fmla="*/ 367 h 472"/>
                <a:gd name="T72" fmla="*/ 426 w 649"/>
                <a:gd name="T73" fmla="*/ 94 h 472"/>
                <a:gd name="T74" fmla="*/ 553 w 649"/>
                <a:gd name="T75" fmla="*/ 121 h 472"/>
                <a:gd name="T76" fmla="*/ 366 w 649"/>
                <a:gd name="T77" fmla="*/ 65 h 472"/>
                <a:gd name="T78" fmla="*/ 225 w 649"/>
                <a:gd name="T79" fmla="*/ 167 h 472"/>
                <a:gd name="T80" fmla="*/ 97 w 649"/>
                <a:gd name="T81" fmla="*/ 140 h 472"/>
                <a:gd name="T82" fmla="*/ 325 w 649"/>
                <a:gd name="T83" fmla="*/ 199 h 472"/>
                <a:gd name="T84" fmla="*/ 368 w 649"/>
                <a:gd name="T85" fmla="*/ 211 h 472"/>
                <a:gd name="T86" fmla="*/ 477 w 649"/>
                <a:gd name="T87" fmla="*/ 373 h 472"/>
                <a:gd name="T88" fmla="*/ 461 w 649"/>
                <a:gd name="T89" fmla="*/ 171 h 472"/>
                <a:gd name="T90" fmla="*/ 614 w 649"/>
                <a:gd name="T91" fmla="*/ 218 h 472"/>
                <a:gd name="T92" fmla="*/ 647 w 649"/>
                <a:gd name="T93" fmla="*/ 317 h 472"/>
                <a:gd name="T94" fmla="*/ 462 w 649"/>
                <a:gd name="T95" fmla="*/ 397 h 472"/>
                <a:gd name="T96" fmla="*/ 208 w 649"/>
                <a:gd name="T97" fmla="*/ 471 h 472"/>
                <a:gd name="T98" fmla="*/ 32 w 649"/>
                <a:gd name="T99" fmla="*/ 295 h 472"/>
                <a:gd name="T100" fmla="*/ 1 w 649"/>
                <a:gd name="T101" fmla="*/ 227 h 472"/>
                <a:gd name="T102" fmla="*/ 2 w 649"/>
                <a:gd name="T103" fmla="*/ 121 h 472"/>
                <a:gd name="T104" fmla="*/ 311 w 649"/>
                <a:gd name="T105" fmla="*/ 21 h 472"/>
                <a:gd name="T106" fmla="*/ 595 w 649"/>
                <a:gd name="T107" fmla="*/ 98 h 472"/>
                <a:gd name="T108" fmla="*/ 647 w 649"/>
                <a:gd name="T109" fmla="*/ 168 h 472"/>
                <a:gd name="T110" fmla="*/ 615 w 649"/>
                <a:gd name="T111" fmla="*/ 21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472">
                  <a:moveTo>
                    <a:pt x="608" y="163"/>
                  </a:moveTo>
                  <a:lnTo>
                    <a:pt x="608" y="163"/>
                  </a:lnTo>
                  <a:cubicBezTo>
                    <a:pt x="604" y="160"/>
                    <a:pt x="599" y="157"/>
                    <a:pt x="595" y="155"/>
                  </a:cubicBezTo>
                  <a:cubicBezTo>
                    <a:pt x="594" y="154"/>
                    <a:pt x="593" y="154"/>
                    <a:pt x="592" y="154"/>
                  </a:cubicBezTo>
                  <a:cubicBezTo>
                    <a:pt x="581" y="158"/>
                    <a:pt x="570" y="162"/>
                    <a:pt x="559" y="166"/>
                  </a:cubicBezTo>
                  <a:cubicBezTo>
                    <a:pt x="539" y="173"/>
                    <a:pt x="518" y="180"/>
                    <a:pt x="497" y="187"/>
                  </a:cubicBezTo>
                  <a:cubicBezTo>
                    <a:pt x="496" y="188"/>
                    <a:pt x="495" y="189"/>
                    <a:pt x="496" y="190"/>
                  </a:cubicBezTo>
                  <a:cubicBezTo>
                    <a:pt x="496" y="193"/>
                    <a:pt x="496" y="197"/>
                    <a:pt x="496" y="200"/>
                  </a:cubicBezTo>
                  <a:cubicBezTo>
                    <a:pt x="495" y="202"/>
                    <a:pt x="496" y="202"/>
                    <a:pt x="498" y="202"/>
                  </a:cubicBezTo>
                  <a:cubicBezTo>
                    <a:pt x="518" y="195"/>
                    <a:pt x="539" y="187"/>
                    <a:pt x="559" y="180"/>
                  </a:cubicBezTo>
                  <a:cubicBezTo>
                    <a:pt x="575" y="175"/>
                    <a:pt x="592" y="169"/>
                    <a:pt x="608" y="163"/>
                  </a:cubicBezTo>
                  <a:close/>
                  <a:moveTo>
                    <a:pt x="608" y="236"/>
                  </a:moveTo>
                  <a:lnTo>
                    <a:pt x="608" y="236"/>
                  </a:lnTo>
                  <a:cubicBezTo>
                    <a:pt x="603" y="233"/>
                    <a:pt x="599" y="230"/>
                    <a:pt x="594" y="227"/>
                  </a:cubicBezTo>
                  <a:cubicBezTo>
                    <a:pt x="593" y="226"/>
                    <a:pt x="592" y="226"/>
                    <a:pt x="590" y="226"/>
                  </a:cubicBezTo>
                  <a:cubicBezTo>
                    <a:pt x="579" y="230"/>
                    <a:pt x="568" y="234"/>
                    <a:pt x="557" y="238"/>
                  </a:cubicBezTo>
                  <a:cubicBezTo>
                    <a:pt x="537" y="245"/>
                    <a:pt x="518" y="252"/>
                    <a:pt x="498" y="259"/>
                  </a:cubicBezTo>
                  <a:cubicBezTo>
                    <a:pt x="496" y="259"/>
                    <a:pt x="496" y="260"/>
                    <a:pt x="496" y="262"/>
                  </a:cubicBezTo>
                  <a:cubicBezTo>
                    <a:pt x="496" y="265"/>
                    <a:pt x="496" y="269"/>
                    <a:pt x="496" y="272"/>
                  </a:cubicBezTo>
                  <a:cubicBezTo>
                    <a:pt x="496" y="275"/>
                    <a:pt x="496" y="275"/>
                    <a:pt x="499" y="274"/>
                  </a:cubicBezTo>
                  <a:cubicBezTo>
                    <a:pt x="528" y="264"/>
                    <a:pt x="557" y="254"/>
                    <a:pt x="586" y="243"/>
                  </a:cubicBezTo>
                  <a:cubicBezTo>
                    <a:pt x="593" y="241"/>
                    <a:pt x="601" y="238"/>
                    <a:pt x="608" y="236"/>
                  </a:cubicBezTo>
                  <a:close/>
                  <a:moveTo>
                    <a:pt x="608" y="312"/>
                  </a:moveTo>
                  <a:lnTo>
                    <a:pt x="608" y="312"/>
                  </a:lnTo>
                  <a:cubicBezTo>
                    <a:pt x="603" y="309"/>
                    <a:pt x="598" y="306"/>
                    <a:pt x="593" y="302"/>
                  </a:cubicBezTo>
                  <a:cubicBezTo>
                    <a:pt x="592" y="301"/>
                    <a:pt x="591" y="301"/>
                    <a:pt x="589" y="302"/>
                  </a:cubicBezTo>
                  <a:cubicBezTo>
                    <a:pt x="572" y="308"/>
                    <a:pt x="555" y="314"/>
                    <a:pt x="538" y="320"/>
                  </a:cubicBezTo>
                  <a:cubicBezTo>
                    <a:pt x="525" y="325"/>
                    <a:pt x="511" y="329"/>
                    <a:pt x="498" y="334"/>
                  </a:cubicBezTo>
                  <a:cubicBezTo>
                    <a:pt x="497" y="335"/>
                    <a:pt x="496" y="335"/>
                    <a:pt x="496" y="336"/>
                  </a:cubicBezTo>
                  <a:cubicBezTo>
                    <a:pt x="496" y="341"/>
                    <a:pt x="496" y="346"/>
                    <a:pt x="496" y="350"/>
                  </a:cubicBezTo>
                  <a:cubicBezTo>
                    <a:pt x="496" y="351"/>
                    <a:pt x="496" y="352"/>
                    <a:pt x="497" y="351"/>
                  </a:cubicBezTo>
                  <a:cubicBezTo>
                    <a:pt x="497" y="351"/>
                    <a:pt x="498" y="351"/>
                    <a:pt x="499" y="351"/>
                  </a:cubicBezTo>
                  <a:cubicBezTo>
                    <a:pt x="528" y="340"/>
                    <a:pt x="558" y="330"/>
                    <a:pt x="588" y="319"/>
                  </a:cubicBezTo>
                  <a:cubicBezTo>
                    <a:pt x="595" y="317"/>
                    <a:pt x="601" y="315"/>
                    <a:pt x="608" y="312"/>
                  </a:cubicBezTo>
                  <a:close/>
                  <a:moveTo>
                    <a:pt x="496" y="241"/>
                  </a:moveTo>
                  <a:lnTo>
                    <a:pt x="496" y="241"/>
                  </a:lnTo>
                  <a:cubicBezTo>
                    <a:pt x="496" y="241"/>
                    <a:pt x="497" y="240"/>
                    <a:pt x="498" y="240"/>
                  </a:cubicBezTo>
                  <a:cubicBezTo>
                    <a:pt x="522" y="232"/>
                    <a:pt x="546" y="223"/>
                    <a:pt x="571" y="215"/>
                  </a:cubicBezTo>
                  <a:cubicBezTo>
                    <a:pt x="582" y="210"/>
                    <a:pt x="594" y="206"/>
                    <a:pt x="606" y="202"/>
                  </a:cubicBezTo>
                  <a:cubicBezTo>
                    <a:pt x="607" y="202"/>
                    <a:pt x="607" y="202"/>
                    <a:pt x="607" y="201"/>
                  </a:cubicBezTo>
                  <a:cubicBezTo>
                    <a:pt x="607" y="201"/>
                    <a:pt x="607" y="201"/>
                    <a:pt x="606" y="200"/>
                  </a:cubicBezTo>
                  <a:cubicBezTo>
                    <a:pt x="601" y="197"/>
                    <a:pt x="595" y="193"/>
                    <a:pt x="590" y="189"/>
                  </a:cubicBezTo>
                  <a:cubicBezTo>
                    <a:pt x="589" y="189"/>
                    <a:pt x="588" y="189"/>
                    <a:pt x="586" y="189"/>
                  </a:cubicBezTo>
                  <a:cubicBezTo>
                    <a:pt x="565" y="197"/>
                    <a:pt x="544" y="204"/>
                    <a:pt x="522" y="212"/>
                  </a:cubicBezTo>
                  <a:cubicBezTo>
                    <a:pt x="514" y="215"/>
                    <a:pt x="506" y="217"/>
                    <a:pt x="498" y="220"/>
                  </a:cubicBezTo>
                  <a:cubicBezTo>
                    <a:pt x="497" y="221"/>
                    <a:pt x="496" y="221"/>
                    <a:pt x="496" y="222"/>
                  </a:cubicBezTo>
                  <a:cubicBezTo>
                    <a:pt x="496" y="228"/>
                    <a:pt x="496" y="234"/>
                    <a:pt x="496" y="241"/>
                  </a:cubicBezTo>
                  <a:close/>
                  <a:moveTo>
                    <a:pt x="496" y="316"/>
                  </a:moveTo>
                  <a:lnTo>
                    <a:pt x="496" y="316"/>
                  </a:lnTo>
                  <a:cubicBezTo>
                    <a:pt x="533" y="303"/>
                    <a:pt x="571" y="290"/>
                    <a:pt x="608" y="277"/>
                  </a:cubicBezTo>
                  <a:cubicBezTo>
                    <a:pt x="601" y="272"/>
                    <a:pt x="594" y="268"/>
                    <a:pt x="588" y="264"/>
                  </a:cubicBezTo>
                  <a:cubicBezTo>
                    <a:pt x="586" y="263"/>
                    <a:pt x="585" y="262"/>
                    <a:pt x="583" y="263"/>
                  </a:cubicBezTo>
                  <a:cubicBezTo>
                    <a:pt x="566" y="269"/>
                    <a:pt x="550" y="275"/>
                    <a:pt x="533" y="281"/>
                  </a:cubicBezTo>
                  <a:cubicBezTo>
                    <a:pt x="521" y="285"/>
                    <a:pt x="509" y="289"/>
                    <a:pt x="498" y="293"/>
                  </a:cubicBezTo>
                  <a:cubicBezTo>
                    <a:pt x="497" y="293"/>
                    <a:pt x="496" y="294"/>
                    <a:pt x="496" y="295"/>
                  </a:cubicBezTo>
                  <a:cubicBezTo>
                    <a:pt x="496" y="302"/>
                    <a:pt x="496" y="309"/>
                    <a:pt x="496" y="316"/>
                  </a:cubicBezTo>
                  <a:close/>
                  <a:moveTo>
                    <a:pt x="340" y="46"/>
                  </a:moveTo>
                  <a:lnTo>
                    <a:pt x="340" y="46"/>
                  </a:lnTo>
                  <a:cubicBezTo>
                    <a:pt x="342" y="48"/>
                    <a:pt x="344" y="49"/>
                    <a:pt x="346" y="51"/>
                  </a:cubicBezTo>
                  <a:cubicBezTo>
                    <a:pt x="347" y="52"/>
                    <a:pt x="348" y="52"/>
                    <a:pt x="349" y="51"/>
                  </a:cubicBezTo>
                  <a:cubicBezTo>
                    <a:pt x="366" y="47"/>
                    <a:pt x="383" y="42"/>
                    <a:pt x="399" y="37"/>
                  </a:cubicBezTo>
                  <a:cubicBezTo>
                    <a:pt x="413" y="33"/>
                    <a:pt x="427" y="30"/>
                    <a:pt x="441" y="26"/>
                  </a:cubicBezTo>
                  <a:cubicBezTo>
                    <a:pt x="443" y="25"/>
                    <a:pt x="444" y="26"/>
                    <a:pt x="445" y="26"/>
                  </a:cubicBezTo>
                  <a:cubicBezTo>
                    <a:pt x="456" y="34"/>
                    <a:pt x="468" y="42"/>
                    <a:pt x="479" y="50"/>
                  </a:cubicBezTo>
                  <a:cubicBezTo>
                    <a:pt x="510" y="70"/>
                    <a:pt x="540" y="91"/>
                    <a:pt x="571" y="112"/>
                  </a:cubicBezTo>
                  <a:cubicBezTo>
                    <a:pt x="578" y="116"/>
                    <a:pt x="584" y="121"/>
                    <a:pt x="592" y="126"/>
                  </a:cubicBezTo>
                  <a:cubicBezTo>
                    <a:pt x="554" y="139"/>
                    <a:pt x="517" y="151"/>
                    <a:pt x="480" y="164"/>
                  </a:cubicBezTo>
                  <a:cubicBezTo>
                    <a:pt x="483" y="166"/>
                    <a:pt x="485" y="168"/>
                    <a:pt x="487" y="170"/>
                  </a:cubicBezTo>
                  <a:cubicBezTo>
                    <a:pt x="488" y="171"/>
                    <a:pt x="489" y="172"/>
                    <a:pt x="491" y="171"/>
                  </a:cubicBezTo>
                  <a:cubicBezTo>
                    <a:pt x="530" y="157"/>
                    <a:pt x="569" y="144"/>
                    <a:pt x="609" y="130"/>
                  </a:cubicBezTo>
                  <a:cubicBezTo>
                    <a:pt x="609" y="130"/>
                    <a:pt x="610" y="130"/>
                    <a:pt x="610" y="129"/>
                  </a:cubicBezTo>
                  <a:cubicBezTo>
                    <a:pt x="610" y="128"/>
                    <a:pt x="609" y="128"/>
                    <a:pt x="609" y="128"/>
                  </a:cubicBezTo>
                  <a:cubicBezTo>
                    <a:pt x="589" y="115"/>
                    <a:pt x="569" y="102"/>
                    <a:pt x="549" y="89"/>
                  </a:cubicBezTo>
                  <a:cubicBezTo>
                    <a:pt x="513" y="65"/>
                    <a:pt x="478" y="42"/>
                    <a:pt x="442" y="19"/>
                  </a:cubicBezTo>
                  <a:cubicBezTo>
                    <a:pt x="441" y="18"/>
                    <a:pt x="440" y="18"/>
                    <a:pt x="439" y="19"/>
                  </a:cubicBezTo>
                  <a:cubicBezTo>
                    <a:pt x="436" y="19"/>
                    <a:pt x="433" y="20"/>
                    <a:pt x="429" y="21"/>
                  </a:cubicBezTo>
                  <a:cubicBezTo>
                    <a:pt x="409" y="27"/>
                    <a:pt x="389" y="32"/>
                    <a:pt x="369" y="38"/>
                  </a:cubicBezTo>
                  <a:cubicBezTo>
                    <a:pt x="359" y="41"/>
                    <a:pt x="350" y="43"/>
                    <a:pt x="340" y="46"/>
                  </a:cubicBezTo>
                  <a:close/>
                  <a:moveTo>
                    <a:pt x="37" y="235"/>
                  </a:moveTo>
                  <a:lnTo>
                    <a:pt x="37" y="235"/>
                  </a:lnTo>
                  <a:cubicBezTo>
                    <a:pt x="37" y="235"/>
                    <a:pt x="37" y="235"/>
                    <a:pt x="37" y="236"/>
                  </a:cubicBezTo>
                  <a:cubicBezTo>
                    <a:pt x="47" y="244"/>
                    <a:pt x="57" y="252"/>
                    <a:pt x="67" y="260"/>
                  </a:cubicBezTo>
                  <a:cubicBezTo>
                    <a:pt x="84" y="273"/>
                    <a:pt x="100" y="286"/>
                    <a:pt x="116" y="299"/>
                  </a:cubicBezTo>
                  <a:cubicBezTo>
                    <a:pt x="135" y="315"/>
                    <a:pt x="155" y="331"/>
                    <a:pt x="175" y="347"/>
                  </a:cubicBezTo>
                  <a:cubicBezTo>
                    <a:pt x="186" y="356"/>
                    <a:pt x="197" y="365"/>
                    <a:pt x="208" y="375"/>
                  </a:cubicBezTo>
                  <a:cubicBezTo>
                    <a:pt x="209" y="376"/>
                    <a:pt x="210" y="376"/>
                    <a:pt x="211" y="375"/>
                  </a:cubicBezTo>
                  <a:cubicBezTo>
                    <a:pt x="215" y="374"/>
                    <a:pt x="219" y="372"/>
                    <a:pt x="224" y="371"/>
                  </a:cubicBezTo>
                  <a:cubicBezTo>
                    <a:pt x="253" y="360"/>
                    <a:pt x="282" y="350"/>
                    <a:pt x="311" y="340"/>
                  </a:cubicBezTo>
                  <a:cubicBezTo>
                    <a:pt x="324" y="335"/>
                    <a:pt x="337" y="331"/>
                    <a:pt x="350" y="326"/>
                  </a:cubicBezTo>
                  <a:cubicBezTo>
                    <a:pt x="351" y="326"/>
                    <a:pt x="352" y="326"/>
                    <a:pt x="352" y="325"/>
                  </a:cubicBezTo>
                  <a:cubicBezTo>
                    <a:pt x="352" y="320"/>
                    <a:pt x="352" y="315"/>
                    <a:pt x="352" y="310"/>
                  </a:cubicBezTo>
                  <a:cubicBezTo>
                    <a:pt x="351" y="310"/>
                    <a:pt x="351" y="310"/>
                    <a:pt x="350" y="311"/>
                  </a:cubicBezTo>
                  <a:cubicBezTo>
                    <a:pt x="330" y="317"/>
                    <a:pt x="311" y="324"/>
                    <a:pt x="291" y="331"/>
                  </a:cubicBezTo>
                  <a:cubicBezTo>
                    <a:pt x="263" y="341"/>
                    <a:pt x="236" y="350"/>
                    <a:pt x="209" y="360"/>
                  </a:cubicBezTo>
                  <a:cubicBezTo>
                    <a:pt x="207" y="361"/>
                    <a:pt x="205" y="361"/>
                    <a:pt x="204" y="359"/>
                  </a:cubicBezTo>
                  <a:cubicBezTo>
                    <a:pt x="195" y="352"/>
                    <a:pt x="187" y="345"/>
                    <a:pt x="178" y="338"/>
                  </a:cubicBezTo>
                  <a:cubicBezTo>
                    <a:pt x="159" y="323"/>
                    <a:pt x="141" y="308"/>
                    <a:pt x="122" y="293"/>
                  </a:cubicBezTo>
                  <a:cubicBezTo>
                    <a:pt x="98" y="273"/>
                    <a:pt x="74" y="253"/>
                    <a:pt x="49" y="234"/>
                  </a:cubicBezTo>
                  <a:cubicBezTo>
                    <a:pt x="48" y="233"/>
                    <a:pt x="47" y="232"/>
                    <a:pt x="45" y="233"/>
                  </a:cubicBezTo>
                  <a:cubicBezTo>
                    <a:pt x="43" y="234"/>
                    <a:pt x="40" y="234"/>
                    <a:pt x="37" y="235"/>
                  </a:cubicBezTo>
                  <a:close/>
                  <a:moveTo>
                    <a:pt x="37" y="163"/>
                  </a:moveTo>
                  <a:lnTo>
                    <a:pt x="37" y="163"/>
                  </a:lnTo>
                  <a:cubicBezTo>
                    <a:pt x="42" y="167"/>
                    <a:pt x="47" y="171"/>
                    <a:pt x="51" y="175"/>
                  </a:cubicBezTo>
                  <a:cubicBezTo>
                    <a:pt x="68" y="188"/>
                    <a:pt x="85" y="202"/>
                    <a:pt x="102" y="215"/>
                  </a:cubicBezTo>
                  <a:cubicBezTo>
                    <a:pt x="124" y="233"/>
                    <a:pt x="146" y="252"/>
                    <a:pt x="169" y="270"/>
                  </a:cubicBezTo>
                  <a:cubicBezTo>
                    <a:pt x="181" y="280"/>
                    <a:pt x="194" y="291"/>
                    <a:pt x="207" y="301"/>
                  </a:cubicBezTo>
                  <a:cubicBezTo>
                    <a:pt x="209" y="302"/>
                    <a:pt x="210" y="303"/>
                    <a:pt x="213" y="302"/>
                  </a:cubicBezTo>
                  <a:cubicBezTo>
                    <a:pt x="239" y="292"/>
                    <a:pt x="266" y="283"/>
                    <a:pt x="292" y="274"/>
                  </a:cubicBezTo>
                  <a:cubicBezTo>
                    <a:pt x="312" y="267"/>
                    <a:pt x="331" y="260"/>
                    <a:pt x="351" y="253"/>
                  </a:cubicBezTo>
                  <a:cubicBezTo>
                    <a:pt x="352" y="253"/>
                    <a:pt x="353" y="252"/>
                    <a:pt x="352" y="251"/>
                  </a:cubicBezTo>
                  <a:cubicBezTo>
                    <a:pt x="352" y="247"/>
                    <a:pt x="352" y="244"/>
                    <a:pt x="353" y="241"/>
                  </a:cubicBezTo>
                  <a:cubicBezTo>
                    <a:pt x="353" y="238"/>
                    <a:pt x="352" y="238"/>
                    <a:pt x="350" y="239"/>
                  </a:cubicBezTo>
                  <a:cubicBezTo>
                    <a:pt x="338" y="243"/>
                    <a:pt x="326" y="247"/>
                    <a:pt x="314" y="252"/>
                  </a:cubicBezTo>
                  <a:cubicBezTo>
                    <a:pt x="297" y="258"/>
                    <a:pt x="281" y="263"/>
                    <a:pt x="264" y="269"/>
                  </a:cubicBezTo>
                  <a:cubicBezTo>
                    <a:pt x="246" y="275"/>
                    <a:pt x="228" y="282"/>
                    <a:pt x="211" y="288"/>
                  </a:cubicBezTo>
                  <a:cubicBezTo>
                    <a:pt x="209" y="288"/>
                    <a:pt x="208" y="288"/>
                    <a:pt x="207" y="287"/>
                  </a:cubicBezTo>
                  <a:cubicBezTo>
                    <a:pt x="194" y="277"/>
                    <a:pt x="181" y="266"/>
                    <a:pt x="168" y="255"/>
                  </a:cubicBezTo>
                  <a:cubicBezTo>
                    <a:pt x="149" y="240"/>
                    <a:pt x="131" y="225"/>
                    <a:pt x="112" y="210"/>
                  </a:cubicBezTo>
                  <a:cubicBezTo>
                    <a:pt x="92" y="194"/>
                    <a:pt x="71" y="177"/>
                    <a:pt x="51" y="160"/>
                  </a:cubicBezTo>
                  <a:cubicBezTo>
                    <a:pt x="50" y="159"/>
                    <a:pt x="49" y="159"/>
                    <a:pt x="48" y="159"/>
                  </a:cubicBezTo>
                  <a:cubicBezTo>
                    <a:pt x="44" y="161"/>
                    <a:pt x="41" y="162"/>
                    <a:pt x="37" y="163"/>
                  </a:cubicBezTo>
                  <a:close/>
                  <a:moveTo>
                    <a:pt x="37" y="312"/>
                  </a:moveTo>
                  <a:lnTo>
                    <a:pt x="37" y="312"/>
                  </a:lnTo>
                  <a:cubicBezTo>
                    <a:pt x="41" y="315"/>
                    <a:pt x="45" y="319"/>
                    <a:pt x="49" y="322"/>
                  </a:cubicBezTo>
                  <a:cubicBezTo>
                    <a:pt x="69" y="338"/>
                    <a:pt x="88" y="353"/>
                    <a:pt x="107" y="369"/>
                  </a:cubicBezTo>
                  <a:cubicBezTo>
                    <a:pt x="141" y="396"/>
                    <a:pt x="174" y="424"/>
                    <a:pt x="208" y="451"/>
                  </a:cubicBezTo>
                  <a:cubicBezTo>
                    <a:pt x="209" y="452"/>
                    <a:pt x="210" y="452"/>
                    <a:pt x="211" y="452"/>
                  </a:cubicBezTo>
                  <a:cubicBezTo>
                    <a:pt x="232" y="445"/>
                    <a:pt x="252" y="437"/>
                    <a:pt x="273" y="430"/>
                  </a:cubicBezTo>
                  <a:cubicBezTo>
                    <a:pt x="299" y="421"/>
                    <a:pt x="325" y="412"/>
                    <a:pt x="351" y="403"/>
                  </a:cubicBezTo>
                  <a:cubicBezTo>
                    <a:pt x="352" y="402"/>
                    <a:pt x="353" y="402"/>
                    <a:pt x="352" y="400"/>
                  </a:cubicBezTo>
                  <a:cubicBezTo>
                    <a:pt x="352" y="396"/>
                    <a:pt x="352" y="392"/>
                    <a:pt x="352" y="387"/>
                  </a:cubicBezTo>
                  <a:cubicBezTo>
                    <a:pt x="353" y="385"/>
                    <a:pt x="352" y="385"/>
                    <a:pt x="350" y="386"/>
                  </a:cubicBezTo>
                  <a:cubicBezTo>
                    <a:pt x="350" y="386"/>
                    <a:pt x="350" y="386"/>
                    <a:pt x="349" y="386"/>
                  </a:cubicBezTo>
                  <a:cubicBezTo>
                    <a:pt x="315" y="398"/>
                    <a:pt x="281" y="410"/>
                    <a:pt x="246" y="422"/>
                  </a:cubicBezTo>
                  <a:cubicBezTo>
                    <a:pt x="233" y="427"/>
                    <a:pt x="221" y="431"/>
                    <a:pt x="208" y="436"/>
                  </a:cubicBezTo>
                  <a:cubicBezTo>
                    <a:pt x="207" y="436"/>
                    <a:pt x="206" y="436"/>
                    <a:pt x="205" y="436"/>
                  </a:cubicBezTo>
                  <a:cubicBezTo>
                    <a:pt x="204" y="435"/>
                    <a:pt x="203" y="434"/>
                    <a:pt x="202" y="433"/>
                  </a:cubicBezTo>
                  <a:cubicBezTo>
                    <a:pt x="193" y="425"/>
                    <a:pt x="183" y="418"/>
                    <a:pt x="173" y="410"/>
                  </a:cubicBezTo>
                  <a:cubicBezTo>
                    <a:pt x="155" y="395"/>
                    <a:pt x="136" y="380"/>
                    <a:pt x="118" y="365"/>
                  </a:cubicBezTo>
                  <a:cubicBezTo>
                    <a:pt x="95" y="346"/>
                    <a:pt x="73" y="328"/>
                    <a:pt x="50" y="310"/>
                  </a:cubicBezTo>
                  <a:cubicBezTo>
                    <a:pt x="49" y="309"/>
                    <a:pt x="49" y="309"/>
                    <a:pt x="48" y="309"/>
                  </a:cubicBezTo>
                  <a:cubicBezTo>
                    <a:pt x="44" y="310"/>
                    <a:pt x="41" y="311"/>
                    <a:pt x="37" y="312"/>
                  </a:cubicBezTo>
                  <a:close/>
                  <a:moveTo>
                    <a:pt x="60" y="132"/>
                  </a:moveTo>
                  <a:lnTo>
                    <a:pt x="60" y="132"/>
                  </a:lnTo>
                  <a:cubicBezTo>
                    <a:pt x="105" y="119"/>
                    <a:pt x="150" y="107"/>
                    <a:pt x="195" y="94"/>
                  </a:cubicBezTo>
                  <a:cubicBezTo>
                    <a:pt x="192" y="92"/>
                    <a:pt x="190" y="91"/>
                    <a:pt x="188" y="89"/>
                  </a:cubicBezTo>
                  <a:cubicBezTo>
                    <a:pt x="187" y="88"/>
                    <a:pt x="187" y="88"/>
                    <a:pt x="185" y="88"/>
                  </a:cubicBezTo>
                  <a:cubicBezTo>
                    <a:pt x="166" y="94"/>
                    <a:pt x="146" y="99"/>
                    <a:pt x="126" y="105"/>
                  </a:cubicBezTo>
                  <a:cubicBezTo>
                    <a:pt x="98" y="113"/>
                    <a:pt x="69" y="120"/>
                    <a:pt x="41" y="128"/>
                  </a:cubicBezTo>
                  <a:cubicBezTo>
                    <a:pt x="41" y="128"/>
                    <a:pt x="40" y="128"/>
                    <a:pt x="40" y="129"/>
                  </a:cubicBezTo>
                  <a:cubicBezTo>
                    <a:pt x="40" y="129"/>
                    <a:pt x="40" y="129"/>
                    <a:pt x="41" y="130"/>
                  </a:cubicBezTo>
                  <a:cubicBezTo>
                    <a:pt x="42" y="130"/>
                    <a:pt x="42" y="131"/>
                    <a:pt x="43" y="132"/>
                  </a:cubicBezTo>
                  <a:cubicBezTo>
                    <a:pt x="58" y="143"/>
                    <a:pt x="72" y="155"/>
                    <a:pt x="87" y="167"/>
                  </a:cubicBezTo>
                  <a:cubicBezTo>
                    <a:pt x="106" y="183"/>
                    <a:pt x="126" y="199"/>
                    <a:pt x="146" y="215"/>
                  </a:cubicBezTo>
                  <a:cubicBezTo>
                    <a:pt x="167" y="232"/>
                    <a:pt x="189" y="250"/>
                    <a:pt x="211" y="268"/>
                  </a:cubicBezTo>
                  <a:cubicBezTo>
                    <a:pt x="212" y="269"/>
                    <a:pt x="212" y="269"/>
                    <a:pt x="213" y="268"/>
                  </a:cubicBezTo>
                  <a:cubicBezTo>
                    <a:pt x="222" y="265"/>
                    <a:pt x="231" y="262"/>
                    <a:pt x="240" y="259"/>
                  </a:cubicBezTo>
                  <a:cubicBezTo>
                    <a:pt x="271" y="248"/>
                    <a:pt x="303" y="237"/>
                    <a:pt x="334" y="226"/>
                  </a:cubicBezTo>
                  <a:cubicBezTo>
                    <a:pt x="340" y="224"/>
                    <a:pt x="345" y="222"/>
                    <a:pt x="351" y="220"/>
                  </a:cubicBezTo>
                  <a:cubicBezTo>
                    <a:pt x="348" y="218"/>
                    <a:pt x="346" y="215"/>
                    <a:pt x="343" y="213"/>
                  </a:cubicBezTo>
                  <a:cubicBezTo>
                    <a:pt x="342" y="212"/>
                    <a:pt x="341" y="212"/>
                    <a:pt x="339" y="213"/>
                  </a:cubicBezTo>
                  <a:cubicBezTo>
                    <a:pt x="312" y="222"/>
                    <a:pt x="285" y="231"/>
                    <a:pt x="259" y="240"/>
                  </a:cubicBezTo>
                  <a:cubicBezTo>
                    <a:pt x="243" y="246"/>
                    <a:pt x="227" y="251"/>
                    <a:pt x="210" y="257"/>
                  </a:cubicBezTo>
                  <a:cubicBezTo>
                    <a:pt x="209" y="257"/>
                    <a:pt x="209" y="257"/>
                    <a:pt x="208" y="257"/>
                  </a:cubicBezTo>
                  <a:cubicBezTo>
                    <a:pt x="200" y="250"/>
                    <a:pt x="192" y="243"/>
                    <a:pt x="184" y="236"/>
                  </a:cubicBezTo>
                  <a:cubicBezTo>
                    <a:pt x="170" y="225"/>
                    <a:pt x="157" y="214"/>
                    <a:pt x="143" y="202"/>
                  </a:cubicBezTo>
                  <a:cubicBezTo>
                    <a:pt x="127" y="188"/>
                    <a:pt x="110" y="174"/>
                    <a:pt x="94" y="160"/>
                  </a:cubicBezTo>
                  <a:cubicBezTo>
                    <a:pt x="86" y="154"/>
                    <a:pt x="78" y="148"/>
                    <a:pt x="71" y="141"/>
                  </a:cubicBezTo>
                  <a:cubicBezTo>
                    <a:pt x="67" y="138"/>
                    <a:pt x="64" y="135"/>
                    <a:pt x="60" y="132"/>
                  </a:cubicBezTo>
                  <a:close/>
                  <a:moveTo>
                    <a:pt x="352" y="281"/>
                  </a:moveTo>
                  <a:lnTo>
                    <a:pt x="352" y="281"/>
                  </a:lnTo>
                  <a:lnTo>
                    <a:pt x="352" y="281"/>
                  </a:lnTo>
                  <a:cubicBezTo>
                    <a:pt x="352" y="279"/>
                    <a:pt x="352" y="277"/>
                    <a:pt x="352" y="274"/>
                  </a:cubicBezTo>
                  <a:cubicBezTo>
                    <a:pt x="352" y="271"/>
                    <a:pt x="352" y="271"/>
                    <a:pt x="350" y="272"/>
                  </a:cubicBezTo>
                  <a:cubicBezTo>
                    <a:pt x="330" y="279"/>
                    <a:pt x="311" y="286"/>
                    <a:pt x="291" y="293"/>
                  </a:cubicBezTo>
                  <a:cubicBezTo>
                    <a:pt x="263" y="303"/>
                    <a:pt x="236" y="312"/>
                    <a:pt x="208" y="322"/>
                  </a:cubicBezTo>
                  <a:cubicBezTo>
                    <a:pt x="207" y="322"/>
                    <a:pt x="206" y="322"/>
                    <a:pt x="205" y="322"/>
                  </a:cubicBezTo>
                  <a:cubicBezTo>
                    <a:pt x="198" y="316"/>
                    <a:pt x="191" y="310"/>
                    <a:pt x="184" y="305"/>
                  </a:cubicBezTo>
                  <a:cubicBezTo>
                    <a:pt x="165" y="290"/>
                    <a:pt x="147" y="275"/>
                    <a:pt x="128" y="259"/>
                  </a:cubicBezTo>
                  <a:cubicBezTo>
                    <a:pt x="103" y="239"/>
                    <a:pt x="78" y="219"/>
                    <a:pt x="53" y="198"/>
                  </a:cubicBezTo>
                  <a:cubicBezTo>
                    <a:pt x="52" y="197"/>
                    <a:pt x="51" y="197"/>
                    <a:pt x="50" y="197"/>
                  </a:cubicBezTo>
                  <a:cubicBezTo>
                    <a:pt x="46" y="198"/>
                    <a:pt x="42" y="199"/>
                    <a:pt x="38" y="200"/>
                  </a:cubicBezTo>
                  <a:cubicBezTo>
                    <a:pt x="38" y="201"/>
                    <a:pt x="37" y="201"/>
                    <a:pt x="37" y="201"/>
                  </a:cubicBezTo>
                  <a:cubicBezTo>
                    <a:pt x="37" y="201"/>
                    <a:pt x="37" y="202"/>
                    <a:pt x="38" y="202"/>
                  </a:cubicBezTo>
                  <a:cubicBezTo>
                    <a:pt x="42" y="205"/>
                    <a:pt x="46" y="209"/>
                    <a:pt x="51" y="212"/>
                  </a:cubicBezTo>
                  <a:cubicBezTo>
                    <a:pt x="65" y="224"/>
                    <a:pt x="79" y="235"/>
                    <a:pt x="93" y="247"/>
                  </a:cubicBezTo>
                  <a:cubicBezTo>
                    <a:pt x="113" y="263"/>
                    <a:pt x="133" y="279"/>
                    <a:pt x="153" y="295"/>
                  </a:cubicBezTo>
                  <a:cubicBezTo>
                    <a:pt x="171" y="310"/>
                    <a:pt x="190" y="325"/>
                    <a:pt x="208" y="341"/>
                  </a:cubicBezTo>
                  <a:cubicBezTo>
                    <a:pt x="209" y="341"/>
                    <a:pt x="210" y="341"/>
                    <a:pt x="211" y="341"/>
                  </a:cubicBezTo>
                  <a:cubicBezTo>
                    <a:pt x="214" y="340"/>
                    <a:pt x="218" y="338"/>
                    <a:pt x="221" y="337"/>
                  </a:cubicBezTo>
                  <a:cubicBezTo>
                    <a:pt x="251" y="327"/>
                    <a:pt x="280" y="317"/>
                    <a:pt x="309" y="306"/>
                  </a:cubicBezTo>
                  <a:cubicBezTo>
                    <a:pt x="323" y="302"/>
                    <a:pt x="337" y="297"/>
                    <a:pt x="350" y="292"/>
                  </a:cubicBezTo>
                  <a:cubicBezTo>
                    <a:pt x="352" y="291"/>
                    <a:pt x="353" y="291"/>
                    <a:pt x="352" y="289"/>
                  </a:cubicBezTo>
                  <a:cubicBezTo>
                    <a:pt x="352" y="287"/>
                    <a:pt x="352" y="284"/>
                    <a:pt x="352" y="281"/>
                  </a:cubicBezTo>
                  <a:close/>
                  <a:moveTo>
                    <a:pt x="352" y="356"/>
                  </a:moveTo>
                  <a:lnTo>
                    <a:pt x="352" y="356"/>
                  </a:lnTo>
                  <a:lnTo>
                    <a:pt x="352" y="356"/>
                  </a:lnTo>
                  <a:cubicBezTo>
                    <a:pt x="352" y="352"/>
                    <a:pt x="352" y="349"/>
                    <a:pt x="352" y="346"/>
                  </a:cubicBezTo>
                  <a:cubicBezTo>
                    <a:pt x="352" y="344"/>
                    <a:pt x="352" y="344"/>
                    <a:pt x="351" y="345"/>
                  </a:cubicBezTo>
                  <a:cubicBezTo>
                    <a:pt x="303" y="361"/>
                    <a:pt x="256" y="378"/>
                    <a:pt x="209" y="394"/>
                  </a:cubicBezTo>
                  <a:cubicBezTo>
                    <a:pt x="207" y="395"/>
                    <a:pt x="205" y="395"/>
                    <a:pt x="204" y="394"/>
                  </a:cubicBezTo>
                  <a:cubicBezTo>
                    <a:pt x="203" y="393"/>
                    <a:pt x="202" y="392"/>
                    <a:pt x="201" y="392"/>
                  </a:cubicBezTo>
                  <a:cubicBezTo>
                    <a:pt x="187" y="380"/>
                    <a:pt x="172" y="368"/>
                    <a:pt x="157" y="356"/>
                  </a:cubicBezTo>
                  <a:cubicBezTo>
                    <a:pt x="132" y="335"/>
                    <a:pt x="107" y="315"/>
                    <a:pt x="81" y="294"/>
                  </a:cubicBezTo>
                  <a:cubicBezTo>
                    <a:pt x="73" y="287"/>
                    <a:pt x="64" y="280"/>
                    <a:pt x="56" y="273"/>
                  </a:cubicBezTo>
                  <a:cubicBezTo>
                    <a:pt x="55" y="272"/>
                    <a:pt x="54" y="272"/>
                    <a:pt x="53" y="272"/>
                  </a:cubicBezTo>
                  <a:cubicBezTo>
                    <a:pt x="48" y="273"/>
                    <a:pt x="43" y="275"/>
                    <a:pt x="38" y="276"/>
                  </a:cubicBezTo>
                  <a:cubicBezTo>
                    <a:pt x="37" y="276"/>
                    <a:pt x="37" y="277"/>
                    <a:pt x="38" y="277"/>
                  </a:cubicBezTo>
                  <a:cubicBezTo>
                    <a:pt x="39" y="279"/>
                    <a:pt x="41" y="280"/>
                    <a:pt x="42" y="281"/>
                  </a:cubicBezTo>
                  <a:cubicBezTo>
                    <a:pt x="56" y="292"/>
                    <a:pt x="70" y="303"/>
                    <a:pt x="84" y="315"/>
                  </a:cubicBezTo>
                  <a:cubicBezTo>
                    <a:pt x="103" y="330"/>
                    <a:pt x="122" y="346"/>
                    <a:pt x="141" y="361"/>
                  </a:cubicBezTo>
                  <a:cubicBezTo>
                    <a:pt x="164" y="380"/>
                    <a:pt x="186" y="398"/>
                    <a:pt x="209" y="416"/>
                  </a:cubicBezTo>
                  <a:cubicBezTo>
                    <a:pt x="209" y="417"/>
                    <a:pt x="210" y="417"/>
                    <a:pt x="210" y="417"/>
                  </a:cubicBezTo>
                  <a:cubicBezTo>
                    <a:pt x="213" y="415"/>
                    <a:pt x="216" y="414"/>
                    <a:pt x="219" y="413"/>
                  </a:cubicBezTo>
                  <a:cubicBezTo>
                    <a:pt x="252" y="402"/>
                    <a:pt x="284" y="391"/>
                    <a:pt x="316" y="379"/>
                  </a:cubicBezTo>
                  <a:cubicBezTo>
                    <a:pt x="328" y="375"/>
                    <a:pt x="339" y="371"/>
                    <a:pt x="350" y="367"/>
                  </a:cubicBezTo>
                  <a:cubicBezTo>
                    <a:pt x="352" y="367"/>
                    <a:pt x="353" y="366"/>
                    <a:pt x="352" y="364"/>
                  </a:cubicBezTo>
                  <a:cubicBezTo>
                    <a:pt x="352" y="361"/>
                    <a:pt x="352" y="358"/>
                    <a:pt x="352" y="356"/>
                  </a:cubicBezTo>
                  <a:close/>
                  <a:moveTo>
                    <a:pt x="366" y="65"/>
                  </a:moveTo>
                  <a:lnTo>
                    <a:pt x="366" y="65"/>
                  </a:lnTo>
                  <a:cubicBezTo>
                    <a:pt x="376" y="67"/>
                    <a:pt x="385" y="69"/>
                    <a:pt x="395" y="73"/>
                  </a:cubicBezTo>
                  <a:cubicBezTo>
                    <a:pt x="407" y="78"/>
                    <a:pt x="418" y="84"/>
                    <a:pt x="426" y="94"/>
                  </a:cubicBezTo>
                  <a:cubicBezTo>
                    <a:pt x="433" y="103"/>
                    <a:pt x="437" y="113"/>
                    <a:pt x="435" y="124"/>
                  </a:cubicBezTo>
                  <a:cubicBezTo>
                    <a:pt x="435" y="126"/>
                    <a:pt x="435" y="126"/>
                    <a:pt x="436" y="127"/>
                  </a:cubicBezTo>
                  <a:cubicBezTo>
                    <a:pt x="445" y="135"/>
                    <a:pt x="454" y="142"/>
                    <a:pt x="462" y="149"/>
                  </a:cubicBezTo>
                  <a:cubicBezTo>
                    <a:pt x="464" y="151"/>
                    <a:pt x="465" y="151"/>
                    <a:pt x="467" y="150"/>
                  </a:cubicBezTo>
                  <a:cubicBezTo>
                    <a:pt x="493" y="141"/>
                    <a:pt x="519" y="132"/>
                    <a:pt x="546" y="123"/>
                  </a:cubicBezTo>
                  <a:cubicBezTo>
                    <a:pt x="548" y="122"/>
                    <a:pt x="550" y="122"/>
                    <a:pt x="553" y="121"/>
                  </a:cubicBezTo>
                  <a:cubicBezTo>
                    <a:pt x="552" y="120"/>
                    <a:pt x="551" y="120"/>
                    <a:pt x="551" y="119"/>
                  </a:cubicBezTo>
                  <a:cubicBezTo>
                    <a:pt x="542" y="113"/>
                    <a:pt x="532" y="107"/>
                    <a:pt x="523" y="101"/>
                  </a:cubicBezTo>
                  <a:cubicBezTo>
                    <a:pt x="496" y="82"/>
                    <a:pt x="470" y="64"/>
                    <a:pt x="443" y="46"/>
                  </a:cubicBezTo>
                  <a:cubicBezTo>
                    <a:pt x="441" y="45"/>
                    <a:pt x="439" y="44"/>
                    <a:pt x="436" y="45"/>
                  </a:cubicBezTo>
                  <a:cubicBezTo>
                    <a:pt x="416" y="51"/>
                    <a:pt x="397" y="56"/>
                    <a:pt x="377" y="62"/>
                  </a:cubicBezTo>
                  <a:cubicBezTo>
                    <a:pt x="373" y="63"/>
                    <a:pt x="369" y="64"/>
                    <a:pt x="366" y="65"/>
                  </a:cubicBezTo>
                  <a:close/>
                  <a:moveTo>
                    <a:pt x="325" y="199"/>
                  </a:moveTo>
                  <a:lnTo>
                    <a:pt x="325" y="199"/>
                  </a:lnTo>
                  <a:cubicBezTo>
                    <a:pt x="323" y="197"/>
                    <a:pt x="320" y="195"/>
                    <a:pt x="318" y="194"/>
                  </a:cubicBezTo>
                  <a:cubicBezTo>
                    <a:pt x="317" y="192"/>
                    <a:pt x="316" y="192"/>
                    <a:pt x="314" y="192"/>
                  </a:cubicBezTo>
                  <a:cubicBezTo>
                    <a:pt x="297" y="193"/>
                    <a:pt x="280" y="191"/>
                    <a:pt x="264" y="187"/>
                  </a:cubicBezTo>
                  <a:cubicBezTo>
                    <a:pt x="249" y="183"/>
                    <a:pt x="236" y="177"/>
                    <a:pt x="225" y="167"/>
                  </a:cubicBezTo>
                  <a:cubicBezTo>
                    <a:pt x="210" y="153"/>
                    <a:pt x="207" y="135"/>
                    <a:pt x="215" y="118"/>
                  </a:cubicBezTo>
                  <a:cubicBezTo>
                    <a:pt x="216" y="116"/>
                    <a:pt x="218" y="114"/>
                    <a:pt x="218" y="113"/>
                  </a:cubicBezTo>
                  <a:cubicBezTo>
                    <a:pt x="217" y="111"/>
                    <a:pt x="215" y="110"/>
                    <a:pt x="213" y="109"/>
                  </a:cubicBezTo>
                  <a:cubicBezTo>
                    <a:pt x="212" y="108"/>
                    <a:pt x="211" y="108"/>
                    <a:pt x="210" y="108"/>
                  </a:cubicBezTo>
                  <a:cubicBezTo>
                    <a:pt x="188" y="115"/>
                    <a:pt x="165" y="121"/>
                    <a:pt x="143" y="127"/>
                  </a:cubicBezTo>
                  <a:cubicBezTo>
                    <a:pt x="128" y="131"/>
                    <a:pt x="112" y="136"/>
                    <a:pt x="97" y="140"/>
                  </a:cubicBezTo>
                  <a:cubicBezTo>
                    <a:pt x="97" y="141"/>
                    <a:pt x="98" y="142"/>
                    <a:pt x="99" y="142"/>
                  </a:cubicBezTo>
                  <a:cubicBezTo>
                    <a:pt x="112" y="153"/>
                    <a:pt x="125" y="164"/>
                    <a:pt x="138" y="175"/>
                  </a:cubicBezTo>
                  <a:cubicBezTo>
                    <a:pt x="162" y="195"/>
                    <a:pt x="187" y="216"/>
                    <a:pt x="211" y="237"/>
                  </a:cubicBezTo>
                  <a:cubicBezTo>
                    <a:pt x="212" y="237"/>
                    <a:pt x="212" y="238"/>
                    <a:pt x="214" y="237"/>
                  </a:cubicBezTo>
                  <a:cubicBezTo>
                    <a:pt x="234" y="230"/>
                    <a:pt x="254" y="223"/>
                    <a:pt x="275" y="216"/>
                  </a:cubicBezTo>
                  <a:cubicBezTo>
                    <a:pt x="291" y="211"/>
                    <a:pt x="308" y="205"/>
                    <a:pt x="325" y="199"/>
                  </a:cubicBezTo>
                  <a:close/>
                  <a:moveTo>
                    <a:pt x="194" y="71"/>
                  </a:moveTo>
                  <a:lnTo>
                    <a:pt x="194" y="71"/>
                  </a:lnTo>
                  <a:cubicBezTo>
                    <a:pt x="200" y="76"/>
                    <a:pt x="207" y="81"/>
                    <a:pt x="213" y="87"/>
                  </a:cubicBezTo>
                  <a:cubicBezTo>
                    <a:pt x="232" y="102"/>
                    <a:pt x="251" y="117"/>
                    <a:pt x="270" y="132"/>
                  </a:cubicBezTo>
                  <a:cubicBezTo>
                    <a:pt x="288" y="146"/>
                    <a:pt x="306" y="161"/>
                    <a:pt x="323" y="175"/>
                  </a:cubicBezTo>
                  <a:cubicBezTo>
                    <a:pt x="338" y="187"/>
                    <a:pt x="353" y="199"/>
                    <a:pt x="368" y="211"/>
                  </a:cubicBezTo>
                  <a:cubicBezTo>
                    <a:pt x="369" y="212"/>
                    <a:pt x="370" y="213"/>
                    <a:pt x="370" y="214"/>
                  </a:cubicBezTo>
                  <a:cubicBezTo>
                    <a:pt x="370" y="227"/>
                    <a:pt x="370" y="241"/>
                    <a:pt x="370" y="254"/>
                  </a:cubicBezTo>
                  <a:cubicBezTo>
                    <a:pt x="370" y="305"/>
                    <a:pt x="370" y="356"/>
                    <a:pt x="370" y="406"/>
                  </a:cubicBezTo>
                  <a:cubicBezTo>
                    <a:pt x="370" y="408"/>
                    <a:pt x="369" y="409"/>
                    <a:pt x="370" y="411"/>
                  </a:cubicBezTo>
                  <a:cubicBezTo>
                    <a:pt x="374" y="409"/>
                    <a:pt x="378" y="408"/>
                    <a:pt x="383" y="406"/>
                  </a:cubicBezTo>
                  <a:cubicBezTo>
                    <a:pt x="414" y="395"/>
                    <a:pt x="445" y="384"/>
                    <a:pt x="477" y="373"/>
                  </a:cubicBezTo>
                  <a:cubicBezTo>
                    <a:pt x="478" y="373"/>
                    <a:pt x="478" y="372"/>
                    <a:pt x="478" y="371"/>
                  </a:cubicBezTo>
                  <a:cubicBezTo>
                    <a:pt x="478" y="360"/>
                    <a:pt x="478" y="349"/>
                    <a:pt x="478" y="338"/>
                  </a:cubicBezTo>
                  <a:cubicBezTo>
                    <a:pt x="478" y="302"/>
                    <a:pt x="478" y="266"/>
                    <a:pt x="478" y="231"/>
                  </a:cubicBezTo>
                  <a:cubicBezTo>
                    <a:pt x="478" y="216"/>
                    <a:pt x="478" y="202"/>
                    <a:pt x="478" y="188"/>
                  </a:cubicBezTo>
                  <a:cubicBezTo>
                    <a:pt x="478" y="186"/>
                    <a:pt x="478" y="185"/>
                    <a:pt x="477" y="184"/>
                  </a:cubicBezTo>
                  <a:cubicBezTo>
                    <a:pt x="471" y="180"/>
                    <a:pt x="466" y="175"/>
                    <a:pt x="461" y="171"/>
                  </a:cubicBezTo>
                  <a:cubicBezTo>
                    <a:pt x="438" y="152"/>
                    <a:pt x="416" y="133"/>
                    <a:pt x="393" y="113"/>
                  </a:cubicBezTo>
                  <a:cubicBezTo>
                    <a:pt x="364" y="89"/>
                    <a:pt x="335" y="65"/>
                    <a:pt x="307" y="40"/>
                  </a:cubicBezTo>
                  <a:cubicBezTo>
                    <a:pt x="306" y="39"/>
                    <a:pt x="305" y="39"/>
                    <a:pt x="303" y="39"/>
                  </a:cubicBezTo>
                  <a:cubicBezTo>
                    <a:pt x="281" y="46"/>
                    <a:pt x="259" y="52"/>
                    <a:pt x="237" y="58"/>
                  </a:cubicBezTo>
                  <a:cubicBezTo>
                    <a:pt x="222" y="63"/>
                    <a:pt x="208" y="67"/>
                    <a:pt x="194" y="71"/>
                  </a:cubicBezTo>
                  <a:close/>
                  <a:moveTo>
                    <a:pt x="614" y="218"/>
                  </a:moveTo>
                  <a:lnTo>
                    <a:pt x="614" y="218"/>
                  </a:lnTo>
                  <a:cubicBezTo>
                    <a:pt x="625" y="226"/>
                    <a:pt x="636" y="233"/>
                    <a:pt x="647" y="240"/>
                  </a:cubicBezTo>
                  <a:cubicBezTo>
                    <a:pt x="634" y="245"/>
                    <a:pt x="620" y="250"/>
                    <a:pt x="606" y="255"/>
                  </a:cubicBezTo>
                  <a:cubicBezTo>
                    <a:pt x="620" y="264"/>
                    <a:pt x="633" y="273"/>
                    <a:pt x="647" y="282"/>
                  </a:cubicBezTo>
                  <a:cubicBezTo>
                    <a:pt x="635" y="286"/>
                    <a:pt x="624" y="290"/>
                    <a:pt x="612" y="294"/>
                  </a:cubicBezTo>
                  <a:cubicBezTo>
                    <a:pt x="624" y="302"/>
                    <a:pt x="635" y="309"/>
                    <a:pt x="647" y="317"/>
                  </a:cubicBezTo>
                  <a:cubicBezTo>
                    <a:pt x="641" y="319"/>
                    <a:pt x="635" y="321"/>
                    <a:pt x="629" y="324"/>
                  </a:cubicBezTo>
                  <a:cubicBezTo>
                    <a:pt x="585" y="339"/>
                    <a:pt x="541" y="354"/>
                    <a:pt x="497" y="370"/>
                  </a:cubicBezTo>
                  <a:cubicBezTo>
                    <a:pt x="496" y="370"/>
                    <a:pt x="495" y="371"/>
                    <a:pt x="496" y="372"/>
                  </a:cubicBezTo>
                  <a:cubicBezTo>
                    <a:pt x="496" y="376"/>
                    <a:pt x="495" y="379"/>
                    <a:pt x="496" y="382"/>
                  </a:cubicBezTo>
                  <a:cubicBezTo>
                    <a:pt x="496" y="384"/>
                    <a:pt x="495" y="385"/>
                    <a:pt x="494" y="385"/>
                  </a:cubicBezTo>
                  <a:cubicBezTo>
                    <a:pt x="483" y="389"/>
                    <a:pt x="472" y="393"/>
                    <a:pt x="462" y="397"/>
                  </a:cubicBezTo>
                  <a:cubicBezTo>
                    <a:pt x="425" y="410"/>
                    <a:pt x="389" y="423"/>
                    <a:pt x="353" y="436"/>
                  </a:cubicBezTo>
                  <a:cubicBezTo>
                    <a:pt x="353" y="436"/>
                    <a:pt x="353" y="435"/>
                    <a:pt x="352" y="435"/>
                  </a:cubicBezTo>
                  <a:cubicBezTo>
                    <a:pt x="352" y="431"/>
                    <a:pt x="352" y="427"/>
                    <a:pt x="353" y="423"/>
                  </a:cubicBezTo>
                  <a:cubicBezTo>
                    <a:pt x="353" y="421"/>
                    <a:pt x="352" y="421"/>
                    <a:pt x="350" y="421"/>
                  </a:cubicBezTo>
                  <a:cubicBezTo>
                    <a:pt x="328" y="429"/>
                    <a:pt x="305" y="437"/>
                    <a:pt x="282" y="445"/>
                  </a:cubicBezTo>
                  <a:cubicBezTo>
                    <a:pt x="258" y="454"/>
                    <a:pt x="233" y="463"/>
                    <a:pt x="208" y="471"/>
                  </a:cubicBezTo>
                  <a:cubicBezTo>
                    <a:pt x="207" y="472"/>
                    <a:pt x="206" y="472"/>
                    <a:pt x="204" y="471"/>
                  </a:cubicBezTo>
                  <a:cubicBezTo>
                    <a:pt x="187" y="456"/>
                    <a:pt x="169" y="442"/>
                    <a:pt x="151" y="427"/>
                  </a:cubicBezTo>
                  <a:cubicBezTo>
                    <a:pt x="126" y="407"/>
                    <a:pt x="102" y="387"/>
                    <a:pt x="78" y="368"/>
                  </a:cubicBezTo>
                  <a:cubicBezTo>
                    <a:pt x="63" y="356"/>
                    <a:pt x="48" y="344"/>
                    <a:pt x="34" y="332"/>
                  </a:cubicBezTo>
                  <a:cubicBezTo>
                    <a:pt x="22" y="323"/>
                    <a:pt x="11" y="314"/>
                    <a:pt x="0" y="304"/>
                  </a:cubicBezTo>
                  <a:cubicBezTo>
                    <a:pt x="10" y="301"/>
                    <a:pt x="21" y="298"/>
                    <a:pt x="32" y="295"/>
                  </a:cubicBezTo>
                  <a:cubicBezTo>
                    <a:pt x="21" y="286"/>
                    <a:pt x="11" y="278"/>
                    <a:pt x="0" y="269"/>
                  </a:cubicBezTo>
                  <a:cubicBezTo>
                    <a:pt x="12" y="265"/>
                    <a:pt x="24" y="262"/>
                    <a:pt x="37" y="258"/>
                  </a:cubicBezTo>
                  <a:cubicBezTo>
                    <a:pt x="34" y="256"/>
                    <a:pt x="31" y="253"/>
                    <a:pt x="28" y="251"/>
                  </a:cubicBezTo>
                  <a:cubicBezTo>
                    <a:pt x="19" y="243"/>
                    <a:pt x="10" y="236"/>
                    <a:pt x="1" y="228"/>
                  </a:cubicBezTo>
                  <a:cubicBezTo>
                    <a:pt x="0" y="228"/>
                    <a:pt x="0" y="228"/>
                    <a:pt x="0" y="228"/>
                  </a:cubicBezTo>
                  <a:cubicBezTo>
                    <a:pt x="0" y="227"/>
                    <a:pt x="1" y="227"/>
                    <a:pt x="1" y="227"/>
                  </a:cubicBezTo>
                  <a:cubicBezTo>
                    <a:pt x="11" y="224"/>
                    <a:pt x="21" y="222"/>
                    <a:pt x="31" y="219"/>
                  </a:cubicBezTo>
                  <a:cubicBezTo>
                    <a:pt x="20" y="210"/>
                    <a:pt x="10" y="202"/>
                    <a:pt x="0" y="193"/>
                  </a:cubicBezTo>
                  <a:cubicBezTo>
                    <a:pt x="11" y="190"/>
                    <a:pt x="23" y="187"/>
                    <a:pt x="35" y="183"/>
                  </a:cubicBezTo>
                  <a:cubicBezTo>
                    <a:pt x="23" y="174"/>
                    <a:pt x="11" y="164"/>
                    <a:pt x="0" y="155"/>
                  </a:cubicBezTo>
                  <a:cubicBezTo>
                    <a:pt x="11" y="152"/>
                    <a:pt x="22" y="149"/>
                    <a:pt x="33" y="146"/>
                  </a:cubicBezTo>
                  <a:cubicBezTo>
                    <a:pt x="23" y="137"/>
                    <a:pt x="13" y="129"/>
                    <a:pt x="2" y="121"/>
                  </a:cubicBezTo>
                  <a:cubicBezTo>
                    <a:pt x="58" y="105"/>
                    <a:pt x="114" y="90"/>
                    <a:pt x="170" y="74"/>
                  </a:cubicBezTo>
                  <a:cubicBezTo>
                    <a:pt x="166" y="71"/>
                    <a:pt x="162" y="67"/>
                    <a:pt x="157" y="64"/>
                  </a:cubicBezTo>
                  <a:cubicBezTo>
                    <a:pt x="163" y="62"/>
                    <a:pt x="169" y="60"/>
                    <a:pt x="175" y="58"/>
                  </a:cubicBezTo>
                  <a:cubicBezTo>
                    <a:pt x="199" y="51"/>
                    <a:pt x="223" y="44"/>
                    <a:pt x="247" y="37"/>
                  </a:cubicBezTo>
                  <a:cubicBezTo>
                    <a:pt x="267" y="31"/>
                    <a:pt x="287" y="26"/>
                    <a:pt x="307" y="20"/>
                  </a:cubicBezTo>
                  <a:cubicBezTo>
                    <a:pt x="308" y="19"/>
                    <a:pt x="309" y="20"/>
                    <a:pt x="311" y="21"/>
                  </a:cubicBezTo>
                  <a:cubicBezTo>
                    <a:pt x="315" y="24"/>
                    <a:pt x="319" y="28"/>
                    <a:pt x="323" y="31"/>
                  </a:cubicBezTo>
                  <a:cubicBezTo>
                    <a:pt x="324" y="32"/>
                    <a:pt x="325" y="32"/>
                    <a:pt x="326" y="32"/>
                  </a:cubicBezTo>
                  <a:cubicBezTo>
                    <a:pt x="349" y="25"/>
                    <a:pt x="372" y="19"/>
                    <a:pt x="395" y="13"/>
                  </a:cubicBezTo>
                  <a:cubicBezTo>
                    <a:pt x="411" y="8"/>
                    <a:pt x="426" y="4"/>
                    <a:pt x="441" y="1"/>
                  </a:cubicBezTo>
                  <a:cubicBezTo>
                    <a:pt x="443" y="0"/>
                    <a:pt x="445" y="1"/>
                    <a:pt x="447" y="2"/>
                  </a:cubicBezTo>
                  <a:cubicBezTo>
                    <a:pt x="496" y="33"/>
                    <a:pt x="546" y="66"/>
                    <a:pt x="595" y="98"/>
                  </a:cubicBezTo>
                  <a:cubicBezTo>
                    <a:pt x="613" y="109"/>
                    <a:pt x="630" y="121"/>
                    <a:pt x="647" y="132"/>
                  </a:cubicBezTo>
                  <a:cubicBezTo>
                    <a:pt x="648" y="132"/>
                    <a:pt x="649" y="133"/>
                    <a:pt x="649" y="134"/>
                  </a:cubicBezTo>
                  <a:cubicBezTo>
                    <a:pt x="649" y="134"/>
                    <a:pt x="648" y="134"/>
                    <a:pt x="647" y="135"/>
                  </a:cubicBezTo>
                  <a:cubicBezTo>
                    <a:pt x="637" y="138"/>
                    <a:pt x="626" y="142"/>
                    <a:pt x="616" y="146"/>
                  </a:cubicBezTo>
                  <a:cubicBezTo>
                    <a:pt x="615" y="146"/>
                    <a:pt x="615" y="146"/>
                    <a:pt x="614" y="146"/>
                  </a:cubicBezTo>
                  <a:cubicBezTo>
                    <a:pt x="625" y="153"/>
                    <a:pt x="636" y="161"/>
                    <a:pt x="647" y="168"/>
                  </a:cubicBezTo>
                  <a:cubicBezTo>
                    <a:pt x="634" y="172"/>
                    <a:pt x="622" y="177"/>
                    <a:pt x="609" y="181"/>
                  </a:cubicBezTo>
                  <a:cubicBezTo>
                    <a:pt x="614" y="184"/>
                    <a:pt x="618" y="187"/>
                    <a:pt x="622" y="190"/>
                  </a:cubicBezTo>
                  <a:cubicBezTo>
                    <a:pt x="630" y="195"/>
                    <a:pt x="638" y="200"/>
                    <a:pt x="645" y="205"/>
                  </a:cubicBezTo>
                  <a:cubicBezTo>
                    <a:pt x="646" y="205"/>
                    <a:pt x="647" y="205"/>
                    <a:pt x="646" y="206"/>
                  </a:cubicBezTo>
                  <a:cubicBezTo>
                    <a:pt x="646" y="207"/>
                    <a:pt x="646" y="207"/>
                    <a:pt x="645" y="207"/>
                  </a:cubicBezTo>
                  <a:cubicBezTo>
                    <a:pt x="635" y="211"/>
                    <a:pt x="625" y="214"/>
                    <a:pt x="615" y="218"/>
                  </a:cubicBezTo>
                  <a:cubicBezTo>
                    <a:pt x="614" y="218"/>
                    <a:pt x="614" y="218"/>
                    <a:pt x="614"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8" name="Freeform 7"/>
            <p:cNvSpPr>
              <a:spLocks/>
            </p:cNvSpPr>
            <p:nvPr/>
          </p:nvSpPr>
          <p:spPr bwMode="auto">
            <a:xfrm>
              <a:off x="514" y="1560"/>
              <a:ext cx="42" cy="92"/>
            </a:xfrm>
            <a:custGeom>
              <a:avLst/>
              <a:gdLst>
                <a:gd name="T0" fmla="*/ 40 w 67"/>
                <a:gd name="T1" fmla="*/ 10 h 152"/>
                <a:gd name="T2" fmla="*/ 40 w 67"/>
                <a:gd name="T3" fmla="*/ 10 h 152"/>
                <a:gd name="T4" fmla="*/ 39 w 67"/>
                <a:gd name="T5" fmla="*/ 16 h 152"/>
                <a:gd name="T6" fmla="*/ 41 w 67"/>
                <a:gd name="T7" fmla="*/ 17 h 152"/>
                <a:gd name="T8" fmla="*/ 50 w 67"/>
                <a:gd name="T9" fmla="*/ 18 h 152"/>
                <a:gd name="T10" fmla="*/ 62 w 67"/>
                <a:gd name="T11" fmla="*/ 23 h 152"/>
                <a:gd name="T12" fmla="*/ 63 w 67"/>
                <a:gd name="T13" fmla="*/ 25 h 152"/>
                <a:gd name="T14" fmla="*/ 56 w 67"/>
                <a:gd name="T15" fmla="*/ 41 h 152"/>
                <a:gd name="T16" fmla="*/ 53 w 67"/>
                <a:gd name="T17" fmla="*/ 42 h 152"/>
                <a:gd name="T18" fmla="*/ 39 w 67"/>
                <a:gd name="T19" fmla="*/ 37 h 152"/>
                <a:gd name="T20" fmla="*/ 19 w 67"/>
                <a:gd name="T21" fmla="*/ 52 h 152"/>
                <a:gd name="T22" fmla="*/ 23 w 67"/>
                <a:gd name="T23" fmla="*/ 62 h 152"/>
                <a:gd name="T24" fmla="*/ 45 w 67"/>
                <a:gd name="T25" fmla="*/ 69 h 152"/>
                <a:gd name="T26" fmla="*/ 58 w 67"/>
                <a:gd name="T27" fmla="*/ 75 h 152"/>
                <a:gd name="T28" fmla="*/ 65 w 67"/>
                <a:gd name="T29" fmla="*/ 86 h 152"/>
                <a:gd name="T30" fmla="*/ 55 w 67"/>
                <a:gd name="T31" fmla="*/ 120 h 152"/>
                <a:gd name="T32" fmla="*/ 42 w 67"/>
                <a:gd name="T33" fmla="*/ 131 h 152"/>
                <a:gd name="T34" fmla="*/ 40 w 67"/>
                <a:gd name="T35" fmla="*/ 133 h 152"/>
                <a:gd name="T36" fmla="*/ 41 w 67"/>
                <a:gd name="T37" fmla="*/ 145 h 152"/>
                <a:gd name="T38" fmla="*/ 38 w 67"/>
                <a:gd name="T39" fmla="*/ 149 h 152"/>
                <a:gd name="T40" fmla="*/ 29 w 67"/>
                <a:gd name="T41" fmla="*/ 151 h 152"/>
                <a:gd name="T42" fmla="*/ 27 w 67"/>
                <a:gd name="T43" fmla="*/ 149 h 152"/>
                <a:gd name="T44" fmla="*/ 27 w 67"/>
                <a:gd name="T45" fmla="*/ 138 h 152"/>
                <a:gd name="T46" fmla="*/ 25 w 67"/>
                <a:gd name="T47" fmla="*/ 136 h 152"/>
                <a:gd name="T48" fmla="*/ 2 w 67"/>
                <a:gd name="T49" fmla="*/ 128 h 152"/>
                <a:gd name="T50" fmla="*/ 1 w 67"/>
                <a:gd name="T51" fmla="*/ 125 h 152"/>
                <a:gd name="T52" fmla="*/ 5 w 67"/>
                <a:gd name="T53" fmla="*/ 116 h 152"/>
                <a:gd name="T54" fmla="*/ 8 w 67"/>
                <a:gd name="T55" fmla="*/ 111 h 152"/>
                <a:gd name="T56" fmla="*/ 12 w 67"/>
                <a:gd name="T57" fmla="*/ 111 h 152"/>
                <a:gd name="T58" fmla="*/ 26 w 67"/>
                <a:gd name="T59" fmla="*/ 116 h 152"/>
                <a:gd name="T60" fmla="*/ 41 w 67"/>
                <a:gd name="T61" fmla="*/ 111 h 152"/>
                <a:gd name="T62" fmla="*/ 46 w 67"/>
                <a:gd name="T63" fmla="*/ 105 h 152"/>
                <a:gd name="T64" fmla="*/ 39 w 67"/>
                <a:gd name="T65" fmla="*/ 89 h 152"/>
                <a:gd name="T66" fmla="*/ 18 w 67"/>
                <a:gd name="T67" fmla="*/ 83 h 152"/>
                <a:gd name="T68" fmla="*/ 2 w 67"/>
                <a:gd name="T69" fmla="*/ 66 h 152"/>
                <a:gd name="T70" fmla="*/ 3 w 67"/>
                <a:gd name="T71" fmla="*/ 47 h 152"/>
                <a:gd name="T72" fmla="*/ 24 w 67"/>
                <a:gd name="T73" fmla="*/ 23 h 152"/>
                <a:gd name="T74" fmla="*/ 26 w 67"/>
                <a:gd name="T75" fmla="*/ 19 h 152"/>
                <a:gd name="T76" fmla="*/ 26 w 67"/>
                <a:gd name="T77" fmla="*/ 7 h 152"/>
                <a:gd name="T78" fmla="*/ 28 w 67"/>
                <a:gd name="T79" fmla="*/ 3 h 152"/>
                <a:gd name="T80" fmla="*/ 36 w 67"/>
                <a:gd name="T81" fmla="*/ 1 h 152"/>
                <a:gd name="T82" fmla="*/ 39 w 67"/>
                <a:gd name="T83" fmla="*/ 3 h 152"/>
                <a:gd name="T84" fmla="*/ 39 w 67"/>
                <a:gd name="T85" fmla="*/ 10 h 152"/>
                <a:gd name="T86" fmla="*/ 40 w 67"/>
                <a:gd name="T87"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152">
                  <a:moveTo>
                    <a:pt x="40" y="10"/>
                  </a:moveTo>
                  <a:lnTo>
                    <a:pt x="40" y="10"/>
                  </a:lnTo>
                  <a:cubicBezTo>
                    <a:pt x="40" y="12"/>
                    <a:pt x="40" y="14"/>
                    <a:pt x="39" y="16"/>
                  </a:cubicBezTo>
                  <a:cubicBezTo>
                    <a:pt x="39" y="17"/>
                    <a:pt x="40" y="17"/>
                    <a:pt x="41" y="17"/>
                  </a:cubicBezTo>
                  <a:cubicBezTo>
                    <a:pt x="44" y="17"/>
                    <a:pt x="47" y="17"/>
                    <a:pt x="50" y="18"/>
                  </a:cubicBezTo>
                  <a:cubicBezTo>
                    <a:pt x="55" y="19"/>
                    <a:pt x="59" y="21"/>
                    <a:pt x="62" y="23"/>
                  </a:cubicBezTo>
                  <a:cubicBezTo>
                    <a:pt x="63" y="24"/>
                    <a:pt x="63" y="24"/>
                    <a:pt x="63" y="25"/>
                  </a:cubicBezTo>
                  <a:cubicBezTo>
                    <a:pt x="61" y="30"/>
                    <a:pt x="58" y="36"/>
                    <a:pt x="56" y="41"/>
                  </a:cubicBezTo>
                  <a:cubicBezTo>
                    <a:pt x="55" y="42"/>
                    <a:pt x="55" y="43"/>
                    <a:pt x="53" y="42"/>
                  </a:cubicBezTo>
                  <a:cubicBezTo>
                    <a:pt x="49" y="39"/>
                    <a:pt x="44" y="37"/>
                    <a:pt x="39" y="37"/>
                  </a:cubicBezTo>
                  <a:cubicBezTo>
                    <a:pt x="30" y="37"/>
                    <a:pt x="21" y="43"/>
                    <a:pt x="19" y="52"/>
                  </a:cubicBezTo>
                  <a:cubicBezTo>
                    <a:pt x="18" y="56"/>
                    <a:pt x="20" y="61"/>
                    <a:pt x="23" y="62"/>
                  </a:cubicBezTo>
                  <a:cubicBezTo>
                    <a:pt x="30" y="66"/>
                    <a:pt x="37" y="67"/>
                    <a:pt x="45" y="69"/>
                  </a:cubicBezTo>
                  <a:cubicBezTo>
                    <a:pt x="49" y="70"/>
                    <a:pt x="54" y="71"/>
                    <a:pt x="58" y="75"/>
                  </a:cubicBezTo>
                  <a:cubicBezTo>
                    <a:pt x="62" y="78"/>
                    <a:pt x="64" y="82"/>
                    <a:pt x="65" y="86"/>
                  </a:cubicBezTo>
                  <a:cubicBezTo>
                    <a:pt x="67" y="99"/>
                    <a:pt x="63" y="110"/>
                    <a:pt x="55" y="120"/>
                  </a:cubicBezTo>
                  <a:cubicBezTo>
                    <a:pt x="52" y="125"/>
                    <a:pt x="47" y="128"/>
                    <a:pt x="42" y="131"/>
                  </a:cubicBezTo>
                  <a:cubicBezTo>
                    <a:pt x="41" y="132"/>
                    <a:pt x="40" y="132"/>
                    <a:pt x="40" y="133"/>
                  </a:cubicBezTo>
                  <a:cubicBezTo>
                    <a:pt x="41" y="137"/>
                    <a:pt x="41" y="141"/>
                    <a:pt x="41" y="145"/>
                  </a:cubicBezTo>
                  <a:cubicBezTo>
                    <a:pt x="40" y="147"/>
                    <a:pt x="40" y="148"/>
                    <a:pt x="38" y="149"/>
                  </a:cubicBezTo>
                  <a:cubicBezTo>
                    <a:pt x="35" y="150"/>
                    <a:pt x="32" y="151"/>
                    <a:pt x="29" y="151"/>
                  </a:cubicBezTo>
                  <a:cubicBezTo>
                    <a:pt x="28" y="152"/>
                    <a:pt x="27" y="151"/>
                    <a:pt x="27" y="149"/>
                  </a:cubicBezTo>
                  <a:cubicBezTo>
                    <a:pt x="27" y="145"/>
                    <a:pt x="27" y="142"/>
                    <a:pt x="27" y="138"/>
                  </a:cubicBezTo>
                  <a:cubicBezTo>
                    <a:pt x="27" y="136"/>
                    <a:pt x="27" y="136"/>
                    <a:pt x="25" y="136"/>
                  </a:cubicBezTo>
                  <a:cubicBezTo>
                    <a:pt x="16" y="136"/>
                    <a:pt x="9" y="133"/>
                    <a:pt x="2" y="128"/>
                  </a:cubicBezTo>
                  <a:cubicBezTo>
                    <a:pt x="1" y="128"/>
                    <a:pt x="0" y="127"/>
                    <a:pt x="1" y="125"/>
                  </a:cubicBezTo>
                  <a:cubicBezTo>
                    <a:pt x="2" y="122"/>
                    <a:pt x="4" y="119"/>
                    <a:pt x="5" y="116"/>
                  </a:cubicBezTo>
                  <a:cubicBezTo>
                    <a:pt x="6" y="114"/>
                    <a:pt x="7" y="113"/>
                    <a:pt x="8" y="111"/>
                  </a:cubicBezTo>
                  <a:cubicBezTo>
                    <a:pt x="9" y="109"/>
                    <a:pt x="10" y="109"/>
                    <a:pt x="12" y="111"/>
                  </a:cubicBezTo>
                  <a:cubicBezTo>
                    <a:pt x="16" y="114"/>
                    <a:pt x="21" y="116"/>
                    <a:pt x="26" y="116"/>
                  </a:cubicBezTo>
                  <a:cubicBezTo>
                    <a:pt x="32" y="117"/>
                    <a:pt x="37" y="115"/>
                    <a:pt x="41" y="111"/>
                  </a:cubicBezTo>
                  <a:cubicBezTo>
                    <a:pt x="43" y="109"/>
                    <a:pt x="45" y="107"/>
                    <a:pt x="46" y="105"/>
                  </a:cubicBezTo>
                  <a:cubicBezTo>
                    <a:pt x="49" y="97"/>
                    <a:pt x="48" y="91"/>
                    <a:pt x="39" y="89"/>
                  </a:cubicBezTo>
                  <a:cubicBezTo>
                    <a:pt x="32" y="87"/>
                    <a:pt x="25" y="85"/>
                    <a:pt x="18" y="83"/>
                  </a:cubicBezTo>
                  <a:cubicBezTo>
                    <a:pt x="9" y="81"/>
                    <a:pt x="4" y="75"/>
                    <a:pt x="2" y="66"/>
                  </a:cubicBezTo>
                  <a:cubicBezTo>
                    <a:pt x="0" y="60"/>
                    <a:pt x="1" y="53"/>
                    <a:pt x="3" y="47"/>
                  </a:cubicBezTo>
                  <a:cubicBezTo>
                    <a:pt x="7" y="36"/>
                    <a:pt x="14" y="28"/>
                    <a:pt x="24" y="23"/>
                  </a:cubicBezTo>
                  <a:cubicBezTo>
                    <a:pt x="25" y="22"/>
                    <a:pt x="26" y="21"/>
                    <a:pt x="26" y="19"/>
                  </a:cubicBezTo>
                  <a:cubicBezTo>
                    <a:pt x="26" y="15"/>
                    <a:pt x="26" y="11"/>
                    <a:pt x="26" y="7"/>
                  </a:cubicBezTo>
                  <a:cubicBezTo>
                    <a:pt x="25" y="5"/>
                    <a:pt x="26" y="3"/>
                    <a:pt x="28" y="3"/>
                  </a:cubicBezTo>
                  <a:cubicBezTo>
                    <a:pt x="31" y="2"/>
                    <a:pt x="33" y="1"/>
                    <a:pt x="36" y="1"/>
                  </a:cubicBezTo>
                  <a:cubicBezTo>
                    <a:pt x="38" y="0"/>
                    <a:pt x="39" y="1"/>
                    <a:pt x="39" y="3"/>
                  </a:cubicBezTo>
                  <a:cubicBezTo>
                    <a:pt x="40" y="5"/>
                    <a:pt x="39" y="7"/>
                    <a:pt x="39" y="10"/>
                  </a:cubicBezTo>
                  <a:cubicBezTo>
                    <a:pt x="39" y="10"/>
                    <a:pt x="39" y="10"/>
                    <a:pt x="40"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9" name="Content Placeholder 11"/>
          <p:cNvSpPr>
            <a:spLocks noGrp="1"/>
          </p:cNvSpPr>
          <p:nvPr>
            <p:ph sz="quarter" idx="4294967295"/>
          </p:nvPr>
        </p:nvSpPr>
        <p:spPr>
          <a:xfrm>
            <a:off x="3077567" y="2580915"/>
            <a:ext cx="1601973" cy="158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IE" sz="8000" dirty="0"/>
              <a:t>£</a:t>
            </a:r>
          </a:p>
        </p:txBody>
      </p:sp>
      <p:sp>
        <p:nvSpPr>
          <p:cNvPr id="27" name="Content Placeholder 1"/>
          <p:cNvSpPr>
            <a:spLocks noGrp="1"/>
          </p:cNvSpPr>
          <p:nvPr>
            <p:ph sz="quarter" idx="4294967295"/>
          </p:nvPr>
        </p:nvSpPr>
        <p:spPr>
          <a:xfrm>
            <a:off x="3188087" y="4482284"/>
            <a:ext cx="1380932" cy="252000"/>
          </a:xfrm>
          <a:prstGeom prst="rect">
            <a:avLst/>
          </a:prstGeom>
          <a:noFill/>
        </p:spPr>
        <p:txBody>
          <a:bodyPr anchor="ctr">
            <a:noAutofit/>
          </a:bodyPr>
          <a:lstStyle/>
          <a:p>
            <a:pPr algn="ctr"/>
            <a:r>
              <a:rPr lang="en-IE" sz="2400" b="1" dirty="0" smtClean="0"/>
              <a:t>Brexit</a:t>
            </a:r>
            <a:endParaRPr lang="en-IE" sz="2400" b="1" dirty="0"/>
          </a:p>
        </p:txBody>
      </p:sp>
      <p:sp>
        <p:nvSpPr>
          <p:cNvPr id="28" name="Content Placeholder 1"/>
          <p:cNvSpPr>
            <a:spLocks noGrp="1"/>
          </p:cNvSpPr>
          <p:nvPr>
            <p:ph sz="quarter" idx="4294967295"/>
          </p:nvPr>
        </p:nvSpPr>
        <p:spPr>
          <a:xfrm>
            <a:off x="5455213" y="4443456"/>
            <a:ext cx="1380932" cy="252000"/>
          </a:xfrm>
          <a:prstGeom prst="rect">
            <a:avLst/>
          </a:prstGeom>
          <a:noFill/>
        </p:spPr>
        <p:txBody>
          <a:bodyPr anchor="ctr">
            <a:noAutofit/>
          </a:bodyPr>
          <a:lstStyle/>
          <a:p>
            <a:pPr algn="ctr"/>
            <a:r>
              <a:rPr lang="en-IE" sz="2400" b="1" dirty="0" smtClean="0"/>
              <a:t>Airbnb</a:t>
            </a:r>
            <a:endParaRPr lang="en-IE" sz="2400" b="1" dirty="0"/>
          </a:p>
        </p:txBody>
      </p:sp>
      <p:sp>
        <p:nvSpPr>
          <p:cNvPr id="30" name="Content Placeholder 11"/>
          <p:cNvSpPr txBox="1">
            <a:spLocks/>
          </p:cNvSpPr>
          <p:nvPr/>
        </p:nvSpPr>
        <p:spPr>
          <a:xfrm>
            <a:off x="906968" y="2581333"/>
            <a:ext cx="1601973" cy="1582833"/>
          </a:xfrm>
          <a:prstGeom prst="ellipse">
            <a:avLst/>
          </a:prstGeom>
          <a:solidFill>
            <a:schemeClr val="accent3"/>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742950" rtl="0" eaLnBrk="1" latinLnBrk="0" hangingPunct="1">
              <a:lnSpc>
                <a:spcPct val="100000"/>
              </a:lnSpc>
              <a:spcBef>
                <a:spcPts val="600"/>
              </a:spcBef>
              <a:spcAft>
                <a:spcPts val="0"/>
              </a:spcAft>
              <a:buClr>
                <a:schemeClr val="accent1"/>
              </a:buClr>
              <a:buSzPct val="100000"/>
              <a:buFont typeface="+mj-lt"/>
              <a:buNone/>
              <a:tabLst/>
              <a:defRPr sz="1000" kern="1200">
                <a:solidFill>
                  <a:schemeClr val="lt1"/>
                </a:solidFill>
                <a:latin typeface="+mn-lt"/>
                <a:ea typeface="+mn-ea"/>
                <a:cs typeface="+mn-cs"/>
              </a:defRPr>
            </a:lvl1pPr>
            <a:lvl2pPr marL="180975" indent="-173038" algn="l" defTabSz="742950" rtl="0" eaLnBrk="1" latinLnBrk="0" hangingPunct="1">
              <a:lnSpc>
                <a:spcPct val="100000"/>
              </a:lnSpc>
              <a:spcBef>
                <a:spcPts val="600"/>
              </a:spcBef>
              <a:spcAft>
                <a:spcPts val="0"/>
              </a:spcAft>
              <a:buClr>
                <a:schemeClr val="accent2"/>
              </a:buClr>
              <a:buSzPct val="145000"/>
              <a:buFont typeface="Arial" panose="020B0604020202020204" pitchFamily="34" charset="0"/>
              <a:buChar char="•"/>
              <a:tabLst>
                <a:tab pos="265113" algn="l"/>
              </a:tabLst>
              <a:defRPr sz="1000" kern="1200">
                <a:solidFill>
                  <a:schemeClr val="lt1"/>
                </a:solidFill>
                <a:latin typeface="+mn-lt"/>
                <a:ea typeface="+mn-ea"/>
                <a:cs typeface="+mn-cs"/>
              </a:defRPr>
            </a:lvl2pPr>
            <a:lvl3pPr marL="360363" indent="-180975" algn="l" defTabSz="742950" rtl="0" eaLnBrk="1" latinLnBrk="0" hangingPunct="1">
              <a:lnSpc>
                <a:spcPct val="100000"/>
              </a:lnSpc>
              <a:spcBef>
                <a:spcPts val="600"/>
              </a:spcBef>
              <a:spcAft>
                <a:spcPts val="0"/>
              </a:spcAft>
              <a:buClr>
                <a:schemeClr val="accent1"/>
              </a:buClr>
              <a:buSzPct val="145000"/>
              <a:buFont typeface="Arial" panose="020B0604020202020204" pitchFamily="34" charset="0"/>
              <a:buChar char="•"/>
              <a:tabLst/>
              <a:defRPr sz="1000" kern="1200" baseline="0">
                <a:solidFill>
                  <a:schemeClr val="lt1"/>
                </a:solidFill>
                <a:latin typeface="+mn-lt"/>
                <a:ea typeface="+mn-ea"/>
                <a:cs typeface="+mn-cs"/>
              </a:defRPr>
            </a:lvl3pPr>
            <a:lvl4pPr marL="539750" indent="-179388"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tab pos="611188" algn="l"/>
              </a:tabLst>
              <a:defRPr sz="1000" kern="1200">
                <a:solidFill>
                  <a:schemeClr val="lt1"/>
                </a:solidFill>
                <a:latin typeface="+mn-lt"/>
                <a:ea typeface="+mn-ea"/>
                <a:cs typeface="+mn-cs"/>
              </a:defRPr>
            </a:lvl4pPr>
            <a:lvl5pPr marL="539750" indent="-176213"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defRPr sz="1400" kern="1200">
                <a:solidFill>
                  <a:schemeClr val="l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9pPr>
          </a:lstStyle>
          <a:p>
            <a:pPr algn="ctr"/>
            <a:endParaRPr lang="en-IE" sz="9600" dirty="0"/>
          </a:p>
        </p:txBody>
      </p:sp>
      <p:sp>
        <p:nvSpPr>
          <p:cNvPr id="41" name="Content Placeholder 8"/>
          <p:cNvSpPr>
            <a:spLocks noGrp="1"/>
          </p:cNvSpPr>
          <p:nvPr>
            <p:ph sz="quarter" idx="4294967295"/>
          </p:nvPr>
        </p:nvSpPr>
        <p:spPr>
          <a:xfrm>
            <a:off x="749640" y="4459257"/>
            <a:ext cx="1968905" cy="660160"/>
          </a:xfrm>
          <a:prstGeom prst="rect">
            <a:avLst/>
          </a:prstGeom>
          <a:noFill/>
        </p:spPr>
        <p:txBody>
          <a:bodyPr anchor="ctr">
            <a:noAutofit/>
          </a:bodyPr>
          <a:lstStyle/>
          <a:p>
            <a:pPr algn="ctr"/>
            <a:r>
              <a:rPr lang="en-IE" sz="2400" b="1" dirty="0" smtClean="0"/>
              <a:t>New </a:t>
            </a:r>
          </a:p>
          <a:p>
            <a:pPr algn="ctr"/>
            <a:r>
              <a:rPr lang="en-IE" sz="2400" b="1" dirty="0" smtClean="0"/>
              <a:t>Supply </a:t>
            </a:r>
            <a:endParaRPr lang="en-IE" sz="2400" b="1" dirty="0"/>
          </a:p>
        </p:txBody>
      </p:sp>
      <p:sp>
        <p:nvSpPr>
          <p:cNvPr id="42" name="Content Placeholder 1"/>
          <p:cNvSpPr>
            <a:spLocks noGrp="1"/>
          </p:cNvSpPr>
          <p:nvPr>
            <p:ph sz="quarter" idx="4294967295"/>
          </p:nvPr>
        </p:nvSpPr>
        <p:spPr>
          <a:xfrm>
            <a:off x="7220120" y="4286100"/>
            <a:ext cx="2660757" cy="1365394"/>
          </a:xfrm>
          <a:prstGeom prst="rect">
            <a:avLst/>
          </a:prstGeom>
          <a:noFill/>
        </p:spPr>
        <p:txBody>
          <a:bodyPr anchor="ctr">
            <a:noAutofit/>
          </a:bodyPr>
          <a:lstStyle/>
          <a:p>
            <a:pPr algn="ctr"/>
            <a:r>
              <a:rPr lang="en-IE" sz="2400" b="1" dirty="0" smtClean="0"/>
              <a:t>Social Housing</a:t>
            </a:r>
          </a:p>
          <a:p>
            <a:pPr algn="ctr"/>
            <a:r>
              <a:rPr lang="en-IE" sz="2400" b="1" dirty="0" smtClean="0"/>
              <a:t>&amp; Student Accommodation </a:t>
            </a:r>
            <a:endParaRPr lang="en-IE" sz="2400" b="1" dirty="0"/>
          </a:p>
        </p:txBody>
      </p:sp>
      <p:sp>
        <p:nvSpPr>
          <p:cNvPr id="43" name="Content Placeholder 11"/>
          <p:cNvSpPr txBox="1">
            <a:spLocks/>
          </p:cNvSpPr>
          <p:nvPr/>
        </p:nvSpPr>
        <p:spPr>
          <a:xfrm>
            <a:off x="7733762" y="2541768"/>
            <a:ext cx="1601973" cy="1582833"/>
          </a:xfrm>
          <a:prstGeom prst="ellipse">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0" indent="0" algn="l" defTabSz="742950" rtl="0" eaLnBrk="1" latinLnBrk="0" hangingPunct="1">
              <a:lnSpc>
                <a:spcPct val="100000"/>
              </a:lnSpc>
              <a:spcBef>
                <a:spcPts val="600"/>
              </a:spcBef>
              <a:spcAft>
                <a:spcPts val="0"/>
              </a:spcAft>
              <a:buClr>
                <a:schemeClr val="accent1"/>
              </a:buClr>
              <a:buSzPct val="100000"/>
              <a:buFont typeface="+mj-lt"/>
              <a:buNone/>
              <a:tabLst/>
              <a:defRPr sz="1000" kern="1200">
                <a:solidFill>
                  <a:schemeClr val="lt1"/>
                </a:solidFill>
                <a:latin typeface="+mn-lt"/>
                <a:ea typeface="+mn-ea"/>
                <a:cs typeface="+mn-cs"/>
              </a:defRPr>
            </a:lvl1pPr>
            <a:lvl2pPr marL="180975" indent="-173038" algn="l" defTabSz="742950" rtl="0" eaLnBrk="1" latinLnBrk="0" hangingPunct="1">
              <a:lnSpc>
                <a:spcPct val="100000"/>
              </a:lnSpc>
              <a:spcBef>
                <a:spcPts val="600"/>
              </a:spcBef>
              <a:spcAft>
                <a:spcPts val="0"/>
              </a:spcAft>
              <a:buClr>
                <a:schemeClr val="accent2"/>
              </a:buClr>
              <a:buSzPct val="145000"/>
              <a:buFont typeface="Arial" panose="020B0604020202020204" pitchFamily="34" charset="0"/>
              <a:buChar char="•"/>
              <a:tabLst>
                <a:tab pos="265113" algn="l"/>
              </a:tabLst>
              <a:defRPr sz="1000" kern="1200">
                <a:solidFill>
                  <a:schemeClr val="lt1"/>
                </a:solidFill>
                <a:latin typeface="+mn-lt"/>
                <a:ea typeface="+mn-ea"/>
                <a:cs typeface="+mn-cs"/>
              </a:defRPr>
            </a:lvl2pPr>
            <a:lvl3pPr marL="360363" indent="-180975" algn="l" defTabSz="742950" rtl="0" eaLnBrk="1" latinLnBrk="0" hangingPunct="1">
              <a:lnSpc>
                <a:spcPct val="100000"/>
              </a:lnSpc>
              <a:spcBef>
                <a:spcPts val="600"/>
              </a:spcBef>
              <a:spcAft>
                <a:spcPts val="0"/>
              </a:spcAft>
              <a:buClr>
                <a:schemeClr val="accent1"/>
              </a:buClr>
              <a:buSzPct val="145000"/>
              <a:buFont typeface="Arial" panose="020B0604020202020204" pitchFamily="34" charset="0"/>
              <a:buChar char="•"/>
              <a:tabLst/>
              <a:defRPr sz="1000" kern="1200" baseline="0">
                <a:solidFill>
                  <a:schemeClr val="lt1"/>
                </a:solidFill>
                <a:latin typeface="+mn-lt"/>
                <a:ea typeface="+mn-ea"/>
                <a:cs typeface="+mn-cs"/>
              </a:defRPr>
            </a:lvl3pPr>
            <a:lvl4pPr marL="539750" indent="-179388"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tab pos="611188" algn="l"/>
              </a:tabLst>
              <a:defRPr sz="1000" kern="1200">
                <a:solidFill>
                  <a:schemeClr val="lt1"/>
                </a:solidFill>
                <a:latin typeface="+mn-lt"/>
                <a:ea typeface="+mn-ea"/>
                <a:cs typeface="+mn-cs"/>
              </a:defRPr>
            </a:lvl4pPr>
            <a:lvl5pPr marL="539750" indent="-176213" algn="l" defTabSz="742950" rtl="0" eaLnBrk="1" latinLnBrk="0" hangingPunct="1">
              <a:lnSpc>
                <a:spcPct val="100000"/>
              </a:lnSpc>
              <a:spcBef>
                <a:spcPts val="600"/>
              </a:spcBef>
              <a:spcAft>
                <a:spcPts val="0"/>
              </a:spcAft>
              <a:buClr>
                <a:schemeClr val="accent6"/>
              </a:buClr>
              <a:buSzPct val="145000"/>
              <a:buFont typeface="Arial" panose="020B0604020202020204" pitchFamily="34" charset="0"/>
              <a:buChar char="•"/>
              <a:tabLst/>
              <a:defRPr sz="1400" kern="1200">
                <a:solidFill>
                  <a:schemeClr val="l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lt1"/>
                </a:solidFill>
                <a:latin typeface="+mn-lt"/>
                <a:ea typeface="+mn-ea"/>
                <a:cs typeface="+mn-cs"/>
              </a:defRPr>
            </a:lvl9pPr>
          </a:lstStyle>
          <a:p>
            <a:pPr algn="ctr"/>
            <a:endParaRPr lang="en-IE" sz="9600" dirty="0"/>
          </a:p>
        </p:txBody>
      </p:sp>
      <p:grpSp>
        <p:nvGrpSpPr>
          <p:cNvPr id="44" name="Group 4"/>
          <p:cNvGrpSpPr>
            <a:grpSpLocks noChangeAspect="1"/>
          </p:cNvGrpSpPr>
          <p:nvPr/>
        </p:nvGrpSpPr>
        <p:grpSpPr bwMode="auto">
          <a:xfrm>
            <a:off x="8092784" y="2930454"/>
            <a:ext cx="887940" cy="805469"/>
            <a:chOff x="2995" y="2612"/>
            <a:chExt cx="323" cy="293"/>
          </a:xfrm>
          <a:solidFill>
            <a:schemeClr val="bg1"/>
          </a:solidFill>
        </p:grpSpPr>
        <p:sp>
          <p:nvSpPr>
            <p:cNvPr id="45" name="Freeform 5"/>
            <p:cNvSpPr>
              <a:spLocks/>
            </p:cNvSpPr>
            <p:nvPr/>
          </p:nvSpPr>
          <p:spPr bwMode="auto">
            <a:xfrm>
              <a:off x="3047" y="2678"/>
              <a:ext cx="229" cy="227"/>
            </a:xfrm>
            <a:custGeom>
              <a:avLst/>
              <a:gdLst>
                <a:gd name="T0" fmla="*/ 192 w 374"/>
                <a:gd name="T1" fmla="*/ 0 h 370"/>
                <a:gd name="T2" fmla="*/ 192 w 374"/>
                <a:gd name="T3" fmla="*/ 0 h 370"/>
                <a:gd name="T4" fmla="*/ 182 w 374"/>
                <a:gd name="T5" fmla="*/ 0 h 370"/>
                <a:gd name="T6" fmla="*/ 4 w 374"/>
                <a:gd name="T7" fmla="*/ 142 h 370"/>
                <a:gd name="T8" fmla="*/ 0 w 374"/>
                <a:gd name="T9" fmla="*/ 151 h 370"/>
                <a:gd name="T10" fmla="*/ 0 w 374"/>
                <a:gd name="T11" fmla="*/ 363 h 370"/>
                <a:gd name="T12" fmla="*/ 4 w 374"/>
                <a:gd name="T13" fmla="*/ 370 h 370"/>
                <a:gd name="T14" fmla="*/ 134 w 374"/>
                <a:gd name="T15" fmla="*/ 370 h 370"/>
                <a:gd name="T16" fmla="*/ 134 w 374"/>
                <a:gd name="T17" fmla="*/ 242 h 370"/>
                <a:gd name="T18" fmla="*/ 139 w 374"/>
                <a:gd name="T19" fmla="*/ 237 h 370"/>
                <a:gd name="T20" fmla="*/ 235 w 374"/>
                <a:gd name="T21" fmla="*/ 237 h 370"/>
                <a:gd name="T22" fmla="*/ 239 w 374"/>
                <a:gd name="T23" fmla="*/ 242 h 370"/>
                <a:gd name="T24" fmla="*/ 239 w 374"/>
                <a:gd name="T25" fmla="*/ 370 h 370"/>
                <a:gd name="T26" fmla="*/ 367 w 374"/>
                <a:gd name="T27" fmla="*/ 370 h 370"/>
                <a:gd name="T28" fmla="*/ 374 w 374"/>
                <a:gd name="T29" fmla="*/ 363 h 370"/>
                <a:gd name="T30" fmla="*/ 374 w 374"/>
                <a:gd name="T31" fmla="*/ 151 h 370"/>
                <a:gd name="T32" fmla="*/ 369 w 374"/>
                <a:gd name="T33" fmla="*/ 142 h 370"/>
                <a:gd name="T34" fmla="*/ 192 w 374"/>
                <a:gd name="T3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4" h="370">
                  <a:moveTo>
                    <a:pt x="192" y="0"/>
                  </a:moveTo>
                  <a:lnTo>
                    <a:pt x="192" y="0"/>
                  </a:lnTo>
                  <a:lnTo>
                    <a:pt x="182" y="0"/>
                  </a:lnTo>
                  <a:lnTo>
                    <a:pt x="4" y="142"/>
                  </a:lnTo>
                  <a:cubicBezTo>
                    <a:pt x="2" y="144"/>
                    <a:pt x="0" y="146"/>
                    <a:pt x="0" y="151"/>
                  </a:cubicBezTo>
                  <a:lnTo>
                    <a:pt x="0" y="363"/>
                  </a:lnTo>
                  <a:cubicBezTo>
                    <a:pt x="0" y="367"/>
                    <a:pt x="2" y="370"/>
                    <a:pt x="4" y="370"/>
                  </a:cubicBezTo>
                  <a:lnTo>
                    <a:pt x="134" y="370"/>
                  </a:lnTo>
                  <a:lnTo>
                    <a:pt x="134" y="242"/>
                  </a:lnTo>
                  <a:cubicBezTo>
                    <a:pt x="134" y="240"/>
                    <a:pt x="137" y="237"/>
                    <a:pt x="139" y="237"/>
                  </a:cubicBezTo>
                  <a:lnTo>
                    <a:pt x="235" y="237"/>
                  </a:lnTo>
                  <a:cubicBezTo>
                    <a:pt x="237" y="237"/>
                    <a:pt x="239" y="240"/>
                    <a:pt x="239" y="242"/>
                  </a:cubicBezTo>
                  <a:lnTo>
                    <a:pt x="239" y="370"/>
                  </a:lnTo>
                  <a:lnTo>
                    <a:pt x="367" y="370"/>
                  </a:lnTo>
                  <a:cubicBezTo>
                    <a:pt x="372" y="370"/>
                    <a:pt x="374" y="367"/>
                    <a:pt x="374" y="363"/>
                  </a:cubicBezTo>
                  <a:lnTo>
                    <a:pt x="374" y="151"/>
                  </a:lnTo>
                  <a:cubicBezTo>
                    <a:pt x="374" y="146"/>
                    <a:pt x="372" y="144"/>
                    <a:pt x="369" y="142"/>
                  </a:cubicBezTo>
                  <a:lnTo>
                    <a:pt x="1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46" name="Freeform 6"/>
            <p:cNvSpPr>
              <a:spLocks/>
            </p:cNvSpPr>
            <p:nvPr/>
          </p:nvSpPr>
          <p:spPr bwMode="auto">
            <a:xfrm>
              <a:off x="2995" y="2612"/>
              <a:ext cx="323" cy="146"/>
            </a:xfrm>
            <a:custGeom>
              <a:avLst/>
              <a:gdLst>
                <a:gd name="T0" fmla="*/ 521 w 526"/>
                <a:gd name="T1" fmla="*/ 198 h 239"/>
                <a:gd name="T2" fmla="*/ 521 w 526"/>
                <a:gd name="T3" fmla="*/ 198 h 239"/>
                <a:gd name="T4" fmla="*/ 412 w 526"/>
                <a:gd name="T5" fmla="*/ 114 h 239"/>
                <a:gd name="T6" fmla="*/ 412 w 526"/>
                <a:gd name="T7" fmla="*/ 33 h 239"/>
                <a:gd name="T8" fmla="*/ 407 w 526"/>
                <a:gd name="T9" fmla="*/ 28 h 239"/>
                <a:gd name="T10" fmla="*/ 365 w 526"/>
                <a:gd name="T11" fmla="*/ 28 h 239"/>
                <a:gd name="T12" fmla="*/ 360 w 526"/>
                <a:gd name="T13" fmla="*/ 33 h 239"/>
                <a:gd name="T14" fmla="*/ 360 w 526"/>
                <a:gd name="T15" fmla="*/ 73 h 239"/>
                <a:gd name="T16" fmla="*/ 267 w 526"/>
                <a:gd name="T17" fmla="*/ 2 h 239"/>
                <a:gd name="T18" fmla="*/ 258 w 526"/>
                <a:gd name="T19" fmla="*/ 2 h 239"/>
                <a:gd name="T20" fmla="*/ 1 w 526"/>
                <a:gd name="T21" fmla="*/ 198 h 239"/>
                <a:gd name="T22" fmla="*/ 1 w 526"/>
                <a:gd name="T23" fmla="*/ 207 h 239"/>
                <a:gd name="T24" fmla="*/ 25 w 526"/>
                <a:gd name="T25" fmla="*/ 236 h 239"/>
                <a:gd name="T26" fmla="*/ 32 w 526"/>
                <a:gd name="T27" fmla="*/ 236 h 239"/>
                <a:gd name="T28" fmla="*/ 258 w 526"/>
                <a:gd name="T29" fmla="*/ 62 h 239"/>
                <a:gd name="T30" fmla="*/ 267 w 526"/>
                <a:gd name="T31" fmla="*/ 62 h 239"/>
                <a:gd name="T32" fmla="*/ 491 w 526"/>
                <a:gd name="T33" fmla="*/ 236 h 239"/>
                <a:gd name="T34" fmla="*/ 498 w 526"/>
                <a:gd name="T35" fmla="*/ 236 h 239"/>
                <a:gd name="T36" fmla="*/ 524 w 526"/>
                <a:gd name="T37" fmla="*/ 207 h 239"/>
                <a:gd name="T38" fmla="*/ 521 w 526"/>
                <a:gd name="T39" fmla="*/ 19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6" h="239">
                  <a:moveTo>
                    <a:pt x="521" y="198"/>
                  </a:moveTo>
                  <a:lnTo>
                    <a:pt x="521" y="198"/>
                  </a:lnTo>
                  <a:lnTo>
                    <a:pt x="412" y="114"/>
                  </a:lnTo>
                  <a:lnTo>
                    <a:pt x="412" y="33"/>
                  </a:lnTo>
                  <a:cubicBezTo>
                    <a:pt x="412" y="30"/>
                    <a:pt x="409" y="28"/>
                    <a:pt x="407" y="28"/>
                  </a:cubicBezTo>
                  <a:lnTo>
                    <a:pt x="365" y="28"/>
                  </a:lnTo>
                  <a:cubicBezTo>
                    <a:pt x="363" y="28"/>
                    <a:pt x="360" y="30"/>
                    <a:pt x="360" y="33"/>
                  </a:cubicBezTo>
                  <a:lnTo>
                    <a:pt x="360" y="73"/>
                  </a:lnTo>
                  <a:lnTo>
                    <a:pt x="267" y="2"/>
                  </a:lnTo>
                  <a:cubicBezTo>
                    <a:pt x="265" y="0"/>
                    <a:pt x="260" y="0"/>
                    <a:pt x="258" y="2"/>
                  </a:cubicBezTo>
                  <a:lnTo>
                    <a:pt x="1" y="198"/>
                  </a:lnTo>
                  <a:cubicBezTo>
                    <a:pt x="0" y="200"/>
                    <a:pt x="0" y="205"/>
                    <a:pt x="1" y="207"/>
                  </a:cubicBezTo>
                  <a:lnTo>
                    <a:pt x="25" y="236"/>
                  </a:lnTo>
                  <a:cubicBezTo>
                    <a:pt x="27" y="239"/>
                    <a:pt x="32" y="239"/>
                    <a:pt x="32" y="236"/>
                  </a:cubicBezTo>
                  <a:lnTo>
                    <a:pt x="258" y="62"/>
                  </a:lnTo>
                  <a:lnTo>
                    <a:pt x="267" y="62"/>
                  </a:lnTo>
                  <a:lnTo>
                    <a:pt x="491" y="236"/>
                  </a:lnTo>
                  <a:cubicBezTo>
                    <a:pt x="493" y="239"/>
                    <a:pt x="498" y="239"/>
                    <a:pt x="498" y="236"/>
                  </a:cubicBezTo>
                  <a:lnTo>
                    <a:pt x="524" y="207"/>
                  </a:lnTo>
                  <a:cubicBezTo>
                    <a:pt x="526" y="205"/>
                    <a:pt x="524" y="200"/>
                    <a:pt x="521"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54" name="Freeform 10"/>
          <p:cNvSpPr>
            <a:spLocks noEditPoints="1"/>
          </p:cNvSpPr>
          <p:nvPr/>
        </p:nvSpPr>
        <p:spPr bwMode="auto">
          <a:xfrm>
            <a:off x="1270359" y="2901015"/>
            <a:ext cx="927468" cy="861460"/>
          </a:xfrm>
          <a:custGeom>
            <a:avLst/>
            <a:gdLst>
              <a:gd name="T0" fmla="*/ 36 w 613"/>
              <a:gd name="T1" fmla="*/ 0 h 567"/>
              <a:gd name="T2" fmla="*/ 0 w 613"/>
              <a:gd name="T3" fmla="*/ 532 h 567"/>
              <a:gd name="T4" fmla="*/ 36 w 613"/>
              <a:gd name="T5" fmla="*/ 567 h 567"/>
              <a:gd name="T6" fmla="*/ 304 w 613"/>
              <a:gd name="T7" fmla="*/ 567 h 567"/>
              <a:gd name="T8" fmla="*/ 613 w 613"/>
              <a:gd name="T9" fmla="*/ 567 h 567"/>
              <a:gd name="T10" fmla="*/ 573 w 613"/>
              <a:gd name="T11" fmla="*/ 532 h 567"/>
              <a:gd name="T12" fmla="*/ 304 w 613"/>
              <a:gd name="T13" fmla="*/ 210 h 567"/>
              <a:gd name="T14" fmla="*/ 36 w 613"/>
              <a:gd name="T15" fmla="*/ 0 h 567"/>
              <a:gd name="T16" fmla="*/ 193 w 613"/>
              <a:gd name="T17" fmla="*/ 35 h 567"/>
              <a:gd name="T18" fmla="*/ 266 w 613"/>
              <a:gd name="T19" fmla="*/ 104 h 567"/>
              <a:gd name="T20" fmla="*/ 193 w 613"/>
              <a:gd name="T21" fmla="*/ 35 h 567"/>
              <a:gd name="T22" fmla="*/ 78 w 613"/>
              <a:gd name="T23" fmla="*/ 35 h 567"/>
              <a:gd name="T24" fmla="*/ 151 w 613"/>
              <a:gd name="T25" fmla="*/ 104 h 567"/>
              <a:gd name="T26" fmla="*/ 78 w 613"/>
              <a:gd name="T27" fmla="*/ 35 h 567"/>
              <a:gd name="T28" fmla="*/ 193 w 613"/>
              <a:gd name="T29" fmla="*/ 142 h 567"/>
              <a:gd name="T30" fmla="*/ 266 w 613"/>
              <a:gd name="T31" fmla="*/ 208 h 567"/>
              <a:gd name="T32" fmla="*/ 193 w 613"/>
              <a:gd name="T33" fmla="*/ 142 h 567"/>
              <a:gd name="T34" fmla="*/ 78 w 613"/>
              <a:gd name="T35" fmla="*/ 142 h 567"/>
              <a:gd name="T36" fmla="*/ 151 w 613"/>
              <a:gd name="T37" fmla="*/ 208 h 567"/>
              <a:gd name="T38" fmla="*/ 78 w 613"/>
              <a:gd name="T39" fmla="*/ 142 h 567"/>
              <a:gd name="T40" fmla="*/ 456 w 613"/>
              <a:gd name="T41" fmla="*/ 248 h 567"/>
              <a:gd name="T42" fmla="*/ 531 w 613"/>
              <a:gd name="T43" fmla="*/ 318 h 567"/>
              <a:gd name="T44" fmla="*/ 456 w 613"/>
              <a:gd name="T45" fmla="*/ 248 h 567"/>
              <a:gd name="T46" fmla="*/ 347 w 613"/>
              <a:gd name="T47" fmla="*/ 248 h 567"/>
              <a:gd name="T48" fmla="*/ 417 w 613"/>
              <a:gd name="T49" fmla="*/ 318 h 567"/>
              <a:gd name="T50" fmla="*/ 347 w 613"/>
              <a:gd name="T51" fmla="*/ 248 h 567"/>
              <a:gd name="T52" fmla="*/ 193 w 613"/>
              <a:gd name="T53" fmla="*/ 248 h 567"/>
              <a:gd name="T54" fmla="*/ 266 w 613"/>
              <a:gd name="T55" fmla="*/ 316 h 567"/>
              <a:gd name="T56" fmla="*/ 193 w 613"/>
              <a:gd name="T57" fmla="*/ 248 h 567"/>
              <a:gd name="T58" fmla="*/ 78 w 613"/>
              <a:gd name="T59" fmla="*/ 248 h 567"/>
              <a:gd name="T60" fmla="*/ 151 w 613"/>
              <a:gd name="T61" fmla="*/ 316 h 567"/>
              <a:gd name="T62" fmla="*/ 78 w 613"/>
              <a:gd name="T63" fmla="*/ 248 h 567"/>
              <a:gd name="T64" fmla="*/ 193 w 613"/>
              <a:gd name="T65" fmla="*/ 354 h 567"/>
              <a:gd name="T66" fmla="*/ 266 w 613"/>
              <a:gd name="T67" fmla="*/ 421 h 567"/>
              <a:gd name="T68" fmla="*/ 193 w 613"/>
              <a:gd name="T69" fmla="*/ 354 h 567"/>
              <a:gd name="T70" fmla="*/ 78 w 613"/>
              <a:gd name="T71" fmla="*/ 354 h 567"/>
              <a:gd name="T72" fmla="*/ 151 w 613"/>
              <a:gd name="T73" fmla="*/ 421 h 567"/>
              <a:gd name="T74" fmla="*/ 78 w 613"/>
              <a:gd name="T75" fmla="*/ 354 h 567"/>
              <a:gd name="T76" fmla="*/ 456 w 613"/>
              <a:gd name="T77" fmla="*/ 356 h 567"/>
              <a:gd name="T78" fmla="*/ 531 w 613"/>
              <a:gd name="T79" fmla="*/ 426 h 567"/>
              <a:gd name="T80" fmla="*/ 456 w 613"/>
              <a:gd name="T81" fmla="*/ 356 h 567"/>
              <a:gd name="T82" fmla="*/ 347 w 613"/>
              <a:gd name="T83" fmla="*/ 356 h 567"/>
              <a:gd name="T84" fmla="*/ 417 w 613"/>
              <a:gd name="T85" fmla="*/ 426 h 567"/>
              <a:gd name="T86" fmla="*/ 347 w 613"/>
              <a:gd name="T87" fmla="*/ 356 h 567"/>
              <a:gd name="T88" fmla="*/ 382 w 613"/>
              <a:gd name="T89" fmla="*/ 460 h 567"/>
              <a:gd name="T90" fmla="*/ 493 w 613"/>
              <a:gd name="T91" fmla="*/ 530 h 567"/>
              <a:gd name="T92" fmla="*/ 382 w 613"/>
              <a:gd name="T93" fmla="*/ 460 h 567"/>
              <a:gd name="T94" fmla="*/ 114 w 613"/>
              <a:gd name="T95" fmla="*/ 460 h 567"/>
              <a:gd name="T96" fmla="*/ 229 w 613"/>
              <a:gd name="T97" fmla="*/ 530 h 567"/>
              <a:gd name="T98" fmla="*/ 114 w 613"/>
              <a:gd name="T99" fmla="*/ 46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3" h="567">
                <a:moveTo>
                  <a:pt x="36" y="0"/>
                </a:moveTo>
                <a:lnTo>
                  <a:pt x="36" y="0"/>
                </a:lnTo>
                <a:lnTo>
                  <a:pt x="36" y="532"/>
                </a:lnTo>
                <a:lnTo>
                  <a:pt x="0" y="532"/>
                </a:lnTo>
                <a:lnTo>
                  <a:pt x="0" y="567"/>
                </a:lnTo>
                <a:lnTo>
                  <a:pt x="36" y="567"/>
                </a:lnTo>
                <a:lnTo>
                  <a:pt x="304" y="567"/>
                </a:lnTo>
                <a:lnTo>
                  <a:pt x="304" y="567"/>
                </a:lnTo>
                <a:lnTo>
                  <a:pt x="573" y="567"/>
                </a:lnTo>
                <a:lnTo>
                  <a:pt x="613" y="567"/>
                </a:lnTo>
                <a:lnTo>
                  <a:pt x="613" y="532"/>
                </a:lnTo>
                <a:lnTo>
                  <a:pt x="573" y="532"/>
                </a:lnTo>
                <a:lnTo>
                  <a:pt x="573" y="210"/>
                </a:lnTo>
                <a:lnTo>
                  <a:pt x="304" y="210"/>
                </a:lnTo>
                <a:lnTo>
                  <a:pt x="304" y="0"/>
                </a:lnTo>
                <a:lnTo>
                  <a:pt x="36" y="0"/>
                </a:lnTo>
                <a:close/>
                <a:moveTo>
                  <a:pt x="193" y="35"/>
                </a:moveTo>
                <a:lnTo>
                  <a:pt x="193" y="35"/>
                </a:lnTo>
                <a:lnTo>
                  <a:pt x="266" y="35"/>
                </a:lnTo>
                <a:lnTo>
                  <a:pt x="266" y="104"/>
                </a:lnTo>
                <a:lnTo>
                  <a:pt x="193" y="104"/>
                </a:lnTo>
                <a:lnTo>
                  <a:pt x="193" y="35"/>
                </a:lnTo>
                <a:close/>
                <a:moveTo>
                  <a:pt x="78" y="35"/>
                </a:moveTo>
                <a:lnTo>
                  <a:pt x="78" y="35"/>
                </a:lnTo>
                <a:lnTo>
                  <a:pt x="151" y="35"/>
                </a:lnTo>
                <a:lnTo>
                  <a:pt x="151" y="104"/>
                </a:lnTo>
                <a:lnTo>
                  <a:pt x="78" y="104"/>
                </a:lnTo>
                <a:lnTo>
                  <a:pt x="78" y="35"/>
                </a:lnTo>
                <a:close/>
                <a:moveTo>
                  <a:pt x="193" y="142"/>
                </a:moveTo>
                <a:lnTo>
                  <a:pt x="193" y="142"/>
                </a:lnTo>
                <a:lnTo>
                  <a:pt x="266" y="142"/>
                </a:lnTo>
                <a:lnTo>
                  <a:pt x="266" y="208"/>
                </a:lnTo>
                <a:lnTo>
                  <a:pt x="193" y="208"/>
                </a:lnTo>
                <a:lnTo>
                  <a:pt x="193" y="142"/>
                </a:lnTo>
                <a:close/>
                <a:moveTo>
                  <a:pt x="78" y="142"/>
                </a:moveTo>
                <a:lnTo>
                  <a:pt x="78" y="142"/>
                </a:lnTo>
                <a:lnTo>
                  <a:pt x="151" y="142"/>
                </a:lnTo>
                <a:lnTo>
                  <a:pt x="151" y="208"/>
                </a:lnTo>
                <a:lnTo>
                  <a:pt x="78" y="208"/>
                </a:lnTo>
                <a:lnTo>
                  <a:pt x="78" y="142"/>
                </a:lnTo>
                <a:close/>
                <a:moveTo>
                  <a:pt x="456" y="248"/>
                </a:moveTo>
                <a:lnTo>
                  <a:pt x="456" y="248"/>
                </a:lnTo>
                <a:lnTo>
                  <a:pt x="531" y="248"/>
                </a:lnTo>
                <a:lnTo>
                  <a:pt x="531" y="318"/>
                </a:lnTo>
                <a:lnTo>
                  <a:pt x="456" y="318"/>
                </a:lnTo>
                <a:lnTo>
                  <a:pt x="456" y="248"/>
                </a:lnTo>
                <a:close/>
                <a:moveTo>
                  <a:pt x="347" y="248"/>
                </a:moveTo>
                <a:lnTo>
                  <a:pt x="347" y="248"/>
                </a:lnTo>
                <a:lnTo>
                  <a:pt x="417" y="248"/>
                </a:lnTo>
                <a:lnTo>
                  <a:pt x="417" y="318"/>
                </a:lnTo>
                <a:lnTo>
                  <a:pt x="347" y="318"/>
                </a:lnTo>
                <a:lnTo>
                  <a:pt x="347" y="248"/>
                </a:lnTo>
                <a:close/>
                <a:moveTo>
                  <a:pt x="193" y="248"/>
                </a:moveTo>
                <a:lnTo>
                  <a:pt x="193" y="248"/>
                </a:lnTo>
                <a:lnTo>
                  <a:pt x="266" y="248"/>
                </a:lnTo>
                <a:lnTo>
                  <a:pt x="266" y="316"/>
                </a:lnTo>
                <a:lnTo>
                  <a:pt x="193" y="316"/>
                </a:lnTo>
                <a:lnTo>
                  <a:pt x="193" y="248"/>
                </a:lnTo>
                <a:close/>
                <a:moveTo>
                  <a:pt x="78" y="248"/>
                </a:moveTo>
                <a:lnTo>
                  <a:pt x="78" y="248"/>
                </a:lnTo>
                <a:lnTo>
                  <a:pt x="151" y="248"/>
                </a:lnTo>
                <a:lnTo>
                  <a:pt x="151" y="316"/>
                </a:lnTo>
                <a:lnTo>
                  <a:pt x="78" y="316"/>
                </a:lnTo>
                <a:lnTo>
                  <a:pt x="78" y="248"/>
                </a:lnTo>
                <a:close/>
                <a:moveTo>
                  <a:pt x="193" y="354"/>
                </a:moveTo>
                <a:lnTo>
                  <a:pt x="193" y="354"/>
                </a:lnTo>
                <a:lnTo>
                  <a:pt x="266" y="354"/>
                </a:lnTo>
                <a:lnTo>
                  <a:pt x="266" y="421"/>
                </a:lnTo>
                <a:lnTo>
                  <a:pt x="193" y="421"/>
                </a:lnTo>
                <a:lnTo>
                  <a:pt x="193" y="354"/>
                </a:lnTo>
                <a:close/>
                <a:moveTo>
                  <a:pt x="78" y="354"/>
                </a:moveTo>
                <a:lnTo>
                  <a:pt x="78" y="354"/>
                </a:lnTo>
                <a:lnTo>
                  <a:pt x="151" y="354"/>
                </a:lnTo>
                <a:lnTo>
                  <a:pt x="151" y="421"/>
                </a:lnTo>
                <a:lnTo>
                  <a:pt x="78" y="421"/>
                </a:lnTo>
                <a:lnTo>
                  <a:pt x="78" y="354"/>
                </a:lnTo>
                <a:close/>
                <a:moveTo>
                  <a:pt x="456" y="356"/>
                </a:moveTo>
                <a:lnTo>
                  <a:pt x="456" y="356"/>
                </a:lnTo>
                <a:lnTo>
                  <a:pt x="531" y="356"/>
                </a:lnTo>
                <a:lnTo>
                  <a:pt x="531" y="426"/>
                </a:lnTo>
                <a:lnTo>
                  <a:pt x="456" y="426"/>
                </a:lnTo>
                <a:lnTo>
                  <a:pt x="456" y="356"/>
                </a:lnTo>
                <a:close/>
                <a:moveTo>
                  <a:pt x="347" y="356"/>
                </a:moveTo>
                <a:lnTo>
                  <a:pt x="347" y="356"/>
                </a:lnTo>
                <a:lnTo>
                  <a:pt x="417" y="356"/>
                </a:lnTo>
                <a:lnTo>
                  <a:pt x="417" y="426"/>
                </a:lnTo>
                <a:lnTo>
                  <a:pt x="347" y="426"/>
                </a:lnTo>
                <a:lnTo>
                  <a:pt x="347" y="356"/>
                </a:lnTo>
                <a:close/>
                <a:moveTo>
                  <a:pt x="382" y="460"/>
                </a:moveTo>
                <a:lnTo>
                  <a:pt x="382" y="460"/>
                </a:lnTo>
                <a:lnTo>
                  <a:pt x="493" y="460"/>
                </a:lnTo>
                <a:lnTo>
                  <a:pt x="493" y="530"/>
                </a:lnTo>
                <a:lnTo>
                  <a:pt x="382" y="530"/>
                </a:lnTo>
                <a:lnTo>
                  <a:pt x="382" y="460"/>
                </a:lnTo>
                <a:close/>
                <a:moveTo>
                  <a:pt x="114" y="460"/>
                </a:moveTo>
                <a:lnTo>
                  <a:pt x="114" y="460"/>
                </a:lnTo>
                <a:lnTo>
                  <a:pt x="229" y="460"/>
                </a:lnTo>
                <a:lnTo>
                  <a:pt x="229" y="530"/>
                </a:lnTo>
                <a:lnTo>
                  <a:pt x="114" y="530"/>
                </a:lnTo>
                <a:lnTo>
                  <a:pt x="114" y="46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422096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79926A-A7CA-4A29-A739-FE48A175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xmlns="" id="{BEDD8008-99CE-4CB6-85A1-43BC71A55AC9}"/>
              </a:ext>
            </a:extLst>
          </p:cNvPr>
          <p:cNvGrpSpPr/>
          <p:nvPr/>
        </p:nvGrpSpPr>
        <p:grpSpPr>
          <a:xfrm>
            <a:off x="-104826" y="-82296"/>
            <a:ext cx="7836408" cy="7013448"/>
            <a:chOff x="-104826" y="-82296"/>
            <a:chExt cx="7836408" cy="7013448"/>
          </a:xfrm>
        </p:grpSpPr>
        <p:sp>
          <p:nvSpPr>
            <p:cNvPr id="6" name="Freeform: Shape 5">
              <a:extLst>
                <a:ext uri="{FF2B5EF4-FFF2-40B4-BE49-F238E27FC236}">
                  <a16:creationId xmlns:a16="http://schemas.microsoft.com/office/drawing/2014/main" xmlns="" id="{54301949-9EF6-4721-A967-3B39B8CFB87B}"/>
                </a:ext>
              </a:extLst>
            </p:cNvPr>
            <p:cNvSpPr/>
            <p:nvPr/>
          </p:nvSpPr>
          <p:spPr>
            <a:xfrm>
              <a:off x="-31674"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E9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Freeform: Shape 3">
              <a:extLst>
                <a:ext uri="{FF2B5EF4-FFF2-40B4-BE49-F238E27FC236}">
                  <a16:creationId xmlns:a16="http://schemas.microsoft.com/office/drawing/2014/main" xmlns="" id="{EA7AA7F1-F59F-4FAC-9B7D-0D53F8B8F409}"/>
                </a:ext>
              </a:extLst>
            </p:cNvPr>
            <p:cNvSpPr/>
            <p:nvPr/>
          </p:nvSpPr>
          <p:spPr>
            <a:xfrm>
              <a:off x="-104826"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0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 name="TextBox 7">
            <a:extLst>
              <a:ext uri="{FF2B5EF4-FFF2-40B4-BE49-F238E27FC236}">
                <a16:creationId xmlns:a16="http://schemas.microsoft.com/office/drawing/2014/main" xmlns="" id="{47C50890-32FF-4D7A-8F07-0F378D7BFAC6}"/>
              </a:ext>
            </a:extLst>
          </p:cNvPr>
          <p:cNvSpPr txBox="1"/>
          <p:nvPr/>
        </p:nvSpPr>
        <p:spPr>
          <a:xfrm>
            <a:off x="1207008" y="4459807"/>
            <a:ext cx="4224528" cy="1200329"/>
          </a:xfrm>
          <a:prstGeom prst="rect">
            <a:avLst/>
          </a:prstGeom>
          <a:noFill/>
        </p:spPr>
        <p:txBody>
          <a:bodyPr wrap="square" rtlCol="0">
            <a:spAutoFit/>
          </a:bodyPr>
          <a:lstStyle/>
          <a:p>
            <a:r>
              <a:rPr lang="en-IE" sz="3600" dirty="0">
                <a:solidFill>
                  <a:schemeClr val="bg1"/>
                </a:solidFill>
                <a:latin typeface="Georgia" panose="02040502050405020303" pitchFamily="18" charset="0"/>
                <a:cs typeface="Arial" panose="020B0604020202020204" pitchFamily="34" charset="0"/>
              </a:rPr>
              <a:t>Kirsty Rothwell</a:t>
            </a:r>
          </a:p>
          <a:p>
            <a:r>
              <a:rPr lang="en-IE" dirty="0">
                <a:solidFill>
                  <a:schemeClr val="bg1"/>
                </a:solidFill>
                <a:latin typeface="Arial" panose="020B0604020202020204" pitchFamily="34" charset="0"/>
                <a:cs typeface="Arial" panose="020B0604020202020204" pitchFamily="34" charset="0"/>
              </a:rPr>
              <a:t>Director, Head of Trading Assets</a:t>
            </a:r>
          </a:p>
          <a:p>
            <a:r>
              <a:rPr lang="en-IE" dirty="0">
                <a:solidFill>
                  <a:schemeClr val="bg1"/>
                </a:solidFill>
                <a:latin typeface="Arial" panose="020B0604020202020204" pitchFamily="34" charset="0"/>
                <a:cs typeface="Arial" panose="020B0604020202020204" pitchFamily="34" charset="0"/>
              </a:rPr>
              <a:t>Cushman &amp; Wakefield</a:t>
            </a:r>
          </a:p>
        </p:txBody>
      </p:sp>
      <p:sp>
        <p:nvSpPr>
          <p:cNvPr id="9" name="TextBox 8">
            <a:extLst>
              <a:ext uri="{FF2B5EF4-FFF2-40B4-BE49-F238E27FC236}">
                <a16:creationId xmlns:a16="http://schemas.microsoft.com/office/drawing/2014/main" xmlns="" id="{C70F15CC-26ED-45F7-BEA0-7E734758B75C}"/>
              </a:ext>
            </a:extLst>
          </p:cNvPr>
          <p:cNvSpPr txBox="1"/>
          <p:nvPr/>
        </p:nvSpPr>
        <p:spPr>
          <a:xfrm>
            <a:off x="1207008" y="1049095"/>
            <a:ext cx="4224528" cy="1446550"/>
          </a:xfrm>
          <a:prstGeom prst="rect">
            <a:avLst/>
          </a:prstGeom>
          <a:noFill/>
        </p:spPr>
        <p:txBody>
          <a:bodyPr wrap="square" rtlCol="0">
            <a:spAutoFit/>
          </a:bodyPr>
          <a:lstStyle/>
          <a:p>
            <a:r>
              <a:rPr lang="en-IE" sz="4400" dirty="0">
                <a:solidFill>
                  <a:schemeClr val="bg1"/>
                </a:solidFill>
                <a:latin typeface="Georgia" panose="02040502050405020303" pitchFamily="18" charset="0"/>
                <a:cs typeface="Arial" panose="020B0604020202020204" pitchFamily="34" charset="0"/>
              </a:rPr>
              <a:t>Irish Hotel Market</a:t>
            </a:r>
          </a:p>
        </p:txBody>
      </p:sp>
      <p:cxnSp>
        <p:nvCxnSpPr>
          <p:cNvPr id="11" name="Straight Connector 10">
            <a:extLst>
              <a:ext uri="{FF2B5EF4-FFF2-40B4-BE49-F238E27FC236}">
                <a16:creationId xmlns:a16="http://schemas.microsoft.com/office/drawing/2014/main" xmlns="" id="{C52AB580-BEE0-4570-BAF3-C95E78803288}"/>
              </a:ext>
            </a:extLst>
          </p:cNvPr>
          <p:cNvCxnSpPr>
            <a:cxnSpLocks/>
          </p:cNvCxnSpPr>
          <p:nvPr/>
        </p:nvCxnSpPr>
        <p:spPr>
          <a:xfrm>
            <a:off x="1298448" y="4459807"/>
            <a:ext cx="3419856" cy="0"/>
          </a:xfrm>
          <a:prstGeom prst="line">
            <a:avLst/>
          </a:prstGeom>
          <a:ln>
            <a:solidFill>
              <a:srgbClr val="E916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6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500"/>
                                        <p:tgtEl>
                                          <p:spTgt spid="9"/>
                                        </p:tgtEl>
                                      </p:cBhvr>
                                    </p:animEffect>
                                  </p:childTnLst>
                                </p:cTn>
                              </p:par>
                            </p:childTnLst>
                          </p:cTn>
                        </p:par>
                        <p:par>
                          <p:cTn id="12" fill="hold">
                            <p:stCondLst>
                              <p:cond delay="275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197465" y="1954679"/>
            <a:ext cx="2231075" cy="523220"/>
          </a:xfrm>
          <a:prstGeom prst="rect">
            <a:avLst/>
          </a:prstGeom>
          <a:solidFill>
            <a:schemeClr val="bg1"/>
          </a:solidFill>
        </p:spPr>
        <p:txBody>
          <a:bodyPr wrap="square" lIns="0" rIns="0">
            <a:spAutoFit/>
          </a:bodyPr>
          <a:lstStyle/>
          <a:p>
            <a:r>
              <a:rPr lang="en-US" sz="1400" dirty="0">
                <a:solidFill>
                  <a:schemeClr val="tx2"/>
                </a:solidFill>
                <a:latin typeface="Arial" charset="0"/>
              </a:rPr>
              <a:t>The </a:t>
            </a:r>
            <a:r>
              <a:rPr lang="en-US" sz="1400" b="1" dirty="0" smtClean="0">
                <a:solidFill>
                  <a:schemeClr val="tx2"/>
                </a:solidFill>
                <a:latin typeface="Arial" charset="0"/>
              </a:rPr>
              <a:t>fastest growing</a:t>
            </a:r>
            <a:br>
              <a:rPr lang="en-US" sz="1400" b="1" dirty="0" smtClean="0">
                <a:solidFill>
                  <a:schemeClr val="tx2"/>
                </a:solidFill>
                <a:latin typeface="Arial" charset="0"/>
              </a:rPr>
            </a:br>
            <a:r>
              <a:rPr lang="en-US" sz="1400" b="1" dirty="0" smtClean="0">
                <a:solidFill>
                  <a:schemeClr val="tx2"/>
                </a:solidFill>
                <a:latin typeface="Arial" charset="0"/>
              </a:rPr>
              <a:t>economy </a:t>
            </a:r>
            <a:r>
              <a:rPr lang="en-US" sz="1400" dirty="0" smtClean="0">
                <a:solidFill>
                  <a:schemeClr val="tx2"/>
                </a:solidFill>
                <a:latin typeface="Arial" charset="0"/>
              </a:rPr>
              <a:t>in EU</a:t>
            </a:r>
            <a:endParaRPr lang="en-US" sz="1400" dirty="0">
              <a:solidFill>
                <a:schemeClr val="tx2"/>
              </a:solidFill>
            </a:endParaRPr>
          </a:p>
        </p:txBody>
      </p:sp>
      <p:sp>
        <p:nvSpPr>
          <p:cNvPr id="3" name="Title 2"/>
          <p:cNvSpPr>
            <a:spLocks noGrp="1"/>
          </p:cNvSpPr>
          <p:nvPr>
            <p:ph type="title"/>
          </p:nvPr>
        </p:nvSpPr>
        <p:spPr/>
        <p:txBody>
          <a:bodyPr/>
          <a:lstStyle/>
          <a:p>
            <a:r>
              <a:rPr lang="en-IE" dirty="0" smtClean="0"/>
              <a:t>Ireland’s Economic Conditions </a:t>
            </a:r>
            <a:endParaRPr lang="en-IE" dirty="0"/>
          </a:p>
        </p:txBody>
      </p:sp>
      <p:pic>
        <p:nvPicPr>
          <p:cNvPr id="4" name="Picture 3"/>
          <p:cNvPicPr>
            <a:picLocks noChangeAspect="1"/>
          </p:cNvPicPr>
          <p:nvPr/>
        </p:nvPicPr>
        <p:blipFill>
          <a:blip r:embed="rId2"/>
          <a:stretch>
            <a:fillRect/>
          </a:stretch>
        </p:blipFill>
        <p:spPr>
          <a:xfrm>
            <a:off x="2050715" y="1634380"/>
            <a:ext cx="3580540" cy="4651011"/>
          </a:xfrm>
          <a:prstGeom prst="rect">
            <a:avLst/>
          </a:prstGeom>
        </p:spPr>
      </p:pic>
      <p:grpSp>
        <p:nvGrpSpPr>
          <p:cNvPr id="5" name="Group 21"/>
          <p:cNvGrpSpPr>
            <a:grpSpLocks noChangeAspect="1"/>
          </p:cNvGrpSpPr>
          <p:nvPr/>
        </p:nvGrpSpPr>
        <p:grpSpPr bwMode="auto">
          <a:xfrm>
            <a:off x="3828523" y="2528214"/>
            <a:ext cx="861104" cy="673536"/>
            <a:chOff x="5103" y="3344"/>
            <a:chExt cx="404" cy="316"/>
          </a:xfrm>
          <a:solidFill>
            <a:schemeClr val="bg1"/>
          </a:solidFill>
        </p:grpSpPr>
        <p:sp>
          <p:nvSpPr>
            <p:cNvPr id="6" name="Freeform 22"/>
            <p:cNvSpPr>
              <a:spLocks/>
            </p:cNvSpPr>
            <p:nvPr/>
          </p:nvSpPr>
          <p:spPr bwMode="auto">
            <a:xfrm>
              <a:off x="5103" y="3434"/>
              <a:ext cx="404" cy="160"/>
            </a:xfrm>
            <a:custGeom>
              <a:avLst/>
              <a:gdLst>
                <a:gd name="T0" fmla="*/ 1432 w 4085"/>
                <a:gd name="T1" fmla="*/ 1531 h 1619"/>
                <a:gd name="T2" fmla="*/ 1432 w 4085"/>
                <a:gd name="T3" fmla="*/ 1531 h 1619"/>
                <a:gd name="T4" fmla="*/ 0 w 4085"/>
                <a:gd name="T5" fmla="*/ 697 h 1619"/>
                <a:gd name="T6" fmla="*/ 0 w 4085"/>
                <a:gd name="T7" fmla="*/ 786 h 1619"/>
                <a:gd name="T8" fmla="*/ 1436 w 4085"/>
                <a:gd name="T9" fmla="*/ 1619 h 1619"/>
                <a:gd name="T10" fmla="*/ 4085 w 4085"/>
                <a:gd name="T11" fmla="*/ 98 h 1619"/>
                <a:gd name="T12" fmla="*/ 4085 w 4085"/>
                <a:gd name="T13" fmla="*/ 0 h 1619"/>
                <a:gd name="T14" fmla="*/ 1432 w 4085"/>
                <a:gd name="T15" fmla="*/ 1531 h 16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5" h="1619">
                  <a:moveTo>
                    <a:pt x="1432" y="1531"/>
                  </a:moveTo>
                  <a:lnTo>
                    <a:pt x="1432" y="1531"/>
                  </a:lnTo>
                  <a:lnTo>
                    <a:pt x="0" y="697"/>
                  </a:lnTo>
                  <a:lnTo>
                    <a:pt x="0" y="786"/>
                  </a:lnTo>
                  <a:lnTo>
                    <a:pt x="1436" y="1619"/>
                  </a:lnTo>
                  <a:lnTo>
                    <a:pt x="4085" y="98"/>
                  </a:lnTo>
                  <a:lnTo>
                    <a:pt x="4085" y="0"/>
                  </a:lnTo>
                  <a:lnTo>
                    <a:pt x="1432"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7" name="Freeform 23"/>
            <p:cNvSpPr>
              <a:spLocks/>
            </p:cNvSpPr>
            <p:nvPr/>
          </p:nvSpPr>
          <p:spPr bwMode="auto">
            <a:xfrm>
              <a:off x="5103" y="3450"/>
              <a:ext cx="404" cy="161"/>
            </a:xfrm>
            <a:custGeom>
              <a:avLst/>
              <a:gdLst>
                <a:gd name="T0" fmla="*/ 1432 w 4085"/>
                <a:gd name="T1" fmla="*/ 1531 h 1620"/>
                <a:gd name="T2" fmla="*/ 1432 w 4085"/>
                <a:gd name="T3" fmla="*/ 1531 h 1620"/>
                <a:gd name="T4" fmla="*/ 0 w 4085"/>
                <a:gd name="T5" fmla="*/ 697 h 1620"/>
                <a:gd name="T6" fmla="*/ 0 w 4085"/>
                <a:gd name="T7" fmla="*/ 786 h 1620"/>
                <a:gd name="T8" fmla="*/ 1436 w 4085"/>
                <a:gd name="T9" fmla="*/ 1620 h 1620"/>
                <a:gd name="T10" fmla="*/ 4085 w 4085"/>
                <a:gd name="T11" fmla="*/ 98 h 1620"/>
                <a:gd name="T12" fmla="*/ 4085 w 4085"/>
                <a:gd name="T13" fmla="*/ 0 h 1620"/>
                <a:gd name="T14" fmla="*/ 1432 w 4085"/>
                <a:gd name="T15" fmla="*/ 1531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5" h="1620">
                  <a:moveTo>
                    <a:pt x="1432" y="1531"/>
                  </a:moveTo>
                  <a:lnTo>
                    <a:pt x="1432" y="1531"/>
                  </a:lnTo>
                  <a:lnTo>
                    <a:pt x="0" y="697"/>
                  </a:lnTo>
                  <a:lnTo>
                    <a:pt x="0" y="786"/>
                  </a:lnTo>
                  <a:lnTo>
                    <a:pt x="1436" y="1620"/>
                  </a:lnTo>
                  <a:lnTo>
                    <a:pt x="4085" y="98"/>
                  </a:lnTo>
                  <a:lnTo>
                    <a:pt x="4085" y="0"/>
                  </a:lnTo>
                  <a:lnTo>
                    <a:pt x="1432"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8" name="Freeform 24"/>
            <p:cNvSpPr>
              <a:spLocks/>
            </p:cNvSpPr>
            <p:nvPr/>
          </p:nvSpPr>
          <p:spPr bwMode="auto">
            <a:xfrm>
              <a:off x="5103" y="3467"/>
              <a:ext cx="404" cy="160"/>
            </a:xfrm>
            <a:custGeom>
              <a:avLst/>
              <a:gdLst>
                <a:gd name="T0" fmla="*/ 1432 w 4085"/>
                <a:gd name="T1" fmla="*/ 1531 h 1620"/>
                <a:gd name="T2" fmla="*/ 1432 w 4085"/>
                <a:gd name="T3" fmla="*/ 1531 h 1620"/>
                <a:gd name="T4" fmla="*/ 0 w 4085"/>
                <a:gd name="T5" fmla="*/ 697 h 1620"/>
                <a:gd name="T6" fmla="*/ 0 w 4085"/>
                <a:gd name="T7" fmla="*/ 786 h 1620"/>
                <a:gd name="T8" fmla="*/ 1436 w 4085"/>
                <a:gd name="T9" fmla="*/ 1620 h 1620"/>
                <a:gd name="T10" fmla="*/ 4085 w 4085"/>
                <a:gd name="T11" fmla="*/ 98 h 1620"/>
                <a:gd name="T12" fmla="*/ 4085 w 4085"/>
                <a:gd name="T13" fmla="*/ 0 h 1620"/>
                <a:gd name="T14" fmla="*/ 1432 w 4085"/>
                <a:gd name="T15" fmla="*/ 1531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5" h="1620">
                  <a:moveTo>
                    <a:pt x="1432" y="1531"/>
                  </a:moveTo>
                  <a:lnTo>
                    <a:pt x="1432" y="1531"/>
                  </a:lnTo>
                  <a:lnTo>
                    <a:pt x="0" y="697"/>
                  </a:lnTo>
                  <a:lnTo>
                    <a:pt x="0" y="786"/>
                  </a:lnTo>
                  <a:lnTo>
                    <a:pt x="1436" y="1620"/>
                  </a:lnTo>
                  <a:lnTo>
                    <a:pt x="4085" y="98"/>
                  </a:lnTo>
                  <a:lnTo>
                    <a:pt x="4085" y="0"/>
                  </a:lnTo>
                  <a:lnTo>
                    <a:pt x="1432"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9" name="Freeform 25"/>
            <p:cNvSpPr>
              <a:spLocks noEditPoints="1"/>
            </p:cNvSpPr>
            <p:nvPr/>
          </p:nvSpPr>
          <p:spPr bwMode="auto">
            <a:xfrm>
              <a:off x="5103" y="3344"/>
              <a:ext cx="404" cy="235"/>
            </a:xfrm>
            <a:custGeom>
              <a:avLst/>
              <a:gdLst>
                <a:gd name="T0" fmla="*/ 2020 w 4085"/>
                <a:gd name="T1" fmla="*/ 1548 h 2366"/>
                <a:gd name="T2" fmla="*/ 2020 w 4085"/>
                <a:gd name="T3" fmla="*/ 1548 h 2366"/>
                <a:gd name="T4" fmla="*/ 1457 w 4085"/>
                <a:gd name="T5" fmla="*/ 1087 h 2366"/>
                <a:gd name="T6" fmla="*/ 2131 w 4085"/>
                <a:gd name="T7" fmla="*/ 812 h 2366"/>
                <a:gd name="T8" fmla="*/ 2695 w 4085"/>
                <a:gd name="T9" fmla="*/ 1274 h 2366"/>
                <a:gd name="T10" fmla="*/ 2020 w 4085"/>
                <a:gd name="T11" fmla="*/ 1548 h 2366"/>
                <a:gd name="T12" fmla="*/ 2646 w 4085"/>
                <a:gd name="T13" fmla="*/ 0 h 2366"/>
                <a:gd name="T14" fmla="*/ 2646 w 4085"/>
                <a:gd name="T15" fmla="*/ 0 h 2366"/>
                <a:gd name="T16" fmla="*/ 0 w 4085"/>
                <a:gd name="T17" fmla="*/ 1526 h 2366"/>
                <a:gd name="T18" fmla="*/ 1448 w 4085"/>
                <a:gd name="T19" fmla="*/ 2366 h 2366"/>
                <a:gd name="T20" fmla="*/ 4085 w 4085"/>
                <a:gd name="T21" fmla="*/ 842 h 2366"/>
                <a:gd name="T22" fmla="*/ 2646 w 4085"/>
                <a:gd name="T23"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5" h="2366">
                  <a:moveTo>
                    <a:pt x="2020" y="1548"/>
                  </a:moveTo>
                  <a:lnTo>
                    <a:pt x="2020" y="1548"/>
                  </a:lnTo>
                  <a:cubicBezTo>
                    <a:pt x="1678" y="1497"/>
                    <a:pt x="1426" y="1290"/>
                    <a:pt x="1457" y="1087"/>
                  </a:cubicBezTo>
                  <a:cubicBezTo>
                    <a:pt x="1487" y="884"/>
                    <a:pt x="1789" y="761"/>
                    <a:pt x="2131" y="812"/>
                  </a:cubicBezTo>
                  <a:cubicBezTo>
                    <a:pt x="2473" y="864"/>
                    <a:pt x="2726" y="1070"/>
                    <a:pt x="2695" y="1274"/>
                  </a:cubicBezTo>
                  <a:cubicBezTo>
                    <a:pt x="2665" y="1477"/>
                    <a:pt x="2363" y="1600"/>
                    <a:pt x="2020" y="1548"/>
                  </a:cubicBezTo>
                  <a:close/>
                  <a:moveTo>
                    <a:pt x="2646" y="0"/>
                  </a:moveTo>
                  <a:lnTo>
                    <a:pt x="2646" y="0"/>
                  </a:lnTo>
                  <a:lnTo>
                    <a:pt x="0" y="1526"/>
                  </a:lnTo>
                  <a:lnTo>
                    <a:pt x="1448" y="2366"/>
                  </a:lnTo>
                  <a:lnTo>
                    <a:pt x="4085" y="842"/>
                  </a:lnTo>
                  <a:lnTo>
                    <a:pt x="26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0" name="Freeform 26"/>
            <p:cNvSpPr>
              <a:spLocks/>
            </p:cNvSpPr>
            <p:nvPr/>
          </p:nvSpPr>
          <p:spPr bwMode="auto">
            <a:xfrm>
              <a:off x="5280" y="3434"/>
              <a:ext cx="69" cy="45"/>
            </a:xfrm>
            <a:custGeom>
              <a:avLst/>
              <a:gdLst>
                <a:gd name="T0" fmla="*/ 704 w 704"/>
                <a:gd name="T1" fmla="*/ 274 h 458"/>
                <a:gd name="T2" fmla="*/ 704 w 704"/>
                <a:gd name="T3" fmla="*/ 274 h 458"/>
                <a:gd name="T4" fmla="*/ 620 w 704"/>
                <a:gd name="T5" fmla="*/ 375 h 458"/>
                <a:gd name="T6" fmla="*/ 354 w 704"/>
                <a:gd name="T7" fmla="*/ 453 h 458"/>
                <a:gd name="T8" fmla="*/ 212 w 704"/>
                <a:gd name="T9" fmla="*/ 423 h 458"/>
                <a:gd name="T10" fmla="*/ 164 w 704"/>
                <a:gd name="T11" fmla="*/ 458 h 458"/>
                <a:gd name="T12" fmla="*/ 109 w 704"/>
                <a:gd name="T13" fmla="*/ 425 h 458"/>
                <a:gd name="T14" fmla="*/ 149 w 704"/>
                <a:gd name="T15" fmla="*/ 396 h 458"/>
                <a:gd name="T16" fmla="*/ 136 w 704"/>
                <a:gd name="T17" fmla="*/ 388 h 458"/>
                <a:gd name="T18" fmla="*/ 113 w 704"/>
                <a:gd name="T19" fmla="*/ 374 h 458"/>
                <a:gd name="T20" fmla="*/ 72 w 704"/>
                <a:gd name="T21" fmla="*/ 404 h 458"/>
                <a:gd name="T22" fmla="*/ 17 w 704"/>
                <a:gd name="T23" fmla="*/ 371 h 458"/>
                <a:gd name="T24" fmla="*/ 65 w 704"/>
                <a:gd name="T25" fmla="*/ 335 h 458"/>
                <a:gd name="T26" fmla="*/ 9 w 704"/>
                <a:gd name="T27" fmla="*/ 236 h 458"/>
                <a:gd name="T28" fmla="*/ 97 w 704"/>
                <a:gd name="T29" fmla="*/ 66 h 458"/>
                <a:gd name="T30" fmla="*/ 230 w 704"/>
                <a:gd name="T31" fmla="*/ 0 h 458"/>
                <a:gd name="T32" fmla="*/ 298 w 704"/>
                <a:gd name="T33" fmla="*/ 67 h 458"/>
                <a:gd name="T34" fmla="*/ 199 w 704"/>
                <a:gd name="T35" fmla="*/ 115 h 458"/>
                <a:gd name="T36" fmla="*/ 151 w 704"/>
                <a:gd name="T37" fmla="*/ 205 h 458"/>
                <a:gd name="T38" fmla="*/ 179 w 704"/>
                <a:gd name="T39" fmla="*/ 252 h 458"/>
                <a:gd name="T40" fmla="*/ 360 w 704"/>
                <a:gd name="T41" fmla="*/ 119 h 458"/>
                <a:gd name="T42" fmla="*/ 416 w 704"/>
                <a:gd name="T43" fmla="*/ 152 h 458"/>
                <a:gd name="T44" fmla="*/ 223 w 704"/>
                <a:gd name="T45" fmla="*/ 293 h 458"/>
                <a:gd name="T46" fmla="*/ 247 w 704"/>
                <a:gd name="T47" fmla="*/ 307 h 458"/>
                <a:gd name="T48" fmla="*/ 259 w 704"/>
                <a:gd name="T49" fmla="*/ 315 h 458"/>
                <a:gd name="T50" fmla="*/ 452 w 704"/>
                <a:gd name="T51" fmla="*/ 174 h 458"/>
                <a:gd name="T52" fmla="*/ 508 w 704"/>
                <a:gd name="T53" fmla="*/ 206 h 458"/>
                <a:gd name="T54" fmla="*/ 325 w 704"/>
                <a:gd name="T55" fmla="*/ 340 h 458"/>
                <a:gd name="T56" fmla="*/ 404 w 704"/>
                <a:gd name="T57" fmla="*/ 354 h 458"/>
                <a:gd name="T58" fmla="*/ 538 w 704"/>
                <a:gd name="T59" fmla="*/ 309 h 458"/>
                <a:gd name="T60" fmla="*/ 600 w 704"/>
                <a:gd name="T61" fmla="*/ 236 h 458"/>
                <a:gd name="T62" fmla="*/ 704 w 704"/>
                <a:gd name="T63" fmla="*/ 27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4" h="458">
                  <a:moveTo>
                    <a:pt x="704" y="274"/>
                  </a:moveTo>
                  <a:lnTo>
                    <a:pt x="704" y="274"/>
                  </a:lnTo>
                  <a:cubicBezTo>
                    <a:pt x="694" y="301"/>
                    <a:pt x="667" y="341"/>
                    <a:pt x="620" y="375"/>
                  </a:cubicBezTo>
                  <a:cubicBezTo>
                    <a:pt x="549" y="427"/>
                    <a:pt x="452" y="457"/>
                    <a:pt x="354" y="453"/>
                  </a:cubicBezTo>
                  <a:cubicBezTo>
                    <a:pt x="308" y="452"/>
                    <a:pt x="260" y="442"/>
                    <a:pt x="212" y="423"/>
                  </a:cubicBezTo>
                  <a:lnTo>
                    <a:pt x="164" y="458"/>
                  </a:lnTo>
                  <a:lnTo>
                    <a:pt x="109" y="425"/>
                  </a:lnTo>
                  <a:lnTo>
                    <a:pt x="149" y="396"/>
                  </a:lnTo>
                  <a:cubicBezTo>
                    <a:pt x="145" y="394"/>
                    <a:pt x="140" y="391"/>
                    <a:pt x="136" y="388"/>
                  </a:cubicBezTo>
                  <a:cubicBezTo>
                    <a:pt x="128" y="383"/>
                    <a:pt x="121" y="378"/>
                    <a:pt x="113" y="374"/>
                  </a:cubicBezTo>
                  <a:lnTo>
                    <a:pt x="72" y="404"/>
                  </a:lnTo>
                  <a:lnTo>
                    <a:pt x="17" y="371"/>
                  </a:lnTo>
                  <a:lnTo>
                    <a:pt x="65" y="335"/>
                  </a:lnTo>
                  <a:cubicBezTo>
                    <a:pt x="33" y="304"/>
                    <a:pt x="14" y="270"/>
                    <a:pt x="9" y="236"/>
                  </a:cubicBezTo>
                  <a:cubicBezTo>
                    <a:pt x="0" y="176"/>
                    <a:pt x="29" y="116"/>
                    <a:pt x="97" y="66"/>
                  </a:cubicBezTo>
                  <a:cubicBezTo>
                    <a:pt x="141" y="33"/>
                    <a:pt x="191" y="12"/>
                    <a:pt x="230" y="0"/>
                  </a:cubicBezTo>
                  <a:lnTo>
                    <a:pt x="298" y="67"/>
                  </a:lnTo>
                  <a:cubicBezTo>
                    <a:pt x="271" y="76"/>
                    <a:pt x="231" y="92"/>
                    <a:pt x="199" y="115"/>
                  </a:cubicBezTo>
                  <a:cubicBezTo>
                    <a:pt x="164" y="141"/>
                    <a:pt x="144" y="171"/>
                    <a:pt x="151" y="205"/>
                  </a:cubicBezTo>
                  <a:cubicBezTo>
                    <a:pt x="154" y="220"/>
                    <a:pt x="164" y="237"/>
                    <a:pt x="179" y="252"/>
                  </a:cubicBezTo>
                  <a:lnTo>
                    <a:pt x="360" y="119"/>
                  </a:lnTo>
                  <a:lnTo>
                    <a:pt x="416" y="152"/>
                  </a:lnTo>
                  <a:lnTo>
                    <a:pt x="223" y="293"/>
                  </a:lnTo>
                  <a:cubicBezTo>
                    <a:pt x="231" y="298"/>
                    <a:pt x="239" y="303"/>
                    <a:pt x="247" y="307"/>
                  </a:cubicBezTo>
                  <a:cubicBezTo>
                    <a:pt x="252" y="310"/>
                    <a:pt x="255" y="312"/>
                    <a:pt x="259" y="315"/>
                  </a:cubicBezTo>
                  <a:lnTo>
                    <a:pt x="452" y="174"/>
                  </a:lnTo>
                  <a:lnTo>
                    <a:pt x="508" y="206"/>
                  </a:lnTo>
                  <a:lnTo>
                    <a:pt x="325" y="340"/>
                  </a:lnTo>
                  <a:cubicBezTo>
                    <a:pt x="354" y="350"/>
                    <a:pt x="380" y="355"/>
                    <a:pt x="404" y="354"/>
                  </a:cubicBezTo>
                  <a:cubicBezTo>
                    <a:pt x="455" y="354"/>
                    <a:pt x="501" y="336"/>
                    <a:pt x="538" y="309"/>
                  </a:cubicBezTo>
                  <a:cubicBezTo>
                    <a:pt x="571" y="284"/>
                    <a:pt x="593" y="252"/>
                    <a:pt x="600" y="236"/>
                  </a:cubicBezTo>
                  <a:lnTo>
                    <a:pt x="704"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1" name="Freeform 24"/>
            <p:cNvSpPr>
              <a:spLocks/>
            </p:cNvSpPr>
            <p:nvPr/>
          </p:nvSpPr>
          <p:spPr bwMode="auto">
            <a:xfrm>
              <a:off x="5103" y="3484"/>
              <a:ext cx="404" cy="160"/>
            </a:xfrm>
            <a:custGeom>
              <a:avLst/>
              <a:gdLst>
                <a:gd name="T0" fmla="*/ 1432 w 4085"/>
                <a:gd name="T1" fmla="*/ 1531 h 1620"/>
                <a:gd name="T2" fmla="*/ 1432 w 4085"/>
                <a:gd name="T3" fmla="*/ 1531 h 1620"/>
                <a:gd name="T4" fmla="*/ 0 w 4085"/>
                <a:gd name="T5" fmla="*/ 697 h 1620"/>
                <a:gd name="T6" fmla="*/ 0 w 4085"/>
                <a:gd name="T7" fmla="*/ 786 h 1620"/>
                <a:gd name="T8" fmla="*/ 1436 w 4085"/>
                <a:gd name="T9" fmla="*/ 1620 h 1620"/>
                <a:gd name="T10" fmla="*/ 4085 w 4085"/>
                <a:gd name="T11" fmla="*/ 98 h 1620"/>
                <a:gd name="T12" fmla="*/ 4085 w 4085"/>
                <a:gd name="T13" fmla="*/ 0 h 1620"/>
                <a:gd name="T14" fmla="*/ 1432 w 4085"/>
                <a:gd name="T15" fmla="*/ 1531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5" h="1620">
                  <a:moveTo>
                    <a:pt x="1432" y="1531"/>
                  </a:moveTo>
                  <a:lnTo>
                    <a:pt x="1432" y="1531"/>
                  </a:lnTo>
                  <a:lnTo>
                    <a:pt x="0" y="697"/>
                  </a:lnTo>
                  <a:lnTo>
                    <a:pt x="0" y="786"/>
                  </a:lnTo>
                  <a:lnTo>
                    <a:pt x="1436" y="1620"/>
                  </a:lnTo>
                  <a:lnTo>
                    <a:pt x="4085" y="98"/>
                  </a:lnTo>
                  <a:lnTo>
                    <a:pt x="4085" y="0"/>
                  </a:lnTo>
                  <a:lnTo>
                    <a:pt x="1432"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12" name="Freeform 24"/>
            <p:cNvSpPr>
              <a:spLocks/>
            </p:cNvSpPr>
            <p:nvPr/>
          </p:nvSpPr>
          <p:spPr bwMode="auto">
            <a:xfrm>
              <a:off x="5103" y="3500"/>
              <a:ext cx="404" cy="160"/>
            </a:xfrm>
            <a:custGeom>
              <a:avLst/>
              <a:gdLst>
                <a:gd name="T0" fmla="*/ 1432 w 4085"/>
                <a:gd name="T1" fmla="*/ 1531 h 1620"/>
                <a:gd name="T2" fmla="*/ 1432 w 4085"/>
                <a:gd name="T3" fmla="*/ 1531 h 1620"/>
                <a:gd name="T4" fmla="*/ 0 w 4085"/>
                <a:gd name="T5" fmla="*/ 697 h 1620"/>
                <a:gd name="T6" fmla="*/ 0 w 4085"/>
                <a:gd name="T7" fmla="*/ 786 h 1620"/>
                <a:gd name="T8" fmla="*/ 1436 w 4085"/>
                <a:gd name="T9" fmla="*/ 1620 h 1620"/>
                <a:gd name="T10" fmla="*/ 4085 w 4085"/>
                <a:gd name="T11" fmla="*/ 98 h 1620"/>
                <a:gd name="T12" fmla="*/ 4085 w 4085"/>
                <a:gd name="T13" fmla="*/ 0 h 1620"/>
                <a:gd name="T14" fmla="*/ 1432 w 4085"/>
                <a:gd name="T15" fmla="*/ 1531 h 16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85" h="1620">
                  <a:moveTo>
                    <a:pt x="1432" y="1531"/>
                  </a:moveTo>
                  <a:lnTo>
                    <a:pt x="1432" y="1531"/>
                  </a:lnTo>
                  <a:lnTo>
                    <a:pt x="0" y="697"/>
                  </a:lnTo>
                  <a:lnTo>
                    <a:pt x="0" y="786"/>
                  </a:lnTo>
                  <a:lnTo>
                    <a:pt x="1436" y="1620"/>
                  </a:lnTo>
                  <a:lnTo>
                    <a:pt x="4085" y="98"/>
                  </a:lnTo>
                  <a:lnTo>
                    <a:pt x="4085" y="0"/>
                  </a:lnTo>
                  <a:lnTo>
                    <a:pt x="1432"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pic>
        <p:nvPicPr>
          <p:cNvPr id="13" name="Picture 12"/>
          <p:cNvPicPr>
            <a:picLocks noChangeAspect="1"/>
          </p:cNvPicPr>
          <p:nvPr/>
        </p:nvPicPr>
        <p:blipFill>
          <a:blip r:embed="rId3"/>
          <a:stretch>
            <a:fillRect/>
          </a:stretch>
        </p:blipFill>
        <p:spPr>
          <a:xfrm>
            <a:off x="5792311" y="1631865"/>
            <a:ext cx="4649106" cy="4649106"/>
          </a:xfrm>
          <a:prstGeom prst="rect">
            <a:avLst/>
          </a:prstGeom>
          <a:solidFill>
            <a:schemeClr val="bg1"/>
          </a:solidFill>
        </p:spPr>
      </p:pic>
      <p:pic>
        <p:nvPicPr>
          <p:cNvPr id="14" name="Picture 13"/>
          <p:cNvPicPr>
            <a:picLocks noChangeAspect="1"/>
          </p:cNvPicPr>
          <p:nvPr/>
        </p:nvPicPr>
        <p:blipFill>
          <a:blip r:embed="rId4"/>
          <a:stretch>
            <a:fillRect/>
          </a:stretch>
        </p:blipFill>
        <p:spPr>
          <a:xfrm rot="417555">
            <a:off x="4694216" y="2007548"/>
            <a:ext cx="916259" cy="716562"/>
          </a:xfrm>
          <a:prstGeom prst="rect">
            <a:avLst/>
          </a:prstGeom>
        </p:spPr>
      </p:pic>
      <p:pic>
        <p:nvPicPr>
          <p:cNvPr id="16" name="Picture 15"/>
          <p:cNvPicPr>
            <a:picLocks noChangeAspect="1"/>
          </p:cNvPicPr>
          <p:nvPr/>
        </p:nvPicPr>
        <p:blipFill>
          <a:blip r:embed="rId5"/>
          <a:stretch>
            <a:fillRect/>
          </a:stretch>
        </p:blipFill>
        <p:spPr>
          <a:xfrm rot="1684067">
            <a:off x="5451035" y="1241931"/>
            <a:ext cx="1065113" cy="1046958"/>
          </a:xfrm>
          <a:prstGeom prst="rect">
            <a:avLst/>
          </a:prstGeom>
        </p:spPr>
      </p:pic>
      <p:sp>
        <p:nvSpPr>
          <p:cNvPr id="17" name="Rounded Rectangle 16"/>
          <p:cNvSpPr/>
          <p:nvPr/>
        </p:nvSpPr>
        <p:spPr>
          <a:xfrm>
            <a:off x="4547176" y="5899971"/>
            <a:ext cx="3917866" cy="76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solidFill>
                  <a:schemeClr val="tx1"/>
                </a:solidFill>
              </a:rPr>
              <a:t>2018(F) of 9% for Ireland </a:t>
            </a:r>
            <a:endParaRPr lang="en-IE" sz="2400" b="1" dirty="0">
              <a:solidFill>
                <a:schemeClr val="tx1"/>
              </a:solidFill>
            </a:endParaRPr>
          </a:p>
        </p:txBody>
      </p:sp>
      <p:sp>
        <p:nvSpPr>
          <p:cNvPr id="2" name="TextBox 1"/>
          <p:cNvSpPr txBox="1"/>
          <p:nvPr/>
        </p:nvSpPr>
        <p:spPr>
          <a:xfrm>
            <a:off x="6506109" y="1831568"/>
            <a:ext cx="2656911" cy="707886"/>
          </a:xfrm>
          <a:prstGeom prst="rect">
            <a:avLst/>
          </a:prstGeom>
          <a:noFill/>
        </p:spPr>
        <p:txBody>
          <a:bodyPr wrap="square" rtlCol="0">
            <a:spAutoFit/>
          </a:bodyPr>
          <a:lstStyle/>
          <a:p>
            <a:r>
              <a:rPr lang="en-IE" sz="2000" b="1" dirty="0" smtClean="0"/>
              <a:t>The fastest growing economy in EU</a:t>
            </a:r>
            <a:endParaRPr lang="en-IE" sz="2000" b="1" dirty="0"/>
          </a:p>
        </p:txBody>
      </p:sp>
    </p:spTree>
    <p:extLst>
      <p:ext uri="{BB962C8B-B14F-4D97-AF65-F5344CB8AC3E}">
        <p14:creationId xmlns:p14="http://schemas.microsoft.com/office/powerpoint/2010/main" val="355330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solidFill>
                  <a:schemeClr val="tx1"/>
                </a:solidFill>
              </a:rPr>
              <a:t>Dublin Occupancy 2017 v Other European Cities</a:t>
            </a:r>
          </a:p>
        </p:txBody>
      </p:sp>
      <p:sp>
        <p:nvSpPr>
          <p:cNvPr id="15" name="TextBox 14"/>
          <p:cNvSpPr txBox="1"/>
          <p:nvPr/>
        </p:nvSpPr>
        <p:spPr>
          <a:xfrm>
            <a:off x="9666900" y="6502345"/>
            <a:ext cx="1704975" cy="253916"/>
          </a:xfrm>
          <a:prstGeom prst="rect">
            <a:avLst/>
          </a:prstGeom>
          <a:noFill/>
        </p:spPr>
        <p:txBody>
          <a:bodyPr wrap="square" rtlCol="0">
            <a:spAutoFit/>
          </a:bodyPr>
          <a:lstStyle/>
          <a:p>
            <a:r>
              <a:rPr lang="en-IE" sz="1050" i="1" dirty="0" smtClean="0"/>
              <a:t>Source: </a:t>
            </a:r>
            <a:r>
              <a:rPr lang="en-IE" sz="1050" i="1" dirty="0" err="1" smtClean="0"/>
              <a:t>STR</a:t>
            </a:r>
            <a:r>
              <a:rPr lang="en-IE" sz="1050" i="1" dirty="0" smtClean="0"/>
              <a:t> Global Data</a:t>
            </a:r>
            <a:endParaRPr lang="en-IE" sz="1050" i="1" dirty="0"/>
          </a:p>
        </p:txBody>
      </p:sp>
      <p:graphicFrame>
        <p:nvGraphicFramePr>
          <p:cNvPr id="6" name="Content Placeholder 10"/>
          <p:cNvGraphicFramePr>
            <a:graphicFrameLocks noGrp="1"/>
          </p:cNvGraphicFramePr>
          <p:nvPr>
            <p:ph sz="quarter" idx="22"/>
            <p:extLst>
              <p:ext uri="{D42A27DB-BD31-4B8C-83A1-F6EECF244321}">
                <p14:modId xmlns:p14="http://schemas.microsoft.com/office/powerpoint/2010/main" val="2106062137"/>
              </p:ext>
            </p:extLst>
          </p:nvPr>
        </p:nvGraphicFramePr>
        <p:xfrm>
          <a:off x="457200" y="1406769"/>
          <a:ext cx="11277600" cy="5095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3007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New </a:t>
            </a:r>
            <a:r>
              <a:rPr lang="en-IE" dirty="0" smtClean="0"/>
              <a:t>Supply Dublin: </a:t>
            </a:r>
            <a:r>
              <a:rPr lang="en-IE" dirty="0"/>
              <a:t>Hotels &amp; Aparthotels </a:t>
            </a:r>
          </a:p>
        </p:txBody>
      </p:sp>
      <p:graphicFrame>
        <p:nvGraphicFramePr>
          <p:cNvPr id="4" name="Content Placeholder 5"/>
          <p:cNvGraphicFramePr>
            <a:graphicFrameLocks noGrp="1"/>
          </p:cNvGraphicFramePr>
          <p:nvPr>
            <p:ph sz="quarter" idx="17"/>
            <p:extLst>
              <p:ext uri="{D42A27DB-BD31-4B8C-83A1-F6EECF244321}">
                <p14:modId xmlns:p14="http://schemas.microsoft.com/office/powerpoint/2010/main" val="407818928"/>
              </p:ext>
            </p:extLst>
          </p:nvPr>
        </p:nvGraphicFramePr>
        <p:xfrm>
          <a:off x="457200" y="1450974"/>
          <a:ext cx="11277600" cy="5140325"/>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2031841" y="1450975"/>
            <a:ext cx="2827021" cy="1101726"/>
          </a:xfrm>
          <a:prstGeom prst="roundRect">
            <a:avLst>
              <a:gd name="adj" fmla="val 0"/>
            </a:avLst>
          </a:prstGeom>
          <a:solidFill>
            <a:schemeClr val="dk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sz="2400" b="1" dirty="0" smtClean="0">
                <a:solidFill>
                  <a:schemeClr val="accent1"/>
                </a:solidFill>
              </a:rPr>
              <a:t>Hotels: </a:t>
            </a:r>
            <a:r>
              <a:rPr lang="en-IE" sz="2400" dirty="0" smtClean="0"/>
              <a:t>Extra 1.8m rooms to sell </a:t>
            </a:r>
            <a:endParaRPr lang="en-IE" sz="2400" dirty="0"/>
          </a:p>
        </p:txBody>
      </p:sp>
      <p:sp>
        <p:nvSpPr>
          <p:cNvPr id="7" name="Rounded Rectangle 6"/>
          <p:cNvSpPr/>
          <p:nvPr/>
        </p:nvSpPr>
        <p:spPr>
          <a:xfrm>
            <a:off x="6433503" y="1450975"/>
            <a:ext cx="3129598" cy="1101726"/>
          </a:xfrm>
          <a:prstGeom prst="roundRect">
            <a:avLst>
              <a:gd name="adj" fmla="val 0"/>
            </a:avLst>
          </a:prstGeom>
          <a:solidFill>
            <a:schemeClr val="dk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sz="2400" b="1" dirty="0" smtClean="0">
                <a:solidFill>
                  <a:schemeClr val="accent1"/>
                </a:solidFill>
              </a:rPr>
              <a:t>Aparthotels: </a:t>
            </a:r>
            <a:r>
              <a:rPr lang="en-IE" sz="2400" dirty="0" smtClean="0"/>
              <a:t>Extra 2.2m rooms to sell </a:t>
            </a:r>
            <a:endParaRPr lang="en-IE" sz="2400" dirty="0"/>
          </a:p>
        </p:txBody>
      </p:sp>
      <p:cxnSp>
        <p:nvCxnSpPr>
          <p:cNvPr id="9" name="Straight Connector 8"/>
          <p:cNvCxnSpPr/>
          <p:nvPr/>
        </p:nvCxnSpPr>
        <p:spPr>
          <a:xfrm>
            <a:off x="4624071" y="3809999"/>
            <a:ext cx="11429" cy="199701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79435" y="3302000"/>
            <a:ext cx="0" cy="250500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Striped Right Arrow 4"/>
          <p:cNvSpPr/>
          <p:nvPr/>
        </p:nvSpPr>
        <p:spPr>
          <a:xfrm>
            <a:off x="4353559" y="3810000"/>
            <a:ext cx="3484881" cy="157892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solidFill>
                  <a:schemeClr val="bg1"/>
                </a:solidFill>
              </a:rPr>
              <a:t>+6,000 Rooms</a:t>
            </a:r>
            <a:endParaRPr lang="en-IE" sz="2800" dirty="0">
              <a:solidFill>
                <a:schemeClr val="bg1"/>
              </a:solidFill>
            </a:endParaRPr>
          </a:p>
        </p:txBody>
      </p:sp>
      <p:sp>
        <p:nvSpPr>
          <p:cNvPr id="19" name="TextBox 18"/>
          <p:cNvSpPr txBox="1"/>
          <p:nvPr/>
        </p:nvSpPr>
        <p:spPr>
          <a:xfrm>
            <a:off x="1466851" y="5807009"/>
            <a:ext cx="2197100" cy="523220"/>
          </a:xfrm>
          <a:prstGeom prst="rect">
            <a:avLst/>
          </a:prstGeom>
          <a:noFill/>
        </p:spPr>
        <p:txBody>
          <a:bodyPr wrap="square" rtlCol="0">
            <a:spAutoFit/>
          </a:bodyPr>
          <a:lstStyle/>
          <a:p>
            <a:pPr algn="ctr"/>
            <a:r>
              <a:rPr lang="en-IE" sz="2800" b="1" dirty="0" smtClean="0"/>
              <a:t>2018</a:t>
            </a:r>
            <a:endParaRPr lang="en-IE" sz="2800" b="1" dirty="0"/>
          </a:p>
        </p:txBody>
      </p:sp>
      <p:sp>
        <p:nvSpPr>
          <p:cNvPr id="20" name="TextBox 19"/>
          <p:cNvSpPr txBox="1"/>
          <p:nvPr/>
        </p:nvSpPr>
        <p:spPr>
          <a:xfrm>
            <a:off x="5327651" y="5790349"/>
            <a:ext cx="2197100" cy="523220"/>
          </a:xfrm>
          <a:prstGeom prst="rect">
            <a:avLst/>
          </a:prstGeom>
          <a:noFill/>
        </p:spPr>
        <p:txBody>
          <a:bodyPr wrap="square" rtlCol="0">
            <a:spAutoFit/>
          </a:bodyPr>
          <a:lstStyle/>
          <a:p>
            <a:pPr algn="ctr"/>
            <a:r>
              <a:rPr lang="en-IE" sz="2800" b="1" dirty="0" smtClean="0"/>
              <a:t>2019</a:t>
            </a:r>
            <a:endParaRPr lang="en-IE" sz="2800" b="1" dirty="0"/>
          </a:p>
        </p:txBody>
      </p:sp>
      <p:sp>
        <p:nvSpPr>
          <p:cNvPr id="21" name="TextBox 20"/>
          <p:cNvSpPr txBox="1"/>
          <p:nvPr/>
        </p:nvSpPr>
        <p:spPr>
          <a:xfrm>
            <a:off x="8870951" y="5807009"/>
            <a:ext cx="2197100" cy="523220"/>
          </a:xfrm>
          <a:prstGeom prst="rect">
            <a:avLst/>
          </a:prstGeom>
          <a:noFill/>
        </p:spPr>
        <p:txBody>
          <a:bodyPr wrap="square" rtlCol="0">
            <a:spAutoFit/>
          </a:bodyPr>
          <a:lstStyle/>
          <a:p>
            <a:pPr algn="ctr"/>
            <a:r>
              <a:rPr lang="en-IE" sz="2800" b="1" dirty="0" smtClean="0"/>
              <a:t>2020</a:t>
            </a:r>
            <a:endParaRPr lang="en-IE" sz="2800" b="1" dirty="0"/>
          </a:p>
        </p:txBody>
      </p:sp>
    </p:spTree>
    <p:extLst>
      <p:ext uri="{BB962C8B-B14F-4D97-AF65-F5344CB8AC3E}">
        <p14:creationId xmlns:p14="http://schemas.microsoft.com/office/powerpoint/2010/main" val="759137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16482" y="1675008"/>
            <a:ext cx="9818318" cy="1130300"/>
          </a:xfrm>
          <a:prstGeom prst="rect">
            <a:avLst/>
          </a:prstGeom>
          <a:solidFill>
            <a:srgbClr val="F3BC29">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t>How many room nights do we have to </a:t>
            </a:r>
            <a:r>
              <a:rPr lang="en-IE" dirty="0" smtClean="0"/>
              <a:t>sell in Dublin?</a:t>
            </a:r>
            <a:endParaRPr lang="en-IE" dirty="0"/>
          </a:p>
        </p:txBody>
      </p:sp>
      <p:sp>
        <p:nvSpPr>
          <p:cNvPr id="11" name="Right Arrow 10"/>
          <p:cNvSpPr/>
          <p:nvPr/>
        </p:nvSpPr>
        <p:spPr>
          <a:xfrm>
            <a:off x="596900" y="1675008"/>
            <a:ext cx="1879600" cy="1130300"/>
          </a:xfrm>
          <a:prstGeom prst="rightArrow">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IE" sz="3200" b="1" dirty="0" smtClean="0">
                <a:solidFill>
                  <a:schemeClr val="tx1">
                    <a:lumMod val="50000"/>
                  </a:schemeClr>
                </a:solidFill>
              </a:rPr>
              <a:t>2017</a:t>
            </a:r>
            <a:endParaRPr lang="en-IE" sz="2800" b="1" dirty="0">
              <a:solidFill>
                <a:schemeClr val="tx1">
                  <a:lumMod val="50000"/>
                </a:schemeClr>
              </a:solidFill>
            </a:endParaRPr>
          </a:p>
        </p:txBody>
      </p:sp>
      <p:sp>
        <p:nvSpPr>
          <p:cNvPr id="13" name="Right Arrow 12"/>
          <p:cNvSpPr/>
          <p:nvPr/>
        </p:nvSpPr>
        <p:spPr>
          <a:xfrm>
            <a:off x="596900" y="3347470"/>
            <a:ext cx="1879600" cy="113030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E" sz="3200" b="1" dirty="0" smtClean="0">
                <a:solidFill>
                  <a:schemeClr val="bg1"/>
                </a:solidFill>
              </a:rPr>
              <a:t>2020</a:t>
            </a:r>
            <a:endParaRPr lang="en-IE" sz="2800" b="1" dirty="0">
              <a:solidFill>
                <a:schemeClr val="bg1"/>
              </a:solidFill>
            </a:endParaRPr>
          </a:p>
        </p:txBody>
      </p:sp>
      <p:sp>
        <p:nvSpPr>
          <p:cNvPr id="14" name="Rectangle 13"/>
          <p:cNvSpPr/>
          <p:nvPr/>
        </p:nvSpPr>
        <p:spPr>
          <a:xfrm>
            <a:off x="1916482" y="3347470"/>
            <a:ext cx="9818318" cy="1130300"/>
          </a:xfrm>
          <a:prstGeom prst="rect">
            <a:avLst/>
          </a:prstGeom>
          <a:solidFill>
            <a:schemeClr val="accent5">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2004164" y="5049270"/>
            <a:ext cx="9730636" cy="1130300"/>
          </a:xfrm>
          <a:prstGeom prst="rect">
            <a:avLst/>
          </a:prstGeom>
          <a:solidFill>
            <a:schemeClr val="accent4">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ight Arrow 16"/>
          <p:cNvSpPr/>
          <p:nvPr/>
        </p:nvSpPr>
        <p:spPr>
          <a:xfrm>
            <a:off x="596900" y="5049270"/>
            <a:ext cx="1879600" cy="1130300"/>
          </a:xfrm>
          <a:prstGeom prst="rightArrow">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IE" sz="3200" b="1" dirty="0" smtClean="0">
                <a:solidFill>
                  <a:schemeClr val="tx1">
                    <a:lumMod val="50000"/>
                  </a:schemeClr>
                </a:solidFill>
              </a:rPr>
              <a:t>2020</a:t>
            </a:r>
            <a:endParaRPr lang="en-IE" sz="2800" b="1" dirty="0">
              <a:solidFill>
                <a:schemeClr val="tx1">
                  <a:lumMod val="50000"/>
                </a:schemeClr>
              </a:solidFill>
            </a:endParaRPr>
          </a:p>
        </p:txBody>
      </p:sp>
      <p:sp>
        <p:nvSpPr>
          <p:cNvPr id="18" name="TextBox 17"/>
          <p:cNvSpPr txBox="1"/>
          <p:nvPr/>
        </p:nvSpPr>
        <p:spPr>
          <a:xfrm>
            <a:off x="2832100" y="1785987"/>
            <a:ext cx="2222500" cy="954107"/>
          </a:xfrm>
          <a:prstGeom prst="rect">
            <a:avLst/>
          </a:prstGeom>
          <a:noFill/>
        </p:spPr>
        <p:txBody>
          <a:bodyPr wrap="square" rtlCol="0">
            <a:spAutoFit/>
          </a:bodyPr>
          <a:lstStyle/>
          <a:p>
            <a:pPr algn="ctr"/>
            <a:r>
              <a:rPr lang="en-IE" sz="2800" b="1" dirty="0" smtClean="0"/>
              <a:t>Supply</a:t>
            </a:r>
            <a:r>
              <a:rPr lang="en-IE" sz="2800" dirty="0" smtClean="0"/>
              <a:t> </a:t>
            </a:r>
          </a:p>
          <a:p>
            <a:pPr algn="ctr"/>
            <a:r>
              <a:rPr lang="en-IE" sz="2800" dirty="0" smtClean="0"/>
              <a:t>19,381</a:t>
            </a:r>
            <a:endParaRPr lang="en-IE" sz="2800" dirty="0"/>
          </a:p>
        </p:txBody>
      </p:sp>
      <p:sp>
        <p:nvSpPr>
          <p:cNvPr id="19" name="TextBox 18"/>
          <p:cNvSpPr txBox="1"/>
          <p:nvPr/>
        </p:nvSpPr>
        <p:spPr>
          <a:xfrm>
            <a:off x="5410200" y="1785987"/>
            <a:ext cx="2438400" cy="954107"/>
          </a:xfrm>
          <a:prstGeom prst="rect">
            <a:avLst/>
          </a:prstGeom>
          <a:noFill/>
        </p:spPr>
        <p:txBody>
          <a:bodyPr wrap="square" rtlCol="0">
            <a:spAutoFit/>
          </a:bodyPr>
          <a:lstStyle/>
          <a:p>
            <a:pPr algn="ctr"/>
            <a:r>
              <a:rPr lang="en-IE" sz="2800" b="1" dirty="0" smtClean="0"/>
              <a:t>Occupancy </a:t>
            </a:r>
          </a:p>
          <a:p>
            <a:pPr algn="ctr"/>
            <a:r>
              <a:rPr lang="en-IE" sz="2800" dirty="0" smtClean="0"/>
              <a:t>83.5%</a:t>
            </a:r>
            <a:endParaRPr lang="en-IE" sz="2800" dirty="0"/>
          </a:p>
        </p:txBody>
      </p:sp>
      <p:sp>
        <p:nvSpPr>
          <p:cNvPr id="20" name="Equal 19"/>
          <p:cNvSpPr/>
          <p:nvPr/>
        </p:nvSpPr>
        <p:spPr>
          <a:xfrm>
            <a:off x="8178800" y="1852808"/>
            <a:ext cx="914400" cy="721618"/>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1" name="TextBox 20"/>
          <p:cNvSpPr txBox="1"/>
          <p:nvPr/>
        </p:nvSpPr>
        <p:spPr>
          <a:xfrm>
            <a:off x="9004300" y="1812528"/>
            <a:ext cx="2730500" cy="954107"/>
          </a:xfrm>
          <a:prstGeom prst="rect">
            <a:avLst/>
          </a:prstGeom>
          <a:noFill/>
        </p:spPr>
        <p:txBody>
          <a:bodyPr wrap="square" rtlCol="0">
            <a:spAutoFit/>
          </a:bodyPr>
          <a:lstStyle/>
          <a:p>
            <a:pPr algn="ctr"/>
            <a:r>
              <a:rPr lang="en-IE" sz="2800" b="1" dirty="0" smtClean="0"/>
              <a:t>Rooms Sold</a:t>
            </a:r>
          </a:p>
          <a:p>
            <a:pPr algn="ctr"/>
            <a:r>
              <a:rPr lang="en-IE" sz="2800" dirty="0" smtClean="0"/>
              <a:t>5.9m </a:t>
            </a:r>
          </a:p>
        </p:txBody>
      </p:sp>
      <p:sp>
        <p:nvSpPr>
          <p:cNvPr id="23" name="TextBox 22"/>
          <p:cNvSpPr txBox="1"/>
          <p:nvPr/>
        </p:nvSpPr>
        <p:spPr>
          <a:xfrm>
            <a:off x="2832100" y="3471477"/>
            <a:ext cx="2222500" cy="954107"/>
          </a:xfrm>
          <a:prstGeom prst="rect">
            <a:avLst/>
          </a:prstGeom>
          <a:noFill/>
        </p:spPr>
        <p:txBody>
          <a:bodyPr wrap="square" rtlCol="0">
            <a:spAutoFit/>
          </a:bodyPr>
          <a:lstStyle/>
          <a:p>
            <a:pPr algn="ctr"/>
            <a:r>
              <a:rPr lang="en-IE" sz="2800" b="1" dirty="0" smtClean="0"/>
              <a:t>Supply</a:t>
            </a:r>
            <a:r>
              <a:rPr lang="en-IE" sz="2800" dirty="0" smtClean="0"/>
              <a:t> </a:t>
            </a:r>
          </a:p>
          <a:p>
            <a:pPr algn="ctr"/>
            <a:r>
              <a:rPr lang="en-IE" sz="2800" dirty="0" smtClean="0"/>
              <a:t>24,308</a:t>
            </a:r>
            <a:endParaRPr lang="en-IE" sz="2800" dirty="0"/>
          </a:p>
        </p:txBody>
      </p:sp>
      <p:sp>
        <p:nvSpPr>
          <p:cNvPr id="24" name="TextBox 23"/>
          <p:cNvSpPr txBox="1"/>
          <p:nvPr/>
        </p:nvSpPr>
        <p:spPr>
          <a:xfrm>
            <a:off x="5410200" y="3471477"/>
            <a:ext cx="2413000" cy="954107"/>
          </a:xfrm>
          <a:prstGeom prst="rect">
            <a:avLst/>
          </a:prstGeom>
          <a:noFill/>
        </p:spPr>
        <p:txBody>
          <a:bodyPr wrap="square" rtlCol="0">
            <a:spAutoFit/>
          </a:bodyPr>
          <a:lstStyle/>
          <a:p>
            <a:pPr algn="ctr"/>
            <a:r>
              <a:rPr lang="en-IE" sz="2800" b="1" dirty="0" smtClean="0"/>
              <a:t>Occupancy</a:t>
            </a:r>
            <a:r>
              <a:rPr lang="en-IE" sz="2800" dirty="0" smtClean="0"/>
              <a:t> </a:t>
            </a:r>
          </a:p>
          <a:p>
            <a:pPr algn="ctr"/>
            <a:r>
              <a:rPr lang="en-IE" sz="2800" dirty="0" smtClean="0"/>
              <a:t>80.7%</a:t>
            </a:r>
            <a:endParaRPr lang="en-IE" sz="2800" dirty="0"/>
          </a:p>
        </p:txBody>
      </p:sp>
      <p:sp>
        <p:nvSpPr>
          <p:cNvPr id="25" name="Equal 24"/>
          <p:cNvSpPr/>
          <p:nvPr/>
        </p:nvSpPr>
        <p:spPr>
          <a:xfrm>
            <a:off x="8178800" y="3514852"/>
            <a:ext cx="914400" cy="721618"/>
          </a:xfrm>
          <a:prstGeom prst="mathEqual">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E">
              <a:solidFill>
                <a:schemeClr val="tx1"/>
              </a:solidFill>
            </a:endParaRPr>
          </a:p>
        </p:txBody>
      </p:sp>
      <p:sp>
        <p:nvSpPr>
          <p:cNvPr id="26" name="TextBox 25"/>
          <p:cNvSpPr txBox="1"/>
          <p:nvPr/>
        </p:nvSpPr>
        <p:spPr>
          <a:xfrm>
            <a:off x="9128125" y="3508436"/>
            <a:ext cx="2571750" cy="954107"/>
          </a:xfrm>
          <a:prstGeom prst="rect">
            <a:avLst/>
          </a:prstGeom>
          <a:noFill/>
        </p:spPr>
        <p:txBody>
          <a:bodyPr wrap="square" rtlCol="0">
            <a:spAutoFit/>
          </a:bodyPr>
          <a:lstStyle/>
          <a:p>
            <a:pPr algn="ctr"/>
            <a:r>
              <a:rPr lang="en-IE" sz="2800" b="1" dirty="0" smtClean="0"/>
              <a:t>Rooms Sold</a:t>
            </a:r>
          </a:p>
          <a:p>
            <a:pPr algn="ctr"/>
            <a:r>
              <a:rPr lang="en-IE" sz="2800" dirty="0" smtClean="0"/>
              <a:t>7.2m </a:t>
            </a:r>
          </a:p>
        </p:txBody>
      </p:sp>
      <p:sp>
        <p:nvSpPr>
          <p:cNvPr id="27" name="TextBox 26"/>
          <p:cNvSpPr txBox="1"/>
          <p:nvPr/>
        </p:nvSpPr>
        <p:spPr>
          <a:xfrm>
            <a:off x="2832100" y="5210236"/>
            <a:ext cx="2222500" cy="954107"/>
          </a:xfrm>
          <a:prstGeom prst="rect">
            <a:avLst/>
          </a:prstGeom>
          <a:noFill/>
        </p:spPr>
        <p:txBody>
          <a:bodyPr wrap="square" rtlCol="0">
            <a:spAutoFit/>
          </a:bodyPr>
          <a:lstStyle/>
          <a:p>
            <a:pPr algn="ctr"/>
            <a:r>
              <a:rPr lang="en-IE" sz="2800" b="1" dirty="0" smtClean="0"/>
              <a:t>Supply</a:t>
            </a:r>
            <a:r>
              <a:rPr lang="en-IE" sz="2800" dirty="0" smtClean="0"/>
              <a:t> </a:t>
            </a:r>
          </a:p>
          <a:p>
            <a:pPr algn="ctr"/>
            <a:r>
              <a:rPr lang="en-IE" sz="2800" dirty="0" smtClean="0"/>
              <a:t>24,308</a:t>
            </a:r>
            <a:endParaRPr lang="en-IE" sz="2800" dirty="0"/>
          </a:p>
        </p:txBody>
      </p:sp>
      <p:sp>
        <p:nvSpPr>
          <p:cNvPr id="28" name="TextBox 27"/>
          <p:cNvSpPr txBox="1"/>
          <p:nvPr/>
        </p:nvSpPr>
        <p:spPr>
          <a:xfrm>
            <a:off x="5429250" y="5183695"/>
            <a:ext cx="2400300" cy="954107"/>
          </a:xfrm>
          <a:prstGeom prst="rect">
            <a:avLst/>
          </a:prstGeom>
          <a:noFill/>
        </p:spPr>
        <p:txBody>
          <a:bodyPr wrap="square" rtlCol="0">
            <a:spAutoFit/>
          </a:bodyPr>
          <a:lstStyle/>
          <a:p>
            <a:pPr algn="ctr"/>
            <a:r>
              <a:rPr lang="en-IE" sz="2800" b="1" dirty="0" smtClean="0"/>
              <a:t>Occupancy</a:t>
            </a:r>
            <a:r>
              <a:rPr lang="en-IE" sz="2800" dirty="0" smtClean="0"/>
              <a:t> </a:t>
            </a:r>
          </a:p>
          <a:p>
            <a:pPr algn="ctr"/>
            <a:r>
              <a:rPr lang="en-IE" sz="2800" dirty="0" smtClean="0"/>
              <a:t>83.5%</a:t>
            </a:r>
            <a:endParaRPr lang="en-IE" sz="2800" dirty="0"/>
          </a:p>
        </p:txBody>
      </p:sp>
      <p:sp>
        <p:nvSpPr>
          <p:cNvPr id="29" name="Equal 28"/>
          <p:cNvSpPr/>
          <p:nvPr/>
        </p:nvSpPr>
        <p:spPr>
          <a:xfrm>
            <a:off x="8178800" y="5253611"/>
            <a:ext cx="914400" cy="721618"/>
          </a:xfrm>
          <a:prstGeom prst="mathEqual">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solidFill>
                <a:schemeClr val="tx1"/>
              </a:solidFill>
            </a:endParaRPr>
          </a:p>
        </p:txBody>
      </p:sp>
      <p:sp>
        <p:nvSpPr>
          <p:cNvPr id="30" name="TextBox 29"/>
          <p:cNvSpPr txBox="1"/>
          <p:nvPr/>
        </p:nvSpPr>
        <p:spPr>
          <a:xfrm>
            <a:off x="9067800" y="5183695"/>
            <a:ext cx="2692400" cy="954107"/>
          </a:xfrm>
          <a:prstGeom prst="rect">
            <a:avLst/>
          </a:prstGeom>
          <a:noFill/>
        </p:spPr>
        <p:txBody>
          <a:bodyPr wrap="square" rtlCol="0">
            <a:spAutoFit/>
          </a:bodyPr>
          <a:lstStyle/>
          <a:p>
            <a:pPr algn="ctr"/>
            <a:r>
              <a:rPr lang="en-IE" sz="2800" b="1" dirty="0" smtClean="0"/>
              <a:t>Rooms Sold</a:t>
            </a:r>
          </a:p>
          <a:p>
            <a:pPr algn="ctr"/>
            <a:r>
              <a:rPr lang="en-IE" sz="2800" dirty="0" smtClean="0"/>
              <a:t>7.4m </a:t>
            </a:r>
          </a:p>
        </p:txBody>
      </p:sp>
      <p:sp>
        <p:nvSpPr>
          <p:cNvPr id="2" name="Rectangle 1"/>
          <p:cNvSpPr/>
          <p:nvPr/>
        </p:nvSpPr>
        <p:spPr>
          <a:xfrm>
            <a:off x="5497239" y="5210236"/>
            <a:ext cx="2264322" cy="9171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21"/>
          <p:cNvSpPr/>
          <p:nvPr/>
        </p:nvSpPr>
        <p:spPr>
          <a:xfrm>
            <a:off x="5484539" y="3489956"/>
            <a:ext cx="2264322" cy="9171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5939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4460691"/>
              </p:ext>
            </p:extLst>
          </p:nvPr>
        </p:nvGraphicFramePr>
        <p:xfrm>
          <a:off x="457200" y="1560623"/>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 2017</a:t>
                      </a:r>
                      <a:endParaRPr lang="en-IE" sz="2200" dirty="0"/>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83.5%</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xmlns="" val="2251049667"/>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r>
                        <a:rPr lang="en-IE" sz="2200" b="1" i="0" u="none" strike="noStrike" kern="1200" baseline="0" dirty="0" smtClean="0">
                          <a:solidFill>
                            <a:srgbClr val="000000"/>
                          </a:solidFill>
                          <a:effectLst/>
                          <a:latin typeface="+mn-lt"/>
                          <a:ea typeface="+mn-ea"/>
                          <a:cs typeface="+mn-cs"/>
                        </a:rPr>
                        <a:t> </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€137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xmlns="" val="720729985"/>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a:t>
                      </a:r>
                      <a:r>
                        <a:rPr lang="en-IE" sz="2200" b="0" i="0" u="none" strike="noStrike" kern="1200" dirty="0" smtClean="0">
                          <a:solidFill>
                            <a:srgbClr val="000000"/>
                          </a:solidFill>
                          <a:effectLst/>
                          <a:latin typeface="+mn-lt"/>
                          <a:ea typeface="+mn-ea"/>
                          <a:cs typeface="+mn-cs"/>
                        </a:rPr>
                        <a:t>41.3k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57%</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€31.4k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43%</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€72.9k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€42.0k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58%</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31%</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
        <p:nvSpPr>
          <p:cNvPr id="10" name="Rectangle 9"/>
          <p:cNvSpPr/>
          <p:nvPr/>
        </p:nvSpPr>
        <p:spPr>
          <a:xfrm>
            <a:off x="4428212" y="5528930"/>
            <a:ext cx="3623588" cy="11066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Down Arrow 10"/>
          <p:cNvSpPr/>
          <p:nvPr/>
        </p:nvSpPr>
        <p:spPr>
          <a:xfrm>
            <a:off x="4765993" y="5688048"/>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5230401" y="5704349"/>
            <a:ext cx="2821399" cy="830997"/>
          </a:xfrm>
          <a:prstGeom prst="rect">
            <a:avLst/>
          </a:prstGeom>
          <a:noFill/>
        </p:spPr>
        <p:txBody>
          <a:bodyPr wrap="square" rtlCol="0">
            <a:spAutoFit/>
          </a:bodyPr>
          <a:lstStyle/>
          <a:p>
            <a:r>
              <a:rPr lang="en-IE" sz="2400" dirty="0" smtClean="0">
                <a:solidFill>
                  <a:schemeClr val="bg1"/>
                </a:solidFill>
              </a:rPr>
              <a:t>-€5.8k EBITDAR</a:t>
            </a:r>
          </a:p>
          <a:p>
            <a:r>
              <a:rPr lang="en-IE" sz="2400" dirty="0" smtClean="0">
                <a:solidFill>
                  <a:schemeClr val="bg1"/>
                </a:solidFill>
              </a:rPr>
              <a:t>-25%</a:t>
            </a:r>
            <a:endParaRPr lang="en-IE" sz="2400"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551451681"/>
              </p:ext>
            </p:extLst>
          </p:nvPr>
        </p:nvGraphicFramePr>
        <p:xfrm>
          <a:off x="6426200" y="1560623"/>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 Scenario 1</a:t>
                      </a:r>
                      <a:endParaRPr lang="en-IE" sz="2200" dirty="0">
                        <a:solidFill>
                          <a:schemeClr val="bg1"/>
                        </a:solidFill>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80.7%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xmlns="" val="1966883308"/>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r>
                        <a:rPr lang="en-IE" sz="2200" b="1" i="0" u="none" strike="noStrike" kern="1200" baseline="0" dirty="0" smtClean="0">
                          <a:solidFill>
                            <a:srgbClr val="000000"/>
                          </a:solidFill>
                          <a:effectLst/>
                          <a:latin typeface="+mn-lt"/>
                          <a:ea typeface="+mn-ea"/>
                          <a:cs typeface="+mn-cs"/>
                        </a:rPr>
                        <a:t> </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€112</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xmlns="" val="3145490678"/>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€33.0k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52%</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€30.7k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48%</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€63.7k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€34.1k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54%</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€17.2k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27%</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
        <p:nvSpPr>
          <p:cNvPr id="16" name="Down Arrow 15"/>
          <p:cNvSpPr/>
          <p:nvPr/>
        </p:nvSpPr>
        <p:spPr>
          <a:xfrm>
            <a:off x="4765992" y="6161801"/>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a:t>How might new supply impact </a:t>
            </a:r>
            <a:r>
              <a:rPr lang="en-IE" dirty="0" err="1"/>
              <a:t>EBITDAR</a:t>
            </a:r>
            <a:r>
              <a:rPr lang="en-IE" dirty="0"/>
              <a:t>?</a:t>
            </a:r>
          </a:p>
        </p:txBody>
      </p:sp>
    </p:spTree>
    <p:extLst>
      <p:ext uri="{BB962C8B-B14F-4D97-AF65-F5344CB8AC3E}">
        <p14:creationId xmlns:p14="http://schemas.microsoft.com/office/powerpoint/2010/main" val="169380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199" y="1500555"/>
            <a:ext cx="5105401" cy="4281753"/>
          </a:xfrm>
          <a:prstGeom prst="rect">
            <a:avLst/>
          </a:prstGeom>
          <a:solidFill>
            <a:schemeClr val="bg2">
              <a:alpha val="23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6440249" y="1500554"/>
            <a:ext cx="5129451" cy="4281753"/>
          </a:xfrm>
          <a:prstGeom prst="rect">
            <a:avLst/>
          </a:prstGeom>
          <a:solidFill>
            <a:srgbClr val="C00000">
              <a:alpha val="14000"/>
            </a:srgbClr>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a:xfrm>
            <a:off x="457200" y="636297"/>
            <a:ext cx="11112500" cy="487953"/>
          </a:xfrm>
        </p:spPr>
        <p:txBody>
          <a:bodyPr/>
          <a:lstStyle/>
          <a:p>
            <a:r>
              <a:rPr lang="en-IE" dirty="0">
                <a:solidFill>
                  <a:schemeClr val="tx1"/>
                </a:solidFill>
              </a:rPr>
              <a:t>Occupancy </a:t>
            </a:r>
            <a:r>
              <a:rPr lang="en-IE" dirty="0" smtClean="0">
                <a:solidFill>
                  <a:schemeClr val="tx1"/>
                </a:solidFill>
              </a:rPr>
              <a:t>increased </a:t>
            </a:r>
            <a:r>
              <a:rPr lang="en-IE" dirty="0">
                <a:solidFill>
                  <a:schemeClr val="tx1"/>
                </a:solidFill>
              </a:rPr>
              <a:t>from 80.7% to 83.5</a:t>
            </a:r>
            <a:r>
              <a:rPr lang="en-IE" dirty="0" smtClean="0">
                <a:solidFill>
                  <a:schemeClr val="tx1"/>
                </a:solidFill>
              </a:rPr>
              <a:t>% (2015 - 2017)</a:t>
            </a:r>
            <a:endParaRPr lang="en-IE" dirty="0"/>
          </a:p>
        </p:txBody>
      </p:sp>
      <p:graphicFrame>
        <p:nvGraphicFramePr>
          <p:cNvPr id="4" name="Content Placeholder 3"/>
          <p:cNvGraphicFramePr>
            <a:graphicFrameLocks noGrp="1"/>
          </p:cNvGraphicFramePr>
          <p:nvPr>
            <p:ph sz="quarter" idx="17"/>
            <p:extLst>
              <p:ext uri="{D42A27DB-BD31-4B8C-83A1-F6EECF244321}">
                <p14:modId xmlns:p14="http://schemas.microsoft.com/office/powerpoint/2010/main" val="1357792092"/>
              </p:ext>
            </p:extLst>
          </p:nvPr>
        </p:nvGraphicFramePr>
        <p:xfrm>
          <a:off x="457200" y="1456907"/>
          <a:ext cx="11277600" cy="5292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94747339"/>
              </p:ext>
            </p:extLst>
          </p:nvPr>
        </p:nvGraphicFramePr>
        <p:xfrm>
          <a:off x="2376568" y="2144710"/>
          <a:ext cx="2450782" cy="1097280"/>
        </p:xfrm>
        <a:graphic>
          <a:graphicData uri="http://schemas.openxmlformats.org/drawingml/2006/table">
            <a:tbl>
              <a:tblPr firstRow="1" bandRow="1">
                <a:tableStyleId>{073A0DAA-6AF3-43AB-8588-CEC1D06C72B9}</a:tableStyleId>
              </a:tblPr>
              <a:tblGrid>
                <a:gridCol w="1225391">
                  <a:extLst>
                    <a:ext uri="{9D8B030D-6E8A-4147-A177-3AD203B41FA5}">
                      <a16:colId xmlns:a16="http://schemas.microsoft.com/office/drawing/2014/main" xmlns="" val="2693387444"/>
                    </a:ext>
                  </a:extLst>
                </a:gridCol>
                <a:gridCol w="1225391">
                  <a:extLst>
                    <a:ext uri="{9D8B030D-6E8A-4147-A177-3AD203B41FA5}">
                      <a16:colId xmlns:a16="http://schemas.microsoft.com/office/drawing/2014/main" xmlns="" val="3821000007"/>
                    </a:ext>
                  </a:extLst>
                </a:gridCol>
              </a:tblGrid>
              <a:tr h="346246">
                <a:tc>
                  <a:txBody>
                    <a:bodyPr/>
                    <a:lstStyle/>
                    <a:p>
                      <a:pPr algn="ctr"/>
                      <a:r>
                        <a:rPr lang="en-IE" sz="1800" dirty="0" smtClean="0"/>
                        <a:t>2015 </a:t>
                      </a:r>
                    </a:p>
                  </a:txBody>
                  <a:tcPr anchor="ctr"/>
                </a:tc>
                <a:tc>
                  <a:txBody>
                    <a:bodyPr/>
                    <a:lstStyle/>
                    <a:p>
                      <a:pPr algn="ctr"/>
                      <a:r>
                        <a:rPr lang="en-IE" sz="1800" dirty="0" smtClean="0"/>
                        <a:t>2017</a:t>
                      </a:r>
                    </a:p>
                  </a:txBody>
                  <a:tcPr anchor="ctr"/>
                </a:tc>
                <a:extLst>
                  <a:ext uri="{0D108BD9-81ED-4DB2-BD59-A6C34878D82A}">
                    <a16:rowId xmlns:a16="http://schemas.microsoft.com/office/drawing/2014/main" xmlns="" val="668231997"/>
                  </a:ext>
                </a:extLst>
              </a:tr>
              <a:tr h="182203">
                <a:tc>
                  <a:txBody>
                    <a:bodyPr/>
                    <a:lstStyle/>
                    <a:p>
                      <a:pPr algn="ctr"/>
                      <a:r>
                        <a:rPr lang="en-IE" sz="1800" b="1" dirty="0" smtClean="0"/>
                        <a:t>€103</a:t>
                      </a:r>
                      <a:endParaRPr lang="en-IE" sz="1800" b="1" dirty="0"/>
                    </a:p>
                  </a:txBody>
                  <a:tcPr/>
                </a:tc>
                <a:tc>
                  <a:txBody>
                    <a:bodyPr/>
                    <a:lstStyle/>
                    <a:p>
                      <a:pPr algn="ctr"/>
                      <a:r>
                        <a:rPr lang="en-IE" sz="1800" b="1" dirty="0" smtClean="0"/>
                        <a:t>€123</a:t>
                      </a:r>
                      <a:endParaRPr lang="en-IE" sz="1800" b="1" dirty="0"/>
                    </a:p>
                  </a:txBody>
                  <a:tcPr/>
                </a:tc>
                <a:extLst>
                  <a:ext uri="{0D108BD9-81ED-4DB2-BD59-A6C34878D82A}">
                    <a16:rowId xmlns:a16="http://schemas.microsoft.com/office/drawing/2014/main" xmlns="" val="3283064374"/>
                  </a:ext>
                </a:extLst>
              </a:tr>
              <a:tr h="182203">
                <a:tc>
                  <a:txBody>
                    <a:bodyPr/>
                    <a:lstStyle/>
                    <a:p>
                      <a:pPr algn="ctr"/>
                      <a:r>
                        <a:rPr lang="en-IE" sz="1800" b="1" dirty="0" smtClean="0"/>
                        <a:t>72%</a:t>
                      </a:r>
                    </a:p>
                  </a:txBody>
                  <a:tcPr/>
                </a:tc>
                <a:tc>
                  <a:txBody>
                    <a:bodyPr/>
                    <a:lstStyle/>
                    <a:p>
                      <a:pPr algn="ctr"/>
                      <a:r>
                        <a:rPr lang="en-IE" sz="1800" b="1" dirty="0" smtClean="0"/>
                        <a:t>76%</a:t>
                      </a:r>
                      <a:endParaRPr lang="en-IE" sz="1800" b="1" dirty="0"/>
                    </a:p>
                  </a:txBody>
                  <a:tcPr/>
                </a:tc>
                <a:extLst>
                  <a:ext uri="{0D108BD9-81ED-4DB2-BD59-A6C34878D82A}">
                    <a16:rowId xmlns:a16="http://schemas.microsoft.com/office/drawing/2014/main" xmlns="" val="1215030381"/>
                  </a:ext>
                </a:extLst>
              </a:tr>
            </a:tbl>
          </a:graphicData>
        </a:graphic>
      </p:graphicFrame>
      <p:sp>
        <p:nvSpPr>
          <p:cNvPr id="9" name="TextBox 8"/>
          <p:cNvSpPr txBox="1"/>
          <p:nvPr/>
        </p:nvSpPr>
        <p:spPr>
          <a:xfrm>
            <a:off x="2332250" y="1744600"/>
            <a:ext cx="2587784" cy="400110"/>
          </a:xfrm>
          <a:prstGeom prst="rect">
            <a:avLst/>
          </a:prstGeom>
          <a:noFill/>
        </p:spPr>
        <p:txBody>
          <a:bodyPr wrap="square" rtlCol="0">
            <a:spAutoFit/>
          </a:bodyPr>
          <a:lstStyle/>
          <a:p>
            <a:pPr algn="ctr"/>
            <a:r>
              <a:rPr lang="en-IE" sz="2000" b="1" dirty="0" smtClean="0"/>
              <a:t>Off-Peak Months </a:t>
            </a:r>
            <a:endParaRPr lang="en-IE" sz="2000" b="1" dirty="0"/>
          </a:p>
        </p:txBody>
      </p:sp>
      <p:graphicFrame>
        <p:nvGraphicFramePr>
          <p:cNvPr id="11" name="Table 10"/>
          <p:cNvGraphicFramePr>
            <a:graphicFrameLocks noGrp="1"/>
          </p:cNvGraphicFramePr>
          <p:nvPr>
            <p:extLst>
              <p:ext uri="{D42A27DB-BD31-4B8C-83A1-F6EECF244321}">
                <p14:modId xmlns:p14="http://schemas.microsoft.com/office/powerpoint/2010/main" val="1414660348"/>
              </p:ext>
            </p:extLst>
          </p:nvPr>
        </p:nvGraphicFramePr>
        <p:xfrm>
          <a:off x="7750940" y="4376024"/>
          <a:ext cx="2470946" cy="1097280"/>
        </p:xfrm>
        <a:graphic>
          <a:graphicData uri="http://schemas.openxmlformats.org/drawingml/2006/table">
            <a:tbl>
              <a:tblPr firstRow="1" bandRow="1">
                <a:tableStyleId>{073A0DAA-6AF3-43AB-8588-CEC1D06C72B9}</a:tableStyleId>
              </a:tblPr>
              <a:tblGrid>
                <a:gridCol w="1235473">
                  <a:extLst>
                    <a:ext uri="{9D8B030D-6E8A-4147-A177-3AD203B41FA5}">
                      <a16:colId xmlns:a16="http://schemas.microsoft.com/office/drawing/2014/main" xmlns="" val="2693387444"/>
                    </a:ext>
                  </a:extLst>
                </a:gridCol>
                <a:gridCol w="1235473">
                  <a:extLst>
                    <a:ext uri="{9D8B030D-6E8A-4147-A177-3AD203B41FA5}">
                      <a16:colId xmlns:a16="http://schemas.microsoft.com/office/drawing/2014/main" xmlns="" val="3821000007"/>
                    </a:ext>
                  </a:extLst>
                </a:gridCol>
              </a:tblGrid>
              <a:tr h="340269">
                <a:tc>
                  <a:txBody>
                    <a:bodyPr/>
                    <a:lstStyle/>
                    <a:p>
                      <a:pPr algn="ctr"/>
                      <a:r>
                        <a:rPr lang="en-IE" sz="1800" dirty="0" smtClean="0"/>
                        <a:t>2015</a:t>
                      </a:r>
                    </a:p>
                  </a:txBody>
                  <a:tcPr anchor="ctr"/>
                </a:tc>
                <a:tc>
                  <a:txBody>
                    <a:bodyPr/>
                    <a:lstStyle/>
                    <a:p>
                      <a:pPr algn="ctr"/>
                      <a:r>
                        <a:rPr lang="en-IE" sz="1800" dirty="0" smtClean="0"/>
                        <a:t>2017</a:t>
                      </a:r>
                    </a:p>
                  </a:txBody>
                  <a:tcPr anchor="ctr"/>
                </a:tc>
                <a:extLst>
                  <a:ext uri="{0D108BD9-81ED-4DB2-BD59-A6C34878D82A}">
                    <a16:rowId xmlns:a16="http://schemas.microsoft.com/office/drawing/2014/main" xmlns="" val="668231997"/>
                  </a:ext>
                </a:extLst>
              </a:tr>
              <a:tr h="281050">
                <a:tc>
                  <a:txBody>
                    <a:bodyPr/>
                    <a:lstStyle/>
                    <a:p>
                      <a:pPr algn="ctr"/>
                      <a:r>
                        <a:rPr lang="en-IE" sz="1800" b="1" i="0" dirty="0" smtClean="0"/>
                        <a:t>€120</a:t>
                      </a:r>
                      <a:endParaRPr lang="en-IE" sz="1800" b="1" i="0" dirty="0"/>
                    </a:p>
                  </a:txBody>
                  <a:tcPr/>
                </a:tc>
                <a:tc>
                  <a:txBody>
                    <a:bodyPr/>
                    <a:lstStyle/>
                    <a:p>
                      <a:pPr algn="ctr"/>
                      <a:r>
                        <a:rPr lang="en-IE" sz="1800" b="1" i="0" dirty="0" smtClean="0"/>
                        <a:t>€151</a:t>
                      </a:r>
                      <a:endParaRPr lang="en-IE" sz="1800" b="1" i="0" dirty="0"/>
                    </a:p>
                  </a:txBody>
                  <a:tcPr/>
                </a:tc>
                <a:extLst>
                  <a:ext uri="{0D108BD9-81ED-4DB2-BD59-A6C34878D82A}">
                    <a16:rowId xmlns:a16="http://schemas.microsoft.com/office/drawing/2014/main" xmlns="" val="3283064374"/>
                  </a:ext>
                </a:extLst>
              </a:tr>
              <a:tr h="281050">
                <a:tc>
                  <a:txBody>
                    <a:bodyPr/>
                    <a:lstStyle/>
                    <a:p>
                      <a:pPr algn="ctr"/>
                      <a:r>
                        <a:rPr lang="en-IE" sz="1800" b="1" i="0" dirty="0" smtClean="0"/>
                        <a:t>89%</a:t>
                      </a:r>
                      <a:endParaRPr lang="en-IE" sz="1800" b="1" i="0" dirty="0"/>
                    </a:p>
                  </a:txBody>
                  <a:tcPr/>
                </a:tc>
                <a:tc>
                  <a:txBody>
                    <a:bodyPr/>
                    <a:lstStyle/>
                    <a:p>
                      <a:pPr algn="ctr"/>
                      <a:r>
                        <a:rPr lang="en-IE" sz="1800" b="1" i="0" dirty="0" smtClean="0"/>
                        <a:t>91%</a:t>
                      </a:r>
                      <a:endParaRPr lang="en-IE" sz="1800" b="1" i="0" dirty="0"/>
                    </a:p>
                  </a:txBody>
                  <a:tcPr/>
                </a:tc>
                <a:extLst>
                  <a:ext uri="{0D108BD9-81ED-4DB2-BD59-A6C34878D82A}">
                    <a16:rowId xmlns:a16="http://schemas.microsoft.com/office/drawing/2014/main" xmlns="" val="2760240687"/>
                  </a:ext>
                </a:extLst>
              </a:tr>
            </a:tbl>
          </a:graphicData>
        </a:graphic>
      </p:graphicFrame>
      <p:sp>
        <p:nvSpPr>
          <p:cNvPr id="12" name="TextBox 11"/>
          <p:cNvSpPr txBox="1"/>
          <p:nvPr/>
        </p:nvSpPr>
        <p:spPr>
          <a:xfrm>
            <a:off x="7704494" y="3903179"/>
            <a:ext cx="2600960" cy="400110"/>
          </a:xfrm>
          <a:prstGeom prst="rect">
            <a:avLst/>
          </a:prstGeom>
          <a:noFill/>
        </p:spPr>
        <p:txBody>
          <a:bodyPr wrap="square" rtlCol="0">
            <a:spAutoFit/>
          </a:bodyPr>
          <a:lstStyle/>
          <a:p>
            <a:pPr algn="ctr"/>
            <a:r>
              <a:rPr lang="en-IE" sz="2000" b="1" dirty="0" smtClean="0"/>
              <a:t>Peak Months </a:t>
            </a:r>
            <a:endParaRPr lang="en-IE" sz="2000" b="1" dirty="0"/>
          </a:p>
        </p:txBody>
      </p:sp>
    </p:spTree>
    <p:extLst>
      <p:ext uri="{BB962C8B-B14F-4D97-AF65-F5344CB8AC3E}">
        <p14:creationId xmlns:p14="http://schemas.microsoft.com/office/powerpoint/2010/main" val="3592573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25506" y="5486400"/>
            <a:ext cx="3623588" cy="11453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Down Arrow 19"/>
          <p:cNvSpPr/>
          <p:nvPr/>
        </p:nvSpPr>
        <p:spPr>
          <a:xfrm>
            <a:off x="4829492" y="6119847"/>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Down Arrow 17"/>
          <p:cNvSpPr/>
          <p:nvPr/>
        </p:nvSpPr>
        <p:spPr>
          <a:xfrm>
            <a:off x="4829493" y="5646094"/>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5287379" y="5700495"/>
            <a:ext cx="2821399" cy="830997"/>
          </a:xfrm>
          <a:prstGeom prst="rect">
            <a:avLst/>
          </a:prstGeom>
          <a:noFill/>
        </p:spPr>
        <p:txBody>
          <a:bodyPr wrap="square" rtlCol="0">
            <a:spAutoFit/>
          </a:bodyPr>
          <a:lstStyle/>
          <a:p>
            <a:r>
              <a:rPr lang="en-IE" sz="2400" dirty="0" smtClean="0">
                <a:solidFill>
                  <a:schemeClr val="bg1"/>
                </a:solidFill>
              </a:rPr>
              <a:t>-€2.7k EBITDAR</a:t>
            </a:r>
          </a:p>
          <a:p>
            <a:r>
              <a:rPr lang="en-IE" sz="2400" dirty="0" smtClean="0">
                <a:solidFill>
                  <a:schemeClr val="bg1"/>
                </a:solidFill>
              </a:rPr>
              <a:t>-12%</a:t>
            </a:r>
            <a:endParaRPr lang="en-IE" sz="2400"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145750238"/>
              </p:ext>
            </p:extLst>
          </p:nvPr>
        </p:nvGraphicFramePr>
        <p:xfrm>
          <a:off x="6426200" y="1508592"/>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Scenario 2</a:t>
                      </a:r>
                      <a:endParaRPr lang="en-IE" sz="2200" dirty="0">
                        <a:solidFill>
                          <a:schemeClr val="bg1"/>
                        </a:solidFill>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80.7%</a:t>
                      </a:r>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969566526"/>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€132</a:t>
                      </a:r>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571511317"/>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€38.9k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56%</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€30.7k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44%</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€69.6k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€38.8k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56%</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€20.3k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29%</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
        <p:nvSpPr>
          <p:cNvPr id="2" name="Title 1"/>
          <p:cNvSpPr>
            <a:spLocks noGrp="1"/>
          </p:cNvSpPr>
          <p:nvPr>
            <p:ph type="title"/>
          </p:nvPr>
        </p:nvSpPr>
        <p:spPr/>
        <p:txBody>
          <a:bodyPr/>
          <a:lstStyle/>
          <a:p>
            <a:r>
              <a:rPr lang="en-IE" dirty="0"/>
              <a:t>How might new supply impact </a:t>
            </a:r>
            <a:r>
              <a:rPr lang="en-IE" dirty="0" err="1"/>
              <a:t>EBITDAR</a:t>
            </a:r>
            <a:r>
              <a:rPr lang="en-IE" dirty="0"/>
              <a:t>?</a:t>
            </a:r>
          </a:p>
        </p:txBody>
      </p:sp>
      <p:graphicFrame>
        <p:nvGraphicFramePr>
          <p:cNvPr id="9" name="Table 8"/>
          <p:cNvGraphicFramePr>
            <a:graphicFrameLocks noGrp="1"/>
          </p:cNvGraphicFramePr>
          <p:nvPr>
            <p:extLst>
              <p:ext uri="{D42A27DB-BD31-4B8C-83A1-F6EECF244321}">
                <p14:modId xmlns:p14="http://schemas.microsoft.com/office/powerpoint/2010/main" val="736739398"/>
              </p:ext>
            </p:extLst>
          </p:nvPr>
        </p:nvGraphicFramePr>
        <p:xfrm>
          <a:off x="457200" y="1508592"/>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 2017</a:t>
                      </a:r>
                      <a:endParaRPr lang="en-IE" sz="2200" dirty="0"/>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83.5%</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xmlns="" val="2251049667"/>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r>
                        <a:rPr lang="en-IE" sz="2200" b="1" i="0" u="none" strike="noStrike" kern="1200" baseline="0" dirty="0" smtClean="0">
                          <a:solidFill>
                            <a:srgbClr val="000000"/>
                          </a:solidFill>
                          <a:effectLst/>
                          <a:latin typeface="+mn-lt"/>
                          <a:ea typeface="+mn-ea"/>
                          <a:cs typeface="+mn-cs"/>
                        </a:rPr>
                        <a:t> </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€137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xmlns="" val="720729985"/>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a:t>
                      </a:r>
                      <a:r>
                        <a:rPr lang="en-IE" sz="2200" b="0" i="0" u="none" strike="noStrike" kern="1200" dirty="0" smtClean="0">
                          <a:solidFill>
                            <a:srgbClr val="000000"/>
                          </a:solidFill>
                          <a:effectLst/>
                          <a:latin typeface="+mn-lt"/>
                          <a:ea typeface="+mn-ea"/>
                          <a:cs typeface="+mn-cs"/>
                        </a:rPr>
                        <a:t>41.3k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57%</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€31.4k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43%</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€72.9k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€42.0k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58%</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31%</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Tree>
    <p:extLst>
      <p:ext uri="{BB962C8B-B14F-4D97-AF65-F5344CB8AC3E}">
        <p14:creationId xmlns:p14="http://schemas.microsoft.com/office/powerpoint/2010/main" val="769454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25506" y="5486400"/>
            <a:ext cx="3623588" cy="11453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Down Arrow 19"/>
          <p:cNvSpPr/>
          <p:nvPr/>
        </p:nvSpPr>
        <p:spPr>
          <a:xfrm>
            <a:off x="4829492" y="6119847"/>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Down Arrow 17"/>
          <p:cNvSpPr/>
          <p:nvPr/>
        </p:nvSpPr>
        <p:spPr>
          <a:xfrm>
            <a:off x="4829493" y="5646094"/>
            <a:ext cx="432487" cy="4318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5287379" y="5700495"/>
            <a:ext cx="2821399" cy="830997"/>
          </a:xfrm>
          <a:prstGeom prst="rect">
            <a:avLst/>
          </a:prstGeom>
          <a:noFill/>
        </p:spPr>
        <p:txBody>
          <a:bodyPr wrap="square" rtlCol="0">
            <a:spAutoFit/>
          </a:bodyPr>
          <a:lstStyle/>
          <a:p>
            <a:r>
              <a:rPr lang="en-IE" sz="2400" dirty="0" smtClean="0">
                <a:solidFill>
                  <a:schemeClr val="bg1"/>
                </a:solidFill>
              </a:rPr>
              <a:t>-€1.4k EBITDAR</a:t>
            </a:r>
          </a:p>
          <a:p>
            <a:r>
              <a:rPr lang="en-IE" sz="2400" dirty="0" smtClean="0">
                <a:solidFill>
                  <a:schemeClr val="bg1"/>
                </a:solidFill>
              </a:rPr>
              <a:t>-6%</a:t>
            </a:r>
            <a:endParaRPr lang="en-IE" sz="2400"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893107663"/>
              </p:ext>
            </p:extLst>
          </p:nvPr>
        </p:nvGraphicFramePr>
        <p:xfrm>
          <a:off x="6426200" y="1508592"/>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Scenario 3</a:t>
                      </a:r>
                      <a:endParaRPr lang="en-IE" sz="2200" dirty="0">
                        <a:solidFill>
                          <a:schemeClr val="bg1"/>
                        </a:solidFill>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80.7%</a:t>
                      </a:r>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969566526"/>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€137</a:t>
                      </a:r>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571511317"/>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a:t>
                      </a:r>
                      <a:r>
                        <a:rPr lang="en-IE" sz="2200" b="0" i="0" u="none" strike="noStrike" kern="1200" dirty="0" smtClean="0">
                          <a:solidFill>
                            <a:srgbClr val="000000"/>
                          </a:solidFill>
                          <a:effectLst/>
                          <a:latin typeface="+mn-lt"/>
                          <a:ea typeface="+mn-ea"/>
                          <a:cs typeface="+mn-cs"/>
                        </a:rPr>
                        <a:t>40.4k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€30.7k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43%</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€71.1k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€40.5k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€21.6k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30%</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
        <p:nvSpPr>
          <p:cNvPr id="2" name="Title 1"/>
          <p:cNvSpPr>
            <a:spLocks noGrp="1"/>
          </p:cNvSpPr>
          <p:nvPr>
            <p:ph type="title"/>
          </p:nvPr>
        </p:nvSpPr>
        <p:spPr/>
        <p:txBody>
          <a:bodyPr/>
          <a:lstStyle/>
          <a:p>
            <a:r>
              <a:rPr lang="en-IE" dirty="0"/>
              <a:t>How might new supply impact </a:t>
            </a:r>
            <a:r>
              <a:rPr lang="en-IE" dirty="0" err="1"/>
              <a:t>EBITDAR</a:t>
            </a:r>
            <a:r>
              <a:rPr lang="en-IE" dirty="0"/>
              <a:t>?</a:t>
            </a:r>
          </a:p>
        </p:txBody>
      </p:sp>
      <p:graphicFrame>
        <p:nvGraphicFramePr>
          <p:cNvPr id="9" name="Table 8"/>
          <p:cNvGraphicFramePr>
            <a:graphicFrameLocks noGrp="1"/>
          </p:cNvGraphicFramePr>
          <p:nvPr>
            <p:extLst>
              <p:ext uri="{D42A27DB-BD31-4B8C-83A1-F6EECF244321}">
                <p14:modId xmlns:p14="http://schemas.microsoft.com/office/powerpoint/2010/main" val="520358828"/>
              </p:ext>
            </p:extLst>
          </p:nvPr>
        </p:nvGraphicFramePr>
        <p:xfrm>
          <a:off x="457200" y="1508592"/>
          <a:ext cx="5308600" cy="3754168"/>
        </p:xfrm>
        <a:graphic>
          <a:graphicData uri="http://schemas.openxmlformats.org/drawingml/2006/table">
            <a:tbl>
              <a:tblPr firstRow="1" bandRow="1">
                <a:tableStyleId>{073A0DAA-6AF3-43AB-8588-CEC1D06C72B9}</a:tableStyleId>
              </a:tblPr>
              <a:tblGrid>
                <a:gridCol w="2441853">
                  <a:extLst>
                    <a:ext uri="{9D8B030D-6E8A-4147-A177-3AD203B41FA5}">
                      <a16:colId xmlns:a16="http://schemas.microsoft.com/office/drawing/2014/main" xmlns="" val="335800738"/>
                    </a:ext>
                  </a:extLst>
                </a:gridCol>
                <a:gridCol w="1321453">
                  <a:extLst>
                    <a:ext uri="{9D8B030D-6E8A-4147-A177-3AD203B41FA5}">
                      <a16:colId xmlns:a16="http://schemas.microsoft.com/office/drawing/2014/main" xmlns="" val="542559202"/>
                    </a:ext>
                  </a:extLst>
                </a:gridCol>
                <a:gridCol w="1545294">
                  <a:extLst>
                    <a:ext uri="{9D8B030D-6E8A-4147-A177-3AD203B41FA5}">
                      <a16:colId xmlns:a16="http://schemas.microsoft.com/office/drawing/2014/main" xmlns="" val="3878522599"/>
                    </a:ext>
                  </a:extLst>
                </a:gridCol>
              </a:tblGrid>
              <a:tr h="495928">
                <a:tc>
                  <a:txBody>
                    <a:bodyPr/>
                    <a:lstStyle/>
                    <a:p>
                      <a:r>
                        <a:rPr lang="en-IE" sz="2200" b="1" i="0" u="none" strike="noStrike" dirty="0" smtClean="0">
                          <a:solidFill>
                            <a:schemeClr val="bg1"/>
                          </a:solidFill>
                          <a:effectLst/>
                          <a:latin typeface="Arial" panose="020B0604020202020204" pitchFamily="34" charset="0"/>
                        </a:rPr>
                        <a:t> 2017</a:t>
                      </a:r>
                      <a:endParaRPr lang="en-IE" sz="2200" dirty="0"/>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tc>
                  <a:txBody>
                    <a:bodyPr/>
                    <a:lstStyle/>
                    <a:p>
                      <a:pPr algn="ctr" fontAlgn="b"/>
                      <a:endParaRPr lang="en-IE" sz="2200" b="1" i="0" u="none" strike="noStrike" dirty="0">
                        <a:solidFill>
                          <a:schemeClr val="bg1"/>
                        </a:solidFill>
                        <a:effectLst/>
                        <a:latin typeface="Arial" panose="020B0604020202020204" pitchFamily="34" charset="0"/>
                      </a:endParaRPr>
                    </a:p>
                  </a:txBody>
                  <a:tcPr marL="36000" marR="36000" marT="0" marB="0" anchor="ctr">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xmlns="" val="2590880080"/>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Occupancy</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83.5%</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xmlns="" val="2251049667"/>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ADR</a:t>
                      </a:r>
                      <a:r>
                        <a:rPr lang="en-IE" sz="2200" b="1" i="0" u="none" strike="noStrike" kern="1200" baseline="0" dirty="0" smtClean="0">
                          <a:solidFill>
                            <a:srgbClr val="000000"/>
                          </a:solidFill>
                          <a:effectLst/>
                          <a:latin typeface="+mn-lt"/>
                          <a:ea typeface="+mn-ea"/>
                          <a:cs typeface="+mn-cs"/>
                        </a:rPr>
                        <a:t> </a:t>
                      </a:r>
                      <a:endParaRPr lang="en-IE" sz="2200" b="1" i="0" u="none" strike="noStrike" kern="1200" dirty="0">
                        <a:solidFill>
                          <a:srgbClr val="000000"/>
                        </a:solidFill>
                        <a:effectLst/>
                        <a:latin typeface="+mn-lt"/>
                        <a:ea typeface="+mn-ea"/>
                        <a:cs typeface="+mn-cs"/>
                      </a:endParaRPr>
                    </a:p>
                  </a:txBody>
                  <a:tcPr marL="36000" marR="36000" marT="36000" marB="36000" anchor="ctr">
                    <a:lnL w="12700" cap="flat" cmpd="sng" algn="ctr">
                      <a:no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€137</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tc>
                  <a:txBody>
                    <a:bodyPr/>
                    <a:lstStyle/>
                    <a:p>
                      <a:pPr marL="0" algn="r" defTabSz="742950" rtl="0" eaLnBrk="1" fontAlgn="t" latinLnBrk="0" hangingPunct="1"/>
                      <a:endParaRPr lang="en-IE" sz="2200" b="0" i="0" u="none" strike="noStrike" kern="1200" dirty="0">
                        <a:solidFill>
                          <a:srgbClr val="000000"/>
                        </a:solidFill>
                        <a:effectLst/>
                        <a:latin typeface="+mn-lt"/>
                        <a:ea typeface="+mn-ea"/>
                        <a:cs typeface="+mn-cs"/>
                      </a:endParaRPr>
                    </a:p>
                  </a:txBody>
                  <a:tcPr marL="36000" marR="36000" marT="36000" marB="36000">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bg2"/>
                    </a:solidFill>
                  </a:tcPr>
                </a:tc>
                <a:extLst>
                  <a:ext uri="{0D108BD9-81ED-4DB2-BD59-A6C34878D82A}">
                    <a16:rowId xmlns:a16="http://schemas.microsoft.com/office/drawing/2014/main" xmlns="" val="720729985"/>
                  </a:ext>
                </a:extLst>
              </a:tr>
              <a:tr h="352176">
                <a:tc>
                  <a:txBody>
                    <a:bodyPr/>
                    <a:lstStyle/>
                    <a:p>
                      <a:pPr marL="0" algn="l" defTabSz="742950" rtl="0" eaLnBrk="1" fontAlgn="t" latinLnBrk="0" hangingPunct="1"/>
                      <a:r>
                        <a:rPr lang="en-IE" sz="2200" b="1" i="0" u="none" strike="noStrike" kern="1200" dirty="0">
                          <a:solidFill>
                            <a:srgbClr val="000000"/>
                          </a:solidFill>
                          <a:effectLst/>
                          <a:latin typeface="+mn-lt"/>
                          <a:ea typeface="+mn-ea"/>
                          <a:cs typeface="+mn-cs"/>
                        </a:rPr>
                        <a:t>Revenue</a:t>
                      </a:r>
                    </a:p>
                  </a:txBody>
                  <a:tcPr marL="36000" marR="36000" marT="36000" marB="36000" anchor="ctr">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 </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12700" cap="flat" cmpd="sng" algn="ctr">
                      <a:solidFill>
                        <a:schemeClr val="tx2">
                          <a:lumMod val="40000"/>
                          <a:lumOff val="60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xmlns="" val="4288497378"/>
                  </a:ext>
                </a:extLst>
              </a:tr>
              <a:tr h="352176">
                <a:tc>
                  <a:txBody>
                    <a:bodyPr/>
                    <a:lstStyle/>
                    <a:p>
                      <a:pPr marL="0" algn="l" defTabSz="742950" rtl="0" eaLnBrk="1" fontAlgn="t" latinLnBrk="0" hangingPunct="1"/>
                      <a:r>
                        <a:rPr lang="en-IE" sz="2200" b="0" i="0" u="none" strike="noStrike" kern="1200" dirty="0">
                          <a:solidFill>
                            <a:srgbClr val="000000"/>
                          </a:solidFill>
                          <a:effectLst/>
                          <a:latin typeface="+mn-lt"/>
                          <a:ea typeface="+mn-ea"/>
                          <a:cs typeface="+mn-cs"/>
                        </a:rPr>
                        <a:t>Rooms</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a:t>
                      </a:r>
                      <a:r>
                        <a:rPr lang="en-IE" sz="2200" b="0" i="0" u="none" strike="noStrike" kern="1200" dirty="0" smtClean="0">
                          <a:solidFill>
                            <a:srgbClr val="000000"/>
                          </a:solidFill>
                          <a:effectLst/>
                          <a:latin typeface="+mn-lt"/>
                          <a:ea typeface="+mn-ea"/>
                          <a:cs typeface="+mn-cs"/>
                        </a:rPr>
                        <a:t>41.3k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a:solidFill>
                            <a:srgbClr val="000000"/>
                          </a:solidFill>
                          <a:effectLst/>
                          <a:latin typeface="+mn-lt"/>
                          <a:ea typeface="+mn-ea"/>
                          <a:cs typeface="+mn-cs"/>
                        </a:rPr>
                        <a:t>57%</a:t>
                      </a:r>
                    </a:p>
                  </a:txBody>
                  <a:tcPr marL="36000" marR="36000" marT="36000" marB="36000">
                    <a:lnL w="6350" cap="flat" cmpd="sng" algn="ctr">
                      <a:solidFill>
                        <a:schemeClr val="tx1">
                          <a:lumMod val="40000"/>
                          <a:lumOff val="60000"/>
                        </a:schemeClr>
                      </a:solidFill>
                      <a:prstDash val="solid"/>
                      <a:round/>
                      <a:headEnd type="none" w="med" len="med"/>
                      <a:tailEnd type="none" w="med" len="med"/>
                    </a:lnL>
                    <a:lnT w="3175" cap="flat" cmpd="sng" algn="ctr">
                      <a:solidFill>
                        <a:schemeClr val="tx2"/>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600048749"/>
                  </a:ext>
                </a:extLst>
              </a:tr>
              <a:tr h="352176">
                <a:tc>
                  <a:txBody>
                    <a:bodyPr/>
                    <a:lstStyle/>
                    <a:p>
                      <a:pPr marL="0" algn="l" defTabSz="742950" rtl="0" eaLnBrk="1" fontAlgn="t" latinLnBrk="0" hangingPunct="1"/>
                      <a:r>
                        <a:rPr lang="en-IE" sz="2200" b="0" i="0" u="none" strike="noStrike" kern="1200" dirty="0" err="1" smtClean="0">
                          <a:solidFill>
                            <a:srgbClr val="000000"/>
                          </a:solidFill>
                          <a:effectLst/>
                          <a:latin typeface="+mn-lt"/>
                          <a:ea typeface="+mn-ea"/>
                          <a:cs typeface="+mn-cs"/>
                        </a:rPr>
                        <a:t>F&amp;B</a:t>
                      </a:r>
                      <a:r>
                        <a:rPr lang="en-IE" sz="2200" b="0" i="0" u="none" strike="noStrike" kern="1200" dirty="0" smtClean="0">
                          <a:solidFill>
                            <a:srgbClr val="000000"/>
                          </a:solidFill>
                          <a:effectLst/>
                          <a:latin typeface="+mn-lt"/>
                          <a:ea typeface="+mn-ea"/>
                          <a:cs typeface="+mn-cs"/>
                        </a:rPr>
                        <a:t> &amp;</a:t>
                      </a:r>
                      <a:r>
                        <a:rPr lang="en-IE" sz="2200" b="0" i="0" u="none" strike="noStrike" kern="1200" baseline="0" dirty="0" smtClean="0">
                          <a:solidFill>
                            <a:srgbClr val="000000"/>
                          </a:solidFill>
                          <a:effectLst/>
                          <a:latin typeface="+mn-lt"/>
                          <a:ea typeface="+mn-ea"/>
                          <a:cs typeface="+mn-cs"/>
                        </a:rPr>
                        <a:t> </a:t>
                      </a:r>
                      <a:r>
                        <a:rPr lang="en-IE" sz="2200" b="0" i="0" u="none" strike="noStrike" kern="1200" dirty="0" smtClean="0">
                          <a:solidFill>
                            <a:srgbClr val="000000"/>
                          </a:solidFill>
                          <a:effectLst/>
                          <a:latin typeface="+mn-lt"/>
                          <a:ea typeface="+mn-ea"/>
                          <a:cs typeface="+mn-cs"/>
                        </a:rPr>
                        <a:t>Other </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€31.4k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43%</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008278762"/>
                  </a:ext>
                </a:extLst>
              </a:tr>
              <a:tr h="352176">
                <a:tc>
                  <a:txBody>
                    <a:bodyPr/>
                    <a:lstStyle/>
                    <a:p>
                      <a:pPr marL="0" algn="l" defTabSz="742950" rtl="0" eaLnBrk="1" fontAlgn="t" latinLnBrk="0" hangingPunct="1"/>
                      <a:r>
                        <a:rPr lang="en-IE" sz="2200" b="1" i="0" u="none" strike="noStrike" kern="1200" dirty="0" smtClean="0">
                          <a:solidFill>
                            <a:srgbClr val="000000"/>
                          </a:solidFill>
                          <a:effectLst/>
                          <a:latin typeface="+mn-lt"/>
                          <a:ea typeface="+mn-ea"/>
                          <a:cs typeface="+mn-cs"/>
                        </a:rPr>
                        <a:t>Total Revenue</a:t>
                      </a:r>
                      <a:r>
                        <a:rPr lang="en-IE" sz="2200" b="1" i="0" u="none" strike="noStrike" kern="1200" baseline="0" dirty="0" smtClean="0">
                          <a:solidFill>
                            <a:srgbClr val="000000"/>
                          </a:solidFill>
                          <a:effectLst/>
                          <a:latin typeface="+mn-lt"/>
                          <a:ea typeface="+mn-ea"/>
                          <a:cs typeface="+mn-cs"/>
                        </a:rPr>
                        <a:t> </a:t>
                      </a: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€72.9k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algn="r" defTabSz="742950" rtl="0" eaLnBrk="1" fontAlgn="t" latinLnBrk="0" hangingPunct="1"/>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3303879397"/>
                  </a:ext>
                </a:extLst>
              </a:tr>
              <a:tr h="352176">
                <a:tc>
                  <a:txBody>
                    <a:bodyPr/>
                    <a:lstStyle/>
                    <a:p>
                      <a:pPr marL="0" algn="l" defTabSz="742950" rtl="0" eaLnBrk="1" fontAlgn="t" latinLnBrk="0" hangingPunct="1"/>
                      <a:r>
                        <a:rPr lang="en-IE" sz="2200" b="0" i="0" u="none" strike="noStrike" kern="1200" dirty="0" smtClean="0">
                          <a:solidFill>
                            <a:srgbClr val="000000"/>
                          </a:solidFill>
                          <a:effectLst/>
                          <a:latin typeface="+mn-lt"/>
                          <a:ea typeface="+mn-ea"/>
                          <a:cs typeface="+mn-cs"/>
                        </a:rPr>
                        <a:t>Dept. Profit</a:t>
                      </a:r>
                      <a:endParaRPr lang="en-IE" sz="2200" b="0" i="0" u="none" strike="noStrike" kern="1200" dirty="0">
                        <a:solidFill>
                          <a:srgbClr val="000000"/>
                        </a:solidFill>
                        <a:effectLst/>
                        <a:latin typeface="+mn-lt"/>
                        <a:ea typeface="+mn-ea"/>
                        <a:cs typeface="+mn-cs"/>
                      </a:endParaRPr>
                    </a:p>
                  </a:txBody>
                  <a:tcPr marL="36000" marR="36000" marT="36000" marB="36000">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€42.0k</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marL="0" algn="r" defTabSz="742950" rtl="0" eaLnBrk="1" fontAlgn="t" latinLnBrk="0" hangingPunct="1"/>
                      <a:r>
                        <a:rPr lang="en-IE" sz="2200" b="0" i="0" u="none" strike="noStrike" kern="1200" dirty="0" smtClean="0">
                          <a:solidFill>
                            <a:srgbClr val="000000"/>
                          </a:solidFill>
                          <a:effectLst/>
                          <a:latin typeface="+mn-lt"/>
                          <a:ea typeface="+mn-ea"/>
                          <a:cs typeface="+mn-cs"/>
                        </a:rPr>
                        <a:t>58%</a:t>
                      </a:r>
                      <a:endParaRPr lang="en-IE" sz="2200" b="0" i="0" u="none" strike="noStrike" kern="1200" dirty="0">
                        <a:solidFill>
                          <a:srgbClr val="000000"/>
                        </a:solidFill>
                        <a:effectLst/>
                        <a:latin typeface="+mn-lt"/>
                        <a:ea typeface="+mn-ea"/>
                        <a:cs typeface="+mn-cs"/>
                      </a:endParaRPr>
                    </a:p>
                  </a:txBody>
                  <a:tcPr marL="36000" marR="36000" marT="36000" marB="36000">
                    <a:lnL w="6350" cap="flat" cmpd="sng" algn="ctr">
                      <a:solidFill>
                        <a:schemeClr val="tx1">
                          <a:lumMod val="40000"/>
                          <a:lumOff val="60000"/>
                        </a:schemeClr>
                      </a:solidFill>
                      <a:prstDash val="solid"/>
                      <a:round/>
                      <a:headEnd type="none" w="med" len="med"/>
                      <a:tailEnd type="none" w="med" len="med"/>
                    </a:lnL>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807611751"/>
                  </a:ext>
                </a:extLst>
              </a:tr>
              <a:tr h="352176">
                <a:tc>
                  <a:txBody>
                    <a:bodyPr/>
                    <a:lstStyle/>
                    <a:p>
                      <a:pPr marL="0" algn="l" defTabSz="742950" rtl="0" eaLnBrk="1" fontAlgn="t" latinLnBrk="0" hangingPunct="1"/>
                      <a:r>
                        <a:rPr lang="en-IE" sz="2200" b="1" i="0" u="none" strike="noStrike" kern="1200" dirty="0" err="1" smtClean="0">
                          <a:solidFill>
                            <a:srgbClr val="000000"/>
                          </a:solidFill>
                          <a:effectLst/>
                          <a:latin typeface="+mn-lt"/>
                          <a:ea typeface="+mn-ea"/>
                          <a:cs typeface="+mn-cs"/>
                        </a:rPr>
                        <a:t>EBITDAR</a:t>
                      </a:r>
                      <a:endParaRPr lang="en-IE" sz="2200" b="1" i="0" u="none" strike="noStrike" kern="1200" dirty="0">
                        <a:solidFill>
                          <a:srgbClr val="000000"/>
                        </a:solidFill>
                        <a:effectLst/>
                        <a:latin typeface="+mn-lt"/>
                        <a:ea typeface="+mn-ea"/>
                        <a:cs typeface="+mn-cs"/>
                      </a:endParaRPr>
                    </a:p>
                  </a:txBody>
                  <a:tcPr marL="36000" marR="36000" marT="36000" marB="36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€22.9k</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742950" rtl="0" eaLnBrk="1" fontAlgn="t" latinLnBrk="0" hangingPunct="1"/>
                      <a:r>
                        <a:rPr lang="en-IE" sz="2200" b="1" i="0" u="none" strike="noStrike" kern="1200" dirty="0" smtClean="0">
                          <a:solidFill>
                            <a:srgbClr val="000000"/>
                          </a:solidFill>
                          <a:effectLst/>
                          <a:latin typeface="+mn-lt"/>
                          <a:ea typeface="+mn-ea"/>
                          <a:cs typeface="+mn-cs"/>
                        </a:rPr>
                        <a:t>31%</a:t>
                      </a:r>
                      <a:endParaRPr lang="en-IE" sz="2200" b="1" i="0" u="none" strike="noStrike" kern="1200" dirty="0">
                        <a:solidFill>
                          <a:srgbClr val="000000"/>
                        </a:solidFill>
                        <a:effectLst/>
                        <a:latin typeface="+mn-lt"/>
                        <a:ea typeface="+mn-ea"/>
                        <a:cs typeface="+mn-cs"/>
                      </a:endParaRPr>
                    </a:p>
                  </a:txBody>
                  <a:tcPr marL="36000" marR="36000" marT="36000" marB="36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6600472"/>
                  </a:ext>
                </a:extLst>
              </a:tr>
            </a:tbl>
          </a:graphicData>
        </a:graphic>
      </p:graphicFrame>
    </p:spTree>
    <p:extLst>
      <p:ext uri="{BB962C8B-B14F-4D97-AF65-F5344CB8AC3E}">
        <p14:creationId xmlns:p14="http://schemas.microsoft.com/office/powerpoint/2010/main" val="3055150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Projected Increase in Hotel Supply </a:t>
            </a:r>
          </a:p>
        </p:txBody>
      </p:sp>
      <p:grpSp>
        <p:nvGrpSpPr>
          <p:cNvPr id="7" name="Group 66"/>
          <p:cNvGrpSpPr>
            <a:grpSpLocks noChangeAspect="1"/>
          </p:cNvGrpSpPr>
          <p:nvPr/>
        </p:nvGrpSpPr>
        <p:grpSpPr bwMode="auto">
          <a:xfrm>
            <a:off x="1170749" y="2241746"/>
            <a:ext cx="1004392" cy="1191487"/>
            <a:chOff x="1600" y="4833"/>
            <a:chExt cx="306" cy="363"/>
          </a:xfrm>
          <a:solidFill>
            <a:srgbClr val="002060"/>
          </a:solidFill>
        </p:grpSpPr>
        <p:sp>
          <p:nvSpPr>
            <p:cNvPr id="8" name="Freeform 67"/>
            <p:cNvSpPr>
              <a:spLocks noEditPoints="1"/>
            </p:cNvSpPr>
            <p:nvPr/>
          </p:nvSpPr>
          <p:spPr bwMode="auto">
            <a:xfrm>
              <a:off x="1600" y="4894"/>
              <a:ext cx="306" cy="302"/>
            </a:xfrm>
            <a:custGeom>
              <a:avLst/>
              <a:gdLst>
                <a:gd name="T0" fmla="*/ 78 w 495"/>
                <a:gd name="T1" fmla="*/ 124 h 485"/>
                <a:gd name="T2" fmla="*/ 146 w 495"/>
                <a:gd name="T3" fmla="*/ 79 h 485"/>
                <a:gd name="T4" fmla="*/ 78 w 495"/>
                <a:gd name="T5" fmla="*/ 124 h 485"/>
                <a:gd name="T6" fmla="*/ 213 w 495"/>
                <a:gd name="T7" fmla="*/ 124 h 485"/>
                <a:gd name="T8" fmla="*/ 281 w 495"/>
                <a:gd name="T9" fmla="*/ 79 h 485"/>
                <a:gd name="T10" fmla="*/ 213 w 495"/>
                <a:gd name="T11" fmla="*/ 124 h 485"/>
                <a:gd name="T12" fmla="*/ 349 w 495"/>
                <a:gd name="T13" fmla="*/ 124 h 485"/>
                <a:gd name="T14" fmla="*/ 416 w 495"/>
                <a:gd name="T15" fmla="*/ 79 h 485"/>
                <a:gd name="T16" fmla="*/ 349 w 495"/>
                <a:gd name="T17" fmla="*/ 124 h 485"/>
                <a:gd name="T18" fmla="*/ 146 w 495"/>
                <a:gd name="T19" fmla="*/ 169 h 485"/>
                <a:gd name="T20" fmla="*/ 78 w 495"/>
                <a:gd name="T21" fmla="*/ 214 h 485"/>
                <a:gd name="T22" fmla="*/ 146 w 495"/>
                <a:gd name="T23" fmla="*/ 169 h 485"/>
                <a:gd name="T24" fmla="*/ 281 w 495"/>
                <a:gd name="T25" fmla="*/ 169 h 485"/>
                <a:gd name="T26" fmla="*/ 213 w 495"/>
                <a:gd name="T27" fmla="*/ 214 h 485"/>
                <a:gd name="T28" fmla="*/ 281 w 495"/>
                <a:gd name="T29" fmla="*/ 169 h 485"/>
                <a:gd name="T30" fmla="*/ 416 w 495"/>
                <a:gd name="T31" fmla="*/ 169 h 485"/>
                <a:gd name="T32" fmla="*/ 349 w 495"/>
                <a:gd name="T33" fmla="*/ 214 h 485"/>
                <a:gd name="T34" fmla="*/ 416 w 495"/>
                <a:gd name="T35" fmla="*/ 169 h 485"/>
                <a:gd name="T36" fmla="*/ 146 w 495"/>
                <a:gd name="T37" fmla="*/ 259 h 485"/>
                <a:gd name="T38" fmla="*/ 78 w 495"/>
                <a:gd name="T39" fmla="*/ 304 h 485"/>
                <a:gd name="T40" fmla="*/ 146 w 495"/>
                <a:gd name="T41" fmla="*/ 259 h 485"/>
                <a:gd name="T42" fmla="*/ 213 w 495"/>
                <a:gd name="T43" fmla="*/ 304 h 485"/>
                <a:gd name="T44" fmla="*/ 281 w 495"/>
                <a:gd name="T45" fmla="*/ 259 h 485"/>
                <a:gd name="T46" fmla="*/ 213 w 495"/>
                <a:gd name="T47" fmla="*/ 304 h 485"/>
                <a:gd name="T48" fmla="*/ 348 w 495"/>
                <a:gd name="T49" fmla="*/ 304 h 485"/>
                <a:gd name="T50" fmla="*/ 416 w 495"/>
                <a:gd name="T51" fmla="*/ 259 h 485"/>
                <a:gd name="T52" fmla="*/ 348 w 495"/>
                <a:gd name="T53" fmla="*/ 304 h 485"/>
                <a:gd name="T54" fmla="*/ 146 w 495"/>
                <a:gd name="T55" fmla="*/ 350 h 485"/>
                <a:gd name="T56" fmla="*/ 78 w 495"/>
                <a:gd name="T57" fmla="*/ 394 h 485"/>
                <a:gd name="T58" fmla="*/ 146 w 495"/>
                <a:gd name="T59" fmla="*/ 350 h 485"/>
                <a:gd name="T60" fmla="*/ 349 w 495"/>
                <a:gd name="T61" fmla="*/ 394 h 485"/>
                <a:gd name="T62" fmla="*/ 416 w 495"/>
                <a:gd name="T63" fmla="*/ 349 h 485"/>
                <a:gd name="T64" fmla="*/ 349 w 495"/>
                <a:gd name="T65" fmla="*/ 394 h 485"/>
                <a:gd name="T66" fmla="*/ 213 w 495"/>
                <a:gd name="T67" fmla="*/ 370 h 485"/>
                <a:gd name="T68" fmla="*/ 281 w 495"/>
                <a:gd name="T69" fmla="*/ 462 h 485"/>
                <a:gd name="T70" fmla="*/ 260 w 495"/>
                <a:gd name="T71" fmla="*/ 349 h 485"/>
                <a:gd name="T72" fmla="*/ 213 w 495"/>
                <a:gd name="T73" fmla="*/ 370 h 485"/>
                <a:gd name="T74" fmla="*/ 0 w 495"/>
                <a:gd name="T75" fmla="*/ 475 h 485"/>
                <a:gd name="T76" fmla="*/ 0 w 495"/>
                <a:gd name="T77" fmla="*/ 54 h 485"/>
                <a:gd name="T78" fmla="*/ 26 w 495"/>
                <a:gd name="T79" fmla="*/ 10 h 485"/>
                <a:gd name="T80" fmla="*/ 434 w 495"/>
                <a:gd name="T81" fmla="*/ 0 h 485"/>
                <a:gd name="T82" fmla="*/ 485 w 495"/>
                <a:gd name="T83" fmla="*/ 27 h 485"/>
                <a:gd name="T84" fmla="*/ 495 w 495"/>
                <a:gd name="T85" fmla="*/ 472 h 485"/>
                <a:gd name="T86" fmla="*/ 493 w 495"/>
                <a:gd name="T87" fmla="*/ 478 h 485"/>
                <a:gd name="T88" fmla="*/ 12 w 495"/>
                <a:gd name="T89" fmla="*/ 484 h 485"/>
                <a:gd name="T90" fmla="*/ 4 w 495"/>
                <a:gd name="T9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5" h="485">
                  <a:moveTo>
                    <a:pt x="78" y="124"/>
                  </a:moveTo>
                  <a:lnTo>
                    <a:pt x="78" y="124"/>
                  </a:lnTo>
                  <a:lnTo>
                    <a:pt x="146" y="124"/>
                  </a:lnTo>
                  <a:lnTo>
                    <a:pt x="146" y="79"/>
                  </a:lnTo>
                  <a:lnTo>
                    <a:pt x="78" y="79"/>
                  </a:lnTo>
                  <a:lnTo>
                    <a:pt x="78" y="124"/>
                  </a:lnTo>
                  <a:close/>
                  <a:moveTo>
                    <a:pt x="213" y="124"/>
                  </a:moveTo>
                  <a:lnTo>
                    <a:pt x="213" y="124"/>
                  </a:lnTo>
                  <a:lnTo>
                    <a:pt x="281" y="124"/>
                  </a:lnTo>
                  <a:lnTo>
                    <a:pt x="281" y="79"/>
                  </a:lnTo>
                  <a:lnTo>
                    <a:pt x="213" y="79"/>
                  </a:lnTo>
                  <a:lnTo>
                    <a:pt x="213" y="124"/>
                  </a:lnTo>
                  <a:close/>
                  <a:moveTo>
                    <a:pt x="349" y="124"/>
                  </a:moveTo>
                  <a:lnTo>
                    <a:pt x="349" y="124"/>
                  </a:lnTo>
                  <a:lnTo>
                    <a:pt x="416" y="124"/>
                  </a:lnTo>
                  <a:lnTo>
                    <a:pt x="416" y="79"/>
                  </a:lnTo>
                  <a:lnTo>
                    <a:pt x="349" y="79"/>
                  </a:lnTo>
                  <a:lnTo>
                    <a:pt x="349" y="124"/>
                  </a:lnTo>
                  <a:close/>
                  <a:moveTo>
                    <a:pt x="146" y="169"/>
                  </a:moveTo>
                  <a:lnTo>
                    <a:pt x="146" y="169"/>
                  </a:lnTo>
                  <a:lnTo>
                    <a:pt x="78" y="169"/>
                  </a:lnTo>
                  <a:lnTo>
                    <a:pt x="78" y="214"/>
                  </a:lnTo>
                  <a:lnTo>
                    <a:pt x="146" y="214"/>
                  </a:lnTo>
                  <a:lnTo>
                    <a:pt x="146" y="169"/>
                  </a:lnTo>
                  <a:close/>
                  <a:moveTo>
                    <a:pt x="281" y="169"/>
                  </a:moveTo>
                  <a:lnTo>
                    <a:pt x="281" y="169"/>
                  </a:lnTo>
                  <a:lnTo>
                    <a:pt x="213" y="169"/>
                  </a:lnTo>
                  <a:lnTo>
                    <a:pt x="213" y="214"/>
                  </a:lnTo>
                  <a:lnTo>
                    <a:pt x="281" y="214"/>
                  </a:lnTo>
                  <a:lnTo>
                    <a:pt x="281" y="169"/>
                  </a:lnTo>
                  <a:close/>
                  <a:moveTo>
                    <a:pt x="416" y="169"/>
                  </a:moveTo>
                  <a:lnTo>
                    <a:pt x="416" y="169"/>
                  </a:lnTo>
                  <a:lnTo>
                    <a:pt x="349" y="169"/>
                  </a:lnTo>
                  <a:lnTo>
                    <a:pt x="349" y="214"/>
                  </a:lnTo>
                  <a:lnTo>
                    <a:pt x="416" y="214"/>
                  </a:lnTo>
                  <a:lnTo>
                    <a:pt x="416" y="169"/>
                  </a:lnTo>
                  <a:close/>
                  <a:moveTo>
                    <a:pt x="146" y="259"/>
                  </a:moveTo>
                  <a:lnTo>
                    <a:pt x="146" y="259"/>
                  </a:lnTo>
                  <a:lnTo>
                    <a:pt x="78" y="259"/>
                  </a:lnTo>
                  <a:lnTo>
                    <a:pt x="78" y="304"/>
                  </a:lnTo>
                  <a:lnTo>
                    <a:pt x="146" y="304"/>
                  </a:lnTo>
                  <a:lnTo>
                    <a:pt x="146" y="259"/>
                  </a:lnTo>
                  <a:close/>
                  <a:moveTo>
                    <a:pt x="213" y="304"/>
                  </a:moveTo>
                  <a:lnTo>
                    <a:pt x="213" y="304"/>
                  </a:lnTo>
                  <a:lnTo>
                    <a:pt x="281" y="304"/>
                  </a:lnTo>
                  <a:lnTo>
                    <a:pt x="281" y="259"/>
                  </a:lnTo>
                  <a:lnTo>
                    <a:pt x="213" y="259"/>
                  </a:lnTo>
                  <a:lnTo>
                    <a:pt x="213" y="304"/>
                  </a:lnTo>
                  <a:close/>
                  <a:moveTo>
                    <a:pt x="348" y="304"/>
                  </a:moveTo>
                  <a:lnTo>
                    <a:pt x="348" y="304"/>
                  </a:lnTo>
                  <a:lnTo>
                    <a:pt x="416" y="304"/>
                  </a:lnTo>
                  <a:lnTo>
                    <a:pt x="416" y="259"/>
                  </a:lnTo>
                  <a:lnTo>
                    <a:pt x="348" y="259"/>
                  </a:lnTo>
                  <a:lnTo>
                    <a:pt x="348" y="304"/>
                  </a:lnTo>
                  <a:close/>
                  <a:moveTo>
                    <a:pt x="146" y="350"/>
                  </a:moveTo>
                  <a:lnTo>
                    <a:pt x="146" y="350"/>
                  </a:lnTo>
                  <a:lnTo>
                    <a:pt x="78" y="350"/>
                  </a:lnTo>
                  <a:lnTo>
                    <a:pt x="78" y="394"/>
                  </a:lnTo>
                  <a:lnTo>
                    <a:pt x="146" y="394"/>
                  </a:lnTo>
                  <a:lnTo>
                    <a:pt x="146" y="350"/>
                  </a:lnTo>
                  <a:close/>
                  <a:moveTo>
                    <a:pt x="349" y="394"/>
                  </a:moveTo>
                  <a:lnTo>
                    <a:pt x="349" y="394"/>
                  </a:lnTo>
                  <a:lnTo>
                    <a:pt x="416" y="394"/>
                  </a:lnTo>
                  <a:lnTo>
                    <a:pt x="416" y="349"/>
                  </a:lnTo>
                  <a:lnTo>
                    <a:pt x="349" y="349"/>
                  </a:lnTo>
                  <a:lnTo>
                    <a:pt x="349" y="394"/>
                  </a:lnTo>
                  <a:close/>
                  <a:moveTo>
                    <a:pt x="213" y="370"/>
                  </a:moveTo>
                  <a:lnTo>
                    <a:pt x="213" y="370"/>
                  </a:lnTo>
                  <a:lnTo>
                    <a:pt x="213" y="462"/>
                  </a:lnTo>
                  <a:lnTo>
                    <a:pt x="281" y="462"/>
                  </a:lnTo>
                  <a:lnTo>
                    <a:pt x="281" y="370"/>
                  </a:lnTo>
                  <a:cubicBezTo>
                    <a:pt x="281" y="359"/>
                    <a:pt x="272" y="349"/>
                    <a:pt x="260" y="349"/>
                  </a:cubicBezTo>
                  <a:lnTo>
                    <a:pt x="234" y="349"/>
                  </a:lnTo>
                  <a:cubicBezTo>
                    <a:pt x="223" y="349"/>
                    <a:pt x="213" y="359"/>
                    <a:pt x="213" y="370"/>
                  </a:cubicBezTo>
                  <a:close/>
                  <a:moveTo>
                    <a:pt x="0" y="475"/>
                  </a:moveTo>
                  <a:lnTo>
                    <a:pt x="0" y="475"/>
                  </a:lnTo>
                  <a:cubicBezTo>
                    <a:pt x="0" y="335"/>
                    <a:pt x="0" y="196"/>
                    <a:pt x="0" y="56"/>
                  </a:cubicBezTo>
                  <a:cubicBezTo>
                    <a:pt x="0" y="55"/>
                    <a:pt x="0" y="55"/>
                    <a:pt x="0" y="54"/>
                  </a:cubicBezTo>
                  <a:cubicBezTo>
                    <a:pt x="0" y="49"/>
                    <a:pt x="2" y="43"/>
                    <a:pt x="4" y="38"/>
                  </a:cubicBezTo>
                  <a:cubicBezTo>
                    <a:pt x="8" y="26"/>
                    <a:pt x="16" y="17"/>
                    <a:pt x="26" y="10"/>
                  </a:cubicBezTo>
                  <a:cubicBezTo>
                    <a:pt x="37" y="3"/>
                    <a:pt x="48" y="0"/>
                    <a:pt x="60" y="0"/>
                  </a:cubicBezTo>
                  <a:cubicBezTo>
                    <a:pt x="185" y="1"/>
                    <a:pt x="309" y="1"/>
                    <a:pt x="434" y="0"/>
                  </a:cubicBezTo>
                  <a:cubicBezTo>
                    <a:pt x="442" y="0"/>
                    <a:pt x="450" y="2"/>
                    <a:pt x="457" y="5"/>
                  </a:cubicBezTo>
                  <a:cubicBezTo>
                    <a:pt x="469" y="9"/>
                    <a:pt x="478" y="17"/>
                    <a:pt x="485" y="27"/>
                  </a:cubicBezTo>
                  <a:cubicBezTo>
                    <a:pt x="492" y="38"/>
                    <a:pt x="495" y="49"/>
                    <a:pt x="495" y="61"/>
                  </a:cubicBezTo>
                  <a:cubicBezTo>
                    <a:pt x="495" y="198"/>
                    <a:pt x="495" y="335"/>
                    <a:pt x="495" y="472"/>
                  </a:cubicBezTo>
                  <a:cubicBezTo>
                    <a:pt x="495" y="472"/>
                    <a:pt x="495" y="473"/>
                    <a:pt x="495" y="474"/>
                  </a:cubicBezTo>
                  <a:cubicBezTo>
                    <a:pt x="494" y="475"/>
                    <a:pt x="494" y="477"/>
                    <a:pt x="493" y="478"/>
                  </a:cubicBezTo>
                  <a:cubicBezTo>
                    <a:pt x="491" y="483"/>
                    <a:pt x="487" y="485"/>
                    <a:pt x="482" y="485"/>
                  </a:cubicBezTo>
                  <a:cubicBezTo>
                    <a:pt x="326" y="484"/>
                    <a:pt x="169" y="484"/>
                    <a:pt x="12" y="484"/>
                  </a:cubicBezTo>
                  <a:cubicBezTo>
                    <a:pt x="11" y="484"/>
                    <a:pt x="11" y="484"/>
                    <a:pt x="10" y="484"/>
                  </a:cubicBezTo>
                  <a:cubicBezTo>
                    <a:pt x="8" y="484"/>
                    <a:pt x="6" y="484"/>
                    <a:pt x="4" y="482"/>
                  </a:cubicBezTo>
                  <a:cubicBezTo>
                    <a:pt x="2" y="480"/>
                    <a:pt x="0" y="478"/>
                    <a:pt x="0"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9" name="Freeform 68"/>
            <p:cNvSpPr>
              <a:spLocks noEditPoints="1"/>
            </p:cNvSpPr>
            <p:nvPr/>
          </p:nvSpPr>
          <p:spPr bwMode="auto">
            <a:xfrm>
              <a:off x="1617" y="4833"/>
              <a:ext cx="272" cy="48"/>
            </a:xfrm>
            <a:custGeom>
              <a:avLst/>
              <a:gdLst>
                <a:gd name="T0" fmla="*/ 65 w 441"/>
                <a:gd name="T1" fmla="*/ 76 h 77"/>
                <a:gd name="T2" fmla="*/ 79 w 441"/>
                <a:gd name="T3" fmla="*/ 30 h 77"/>
                <a:gd name="T4" fmla="*/ 54 w 441"/>
                <a:gd name="T5" fmla="*/ 26 h 77"/>
                <a:gd name="T6" fmla="*/ 40 w 441"/>
                <a:gd name="T7" fmla="*/ 1 h 77"/>
                <a:gd name="T8" fmla="*/ 27 w 441"/>
                <a:gd name="T9" fmla="*/ 25 h 77"/>
                <a:gd name="T10" fmla="*/ 1 w 441"/>
                <a:gd name="T11" fmla="*/ 30 h 77"/>
                <a:gd name="T12" fmla="*/ 17 w 441"/>
                <a:gd name="T13" fmla="*/ 70 h 77"/>
                <a:gd name="T14" fmla="*/ 38 w 441"/>
                <a:gd name="T15" fmla="*/ 64 h 77"/>
                <a:gd name="T16" fmla="*/ 65 w 441"/>
                <a:gd name="T17" fmla="*/ 77 h 77"/>
                <a:gd name="T18" fmla="*/ 155 w 441"/>
                <a:gd name="T19" fmla="*/ 76 h 77"/>
                <a:gd name="T20" fmla="*/ 169 w 441"/>
                <a:gd name="T21" fmla="*/ 30 h 77"/>
                <a:gd name="T22" fmla="*/ 142 w 441"/>
                <a:gd name="T23" fmla="*/ 24 h 77"/>
                <a:gd name="T24" fmla="*/ 129 w 441"/>
                <a:gd name="T25" fmla="*/ 3 h 77"/>
                <a:gd name="T26" fmla="*/ 101 w 441"/>
                <a:gd name="T27" fmla="*/ 27 h 77"/>
                <a:gd name="T28" fmla="*/ 110 w 441"/>
                <a:gd name="T29" fmla="*/ 47 h 77"/>
                <a:gd name="T30" fmla="*/ 105 w 441"/>
                <a:gd name="T31" fmla="*/ 77 h 77"/>
                <a:gd name="T32" fmla="*/ 131 w 441"/>
                <a:gd name="T33" fmla="*/ 63 h 77"/>
                <a:gd name="T34" fmla="*/ 195 w 441"/>
                <a:gd name="T35" fmla="*/ 77 h 77"/>
                <a:gd name="T36" fmla="*/ 219 w 441"/>
                <a:gd name="T37" fmla="*/ 63 h 77"/>
                <a:gd name="T38" fmla="*/ 245 w 441"/>
                <a:gd name="T39" fmla="*/ 77 h 77"/>
                <a:gd name="T40" fmla="*/ 241 w 441"/>
                <a:gd name="T41" fmla="*/ 47 h 77"/>
                <a:gd name="T42" fmla="*/ 234 w 441"/>
                <a:gd name="T43" fmla="*/ 26 h 77"/>
                <a:gd name="T44" fmla="*/ 220 w 441"/>
                <a:gd name="T45" fmla="*/ 1 h 77"/>
                <a:gd name="T46" fmla="*/ 207 w 441"/>
                <a:gd name="T47" fmla="*/ 25 h 77"/>
                <a:gd name="T48" fmla="*/ 181 w 441"/>
                <a:gd name="T49" fmla="*/ 30 h 77"/>
                <a:gd name="T50" fmla="*/ 197 w 441"/>
                <a:gd name="T51" fmla="*/ 66 h 77"/>
                <a:gd name="T52" fmla="*/ 351 w 441"/>
                <a:gd name="T53" fmla="*/ 29 h 77"/>
                <a:gd name="T54" fmla="*/ 311 w 441"/>
                <a:gd name="T55" fmla="*/ 2 h 77"/>
                <a:gd name="T56" fmla="*/ 298 w 441"/>
                <a:gd name="T57" fmla="*/ 24 h 77"/>
                <a:gd name="T58" fmla="*/ 270 w 441"/>
                <a:gd name="T59" fmla="*/ 29 h 77"/>
                <a:gd name="T60" fmla="*/ 291 w 441"/>
                <a:gd name="T61" fmla="*/ 50 h 77"/>
                <a:gd name="T62" fmla="*/ 288 w 441"/>
                <a:gd name="T63" fmla="*/ 76 h 77"/>
                <a:gd name="T64" fmla="*/ 333 w 441"/>
                <a:gd name="T65" fmla="*/ 76 h 77"/>
                <a:gd name="T66" fmla="*/ 330 w 441"/>
                <a:gd name="T67" fmla="*/ 50 h 77"/>
                <a:gd name="T68" fmla="*/ 351 w 441"/>
                <a:gd name="T69" fmla="*/ 29 h 77"/>
                <a:gd name="T70" fmla="*/ 399 w 441"/>
                <a:gd name="T71" fmla="*/ 3 h 77"/>
                <a:gd name="T72" fmla="*/ 368 w 441"/>
                <a:gd name="T73" fmla="*/ 28 h 77"/>
                <a:gd name="T74" fmla="*/ 380 w 441"/>
                <a:gd name="T75" fmla="*/ 47 h 77"/>
                <a:gd name="T76" fmla="*/ 376 w 441"/>
                <a:gd name="T77" fmla="*/ 77 h 77"/>
                <a:gd name="T78" fmla="*/ 402 w 441"/>
                <a:gd name="T79" fmla="*/ 63 h 77"/>
                <a:gd name="T80" fmla="*/ 425 w 441"/>
                <a:gd name="T81" fmla="*/ 76 h 77"/>
                <a:gd name="T82" fmla="*/ 432 w 441"/>
                <a:gd name="T83" fmla="*/ 36 h 77"/>
                <a:gd name="T84" fmla="*/ 414 w 441"/>
                <a:gd name="T85" fmla="*/ 26 h 77"/>
                <a:gd name="T86" fmla="*/ 400 w 441"/>
                <a:gd name="T8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1" h="77">
                  <a:moveTo>
                    <a:pt x="65" y="77"/>
                  </a:moveTo>
                  <a:lnTo>
                    <a:pt x="65" y="77"/>
                  </a:lnTo>
                  <a:cubicBezTo>
                    <a:pt x="65" y="76"/>
                    <a:pt x="65" y="76"/>
                    <a:pt x="65" y="76"/>
                  </a:cubicBezTo>
                  <a:cubicBezTo>
                    <a:pt x="63" y="67"/>
                    <a:pt x="61" y="58"/>
                    <a:pt x="60" y="50"/>
                  </a:cubicBezTo>
                  <a:cubicBezTo>
                    <a:pt x="59" y="48"/>
                    <a:pt x="59" y="48"/>
                    <a:pt x="60" y="47"/>
                  </a:cubicBezTo>
                  <a:cubicBezTo>
                    <a:pt x="67" y="41"/>
                    <a:pt x="73" y="36"/>
                    <a:pt x="79" y="30"/>
                  </a:cubicBezTo>
                  <a:cubicBezTo>
                    <a:pt x="79" y="30"/>
                    <a:pt x="80" y="29"/>
                    <a:pt x="81" y="29"/>
                  </a:cubicBezTo>
                  <a:cubicBezTo>
                    <a:pt x="80" y="29"/>
                    <a:pt x="79" y="29"/>
                    <a:pt x="79" y="28"/>
                  </a:cubicBezTo>
                  <a:cubicBezTo>
                    <a:pt x="71" y="27"/>
                    <a:pt x="62" y="26"/>
                    <a:pt x="54" y="26"/>
                  </a:cubicBezTo>
                  <a:cubicBezTo>
                    <a:pt x="53" y="25"/>
                    <a:pt x="52" y="25"/>
                    <a:pt x="52" y="24"/>
                  </a:cubicBezTo>
                  <a:cubicBezTo>
                    <a:pt x="48" y="16"/>
                    <a:pt x="45" y="9"/>
                    <a:pt x="41" y="2"/>
                  </a:cubicBezTo>
                  <a:cubicBezTo>
                    <a:pt x="41" y="2"/>
                    <a:pt x="40" y="1"/>
                    <a:pt x="40" y="1"/>
                  </a:cubicBezTo>
                  <a:cubicBezTo>
                    <a:pt x="40" y="1"/>
                    <a:pt x="39" y="2"/>
                    <a:pt x="39" y="3"/>
                  </a:cubicBezTo>
                  <a:cubicBezTo>
                    <a:pt x="35" y="9"/>
                    <a:pt x="32" y="16"/>
                    <a:pt x="28" y="24"/>
                  </a:cubicBezTo>
                  <a:cubicBezTo>
                    <a:pt x="28" y="25"/>
                    <a:pt x="27" y="25"/>
                    <a:pt x="27" y="25"/>
                  </a:cubicBezTo>
                  <a:cubicBezTo>
                    <a:pt x="20" y="26"/>
                    <a:pt x="14" y="27"/>
                    <a:pt x="8" y="28"/>
                  </a:cubicBezTo>
                  <a:cubicBezTo>
                    <a:pt x="5" y="28"/>
                    <a:pt x="3" y="28"/>
                    <a:pt x="0" y="29"/>
                  </a:cubicBezTo>
                  <a:cubicBezTo>
                    <a:pt x="0" y="29"/>
                    <a:pt x="1" y="30"/>
                    <a:pt x="1" y="30"/>
                  </a:cubicBezTo>
                  <a:cubicBezTo>
                    <a:pt x="7" y="36"/>
                    <a:pt x="14" y="41"/>
                    <a:pt x="20" y="47"/>
                  </a:cubicBezTo>
                  <a:cubicBezTo>
                    <a:pt x="20" y="47"/>
                    <a:pt x="21" y="48"/>
                    <a:pt x="21" y="49"/>
                  </a:cubicBezTo>
                  <a:cubicBezTo>
                    <a:pt x="19" y="56"/>
                    <a:pt x="18" y="63"/>
                    <a:pt x="17" y="70"/>
                  </a:cubicBezTo>
                  <a:cubicBezTo>
                    <a:pt x="16" y="72"/>
                    <a:pt x="16" y="74"/>
                    <a:pt x="15" y="77"/>
                  </a:cubicBezTo>
                  <a:cubicBezTo>
                    <a:pt x="16" y="77"/>
                    <a:pt x="17" y="76"/>
                    <a:pt x="18" y="76"/>
                  </a:cubicBezTo>
                  <a:cubicBezTo>
                    <a:pt x="24" y="72"/>
                    <a:pt x="31" y="68"/>
                    <a:pt x="38" y="64"/>
                  </a:cubicBezTo>
                  <a:cubicBezTo>
                    <a:pt x="40" y="63"/>
                    <a:pt x="40" y="63"/>
                    <a:pt x="42" y="64"/>
                  </a:cubicBezTo>
                  <a:cubicBezTo>
                    <a:pt x="49" y="68"/>
                    <a:pt x="56" y="72"/>
                    <a:pt x="63" y="76"/>
                  </a:cubicBezTo>
                  <a:cubicBezTo>
                    <a:pt x="63" y="76"/>
                    <a:pt x="64" y="77"/>
                    <a:pt x="65" y="77"/>
                  </a:cubicBezTo>
                  <a:close/>
                  <a:moveTo>
                    <a:pt x="155" y="77"/>
                  </a:moveTo>
                  <a:lnTo>
                    <a:pt x="155" y="77"/>
                  </a:lnTo>
                  <a:cubicBezTo>
                    <a:pt x="155" y="76"/>
                    <a:pt x="155" y="76"/>
                    <a:pt x="155" y="76"/>
                  </a:cubicBezTo>
                  <a:cubicBezTo>
                    <a:pt x="153" y="67"/>
                    <a:pt x="151" y="58"/>
                    <a:pt x="150" y="50"/>
                  </a:cubicBezTo>
                  <a:cubicBezTo>
                    <a:pt x="149" y="48"/>
                    <a:pt x="150" y="48"/>
                    <a:pt x="151" y="47"/>
                  </a:cubicBezTo>
                  <a:cubicBezTo>
                    <a:pt x="157" y="41"/>
                    <a:pt x="163" y="36"/>
                    <a:pt x="169" y="30"/>
                  </a:cubicBezTo>
                  <a:cubicBezTo>
                    <a:pt x="169" y="30"/>
                    <a:pt x="170" y="29"/>
                    <a:pt x="171" y="29"/>
                  </a:cubicBezTo>
                  <a:cubicBezTo>
                    <a:pt x="162" y="28"/>
                    <a:pt x="153" y="27"/>
                    <a:pt x="144" y="26"/>
                  </a:cubicBezTo>
                  <a:cubicBezTo>
                    <a:pt x="143" y="25"/>
                    <a:pt x="142" y="25"/>
                    <a:pt x="142" y="24"/>
                  </a:cubicBezTo>
                  <a:cubicBezTo>
                    <a:pt x="138" y="16"/>
                    <a:pt x="135" y="9"/>
                    <a:pt x="131" y="2"/>
                  </a:cubicBezTo>
                  <a:cubicBezTo>
                    <a:pt x="131" y="2"/>
                    <a:pt x="130" y="1"/>
                    <a:pt x="130" y="1"/>
                  </a:cubicBezTo>
                  <a:cubicBezTo>
                    <a:pt x="130" y="1"/>
                    <a:pt x="129" y="2"/>
                    <a:pt x="129" y="3"/>
                  </a:cubicBezTo>
                  <a:cubicBezTo>
                    <a:pt x="125" y="9"/>
                    <a:pt x="122" y="16"/>
                    <a:pt x="118" y="24"/>
                  </a:cubicBezTo>
                  <a:cubicBezTo>
                    <a:pt x="118" y="24"/>
                    <a:pt x="117" y="25"/>
                    <a:pt x="117" y="25"/>
                  </a:cubicBezTo>
                  <a:cubicBezTo>
                    <a:pt x="111" y="26"/>
                    <a:pt x="106" y="27"/>
                    <a:pt x="101" y="27"/>
                  </a:cubicBezTo>
                  <a:cubicBezTo>
                    <a:pt x="97" y="28"/>
                    <a:pt x="94" y="28"/>
                    <a:pt x="90" y="29"/>
                  </a:cubicBezTo>
                  <a:cubicBezTo>
                    <a:pt x="90" y="29"/>
                    <a:pt x="91" y="30"/>
                    <a:pt x="91" y="30"/>
                  </a:cubicBezTo>
                  <a:cubicBezTo>
                    <a:pt x="97" y="36"/>
                    <a:pt x="104" y="41"/>
                    <a:pt x="110" y="47"/>
                  </a:cubicBezTo>
                  <a:cubicBezTo>
                    <a:pt x="111" y="48"/>
                    <a:pt x="111" y="48"/>
                    <a:pt x="111" y="49"/>
                  </a:cubicBezTo>
                  <a:cubicBezTo>
                    <a:pt x="109" y="56"/>
                    <a:pt x="108" y="63"/>
                    <a:pt x="107" y="70"/>
                  </a:cubicBezTo>
                  <a:cubicBezTo>
                    <a:pt x="106" y="72"/>
                    <a:pt x="106" y="75"/>
                    <a:pt x="105" y="77"/>
                  </a:cubicBezTo>
                  <a:cubicBezTo>
                    <a:pt x="106" y="77"/>
                    <a:pt x="107" y="76"/>
                    <a:pt x="107" y="76"/>
                  </a:cubicBezTo>
                  <a:cubicBezTo>
                    <a:pt x="114" y="72"/>
                    <a:pt x="122" y="68"/>
                    <a:pt x="129" y="63"/>
                  </a:cubicBezTo>
                  <a:cubicBezTo>
                    <a:pt x="130" y="63"/>
                    <a:pt x="130" y="63"/>
                    <a:pt x="131" y="63"/>
                  </a:cubicBezTo>
                  <a:cubicBezTo>
                    <a:pt x="138" y="68"/>
                    <a:pt x="145" y="72"/>
                    <a:pt x="152" y="76"/>
                  </a:cubicBezTo>
                  <a:cubicBezTo>
                    <a:pt x="153" y="76"/>
                    <a:pt x="154" y="77"/>
                    <a:pt x="155" y="77"/>
                  </a:cubicBezTo>
                  <a:close/>
                  <a:moveTo>
                    <a:pt x="195" y="77"/>
                  </a:moveTo>
                  <a:lnTo>
                    <a:pt x="195" y="77"/>
                  </a:lnTo>
                  <a:cubicBezTo>
                    <a:pt x="196" y="77"/>
                    <a:pt x="197" y="76"/>
                    <a:pt x="198" y="76"/>
                  </a:cubicBezTo>
                  <a:cubicBezTo>
                    <a:pt x="205" y="72"/>
                    <a:pt x="212" y="68"/>
                    <a:pt x="219" y="63"/>
                  </a:cubicBezTo>
                  <a:cubicBezTo>
                    <a:pt x="220" y="63"/>
                    <a:pt x="221" y="63"/>
                    <a:pt x="222" y="63"/>
                  </a:cubicBezTo>
                  <a:cubicBezTo>
                    <a:pt x="229" y="68"/>
                    <a:pt x="236" y="72"/>
                    <a:pt x="243" y="76"/>
                  </a:cubicBezTo>
                  <a:cubicBezTo>
                    <a:pt x="244" y="76"/>
                    <a:pt x="244" y="77"/>
                    <a:pt x="245" y="77"/>
                  </a:cubicBezTo>
                  <a:cubicBezTo>
                    <a:pt x="245" y="76"/>
                    <a:pt x="245" y="76"/>
                    <a:pt x="245" y="76"/>
                  </a:cubicBezTo>
                  <a:cubicBezTo>
                    <a:pt x="243" y="67"/>
                    <a:pt x="241" y="58"/>
                    <a:pt x="240" y="50"/>
                  </a:cubicBezTo>
                  <a:cubicBezTo>
                    <a:pt x="239" y="48"/>
                    <a:pt x="240" y="48"/>
                    <a:pt x="241" y="47"/>
                  </a:cubicBezTo>
                  <a:cubicBezTo>
                    <a:pt x="247" y="41"/>
                    <a:pt x="253" y="36"/>
                    <a:pt x="259" y="30"/>
                  </a:cubicBezTo>
                  <a:cubicBezTo>
                    <a:pt x="260" y="30"/>
                    <a:pt x="260" y="29"/>
                    <a:pt x="261" y="29"/>
                  </a:cubicBezTo>
                  <a:cubicBezTo>
                    <a:pt x="252" y="28"/>
                    <a:pt x="243" y="27"/>
                    <a:pt x="234" y="26"/>
                  </a:cubicBezTo>
                  <a:cubicBezTo>
                    <a:pt x="233" y="25"/>
                    <a:pt x="232" y="25"/>
                    <a:pt x="232" y="24"/>
                  </a:cubicBezTo>
                  <a:cubicBezTo>
                    <a:pt x="228" y="16"/>
                    <a:pt x="225" y="9"/>
                    <a:pt x="221" y="2"/>
                  </a:cubicBezTo>
                  <a:cubicBezTo>
                    <a:pt x="221" y="2"/>
                    <a:pt x="220" y="1"/>
                    <a:pt x="220" y="1"/>
                  </a:cubicBezTo>
                  <a:cubicBezTo>
                    <a:pt x="220" y="1"/>
                    <a:pt x="219" y="2"/>
                    <a:pt x="219" y="3"/>
                  </a:cubicBezTo>
                  <a:cubicBezTo>
                    <a:pt x="216" y="9"/>
                    <a:pt x="212" y="16"/>
                    <a:pt x="208" y="24"/>
                  </a:cubicBezTo>
                  <a:cubicBezTo>
                    <a:pt x="208" y="25"/>
                    <a:pt x="207" y="25"/>
                    <a:pt x="207" y="25"/>
                  </a:cubicBezTo>
                  <a:cubicBezTo>
                    <a:pt x="201" y="26"/>
                    <a:pt x="196" y="27"/>
                    <a:pt x="191" y="27"/>
                  </a:cubicBezTo>
                  <a:cubicBezTo>
                    <a:pt x="187" y="28"/>
                    <a:pt x="184" y="28"/>
                    <a:pt x="180" y="29"/>
                  </a:cubicBezTo>
                  <a:cubicBezTo>
                    <a:pt x="180" y="29"/>
                    <a:pt x="181" y="30"/>
                    <a:pt x="181" y="30"/>
                  </a:cubicBezTo>
                  <a:cubicBezTo>
                    <a:pt x="187" y="36"/>
                    <a:pt x="194" y="41"/>
                    <a:pt x="200" y="47"/>
                  </a:cubicBezTo>
                  <a:cubicBezTo>
                    <a:pt x="201" y="47"/>
                    <a:pt x="201" y="48"/>
                    <a:pt x="201" y="49"/>
                  </a:cubicBezTo>
                  <a:cubicBezTo>
                    <a:pt x="200" y="55"/>
                    <a:pt x="199" y="60"/>
                    <a:pt x="197" y="66"/>
                  </a:cubicBezTo>
                  <a:cubicBezTo>
                    <a:pt x="197" y="70"/>
                    <a:pt x="196" y="73"/>
                    <a:pt x="195" y="77"/>
                  </a:cubicBezTo>
                  <a:close/>
                  <a:moveTo>
                    <a:pt x="351" y="29"/>
                  </a:moveTo>
                  <a:lnTo>
                    <a:pt x="351" y="29"/>
                  </a:lnTo>
                  <a:cubicBezTo>
                    <a:pt x="342" y="28"/>
                    <a:pt x="333" y="27"/>
                    <a:pt x="324" y="26"/>
                  </a:cubicBezTo>
                  <a:cubicBezTo>
                    <a:pt x="323" y="25"/>
                    <a:pt x="322" y="25"/>
                    <a:pt x="322" y="24"/>
                  </a:cubicBezTo>
                  <a:cubicBezTo>
                    <a:pt x="318" y="16"/>
                    <a:pt x="315" y="9"/>
                    <a:pt x="311" y="2"/>
                  </a:cubicBezTo>
                  <a:cubicBezTo>
                    <a:pt x="311" y="2"/>
                    <a:pt x="311" y="1"/>
                    <a:pt x="310" y="1"/>
                  </a:cubicBezTo>
                  <a:cubicBezTo>
                    <a:pt x="310" y="1"/>
                    <a:pt x="309" y="2"/>
                    <a:pt x="309" y="3"/>
                  </a:cubicBezTo>
                  <a:cubicBezTo>
                    <a:pt x="306" y="9"/>
                    <a:pt x="302" y="16"/>
                    <a:pt x="298" y="24"/>
                  </a:cubicBezTo>
                  <a:cubicBezTo>
                    <a:pt x="298" y="25"/>
                    <a:pt x="297" y="25"/>
                    <a:pt x="297" y="25"/>
                  </a:cubicBezTo>
                  <a:cubicBezTo>
                    <a:pt x="290" y="26"/>
                    <a:pt x="284" y="27"/>
                    <a:pt x="278" y="28"/>
                  </a:cubicBezTo>
                  <a:cubicBezTo>
                    <a:pt x="275" y="28"/>
                    <a:pt x="273" y="28"/>
                    <a:pt x="270" y="29"/>
                  </a:cubicBezTo>
                  <a:cubicBezTo>
                    <a:pt x="270" y="29"/>
                    <a:pt x="271" y="30"/>
                    <a:pt x="271" y="30"/>
                  </a:cubicBezTo>
                  <a:cubicBezTo>
                    <a:pt x="277" y="36"/>
                    <a:pt x="284" y="41"/>
                    <a:pt x="290" y="47"/>
                  </a:cubicBezTo>
                  <a:cubicBezTo>
                    <a:pt x="291" y="48"/>
                    <a:pt x="291" y="48"/>
                    <a:pt x="291" y="50"/>
                  </a:cubicBezTo>
                  <a:cubicBezTo>
                    <a:pt x="289" y="57"/>
                    <a:pt x="288" y="64"/>
                    <a:pt x="287" y="71"/>
                  </a:cubicBezTo>
                  <a:cubicBezTo>
                    <a:pt x="286" y="73"/>
                    <a:pt x="286" y="75"/>
                    <a:pt x="285" y="77"/>
                  </a:cubicBezTo>
                  <a:cubicBezTo>
                    <a:pt x="286" y="77"/>
                    <a:pt x="287" y="76"/>
                    <a:pt x="288" y="76"/>
                  </a:cubicBezTo>
                  <a:cubicBezTo>
                    <a:pt x="295" y="72"/>
                    <a:pt x="302" y="68"/>
                    <a:pt x="309" y="63"/>
                  </a:cubicBezTo>
                  <a:cubicBezTo>
                    <a:pt x="310" y="63"/>
                    <a:pt x="311" y="63"/>
                    <a:pt x="312" y="63"/>
                  </a:cubicBezTo>
                  <a:cubicBezTo>
                    <a:pt x="319" y="68"/>
                    <a:pt x="326" y="72"/>
                    <a:pt x="333" y="76"/>
                  </a:cubicBezTo>
                  <a:cubicBezTo>
                    <a:pt x="334" y="76"/>
                    <a:pt x="334" y="77"/>
                    <a:pt x="335" y="77"/>
                  </a:cubicBezTo>
                  <a:cubicBezTo>
                    <a:pt x="335" y="76"/>
                    <a:pt x="335" y="76"/>
                    <a:pt x="335" y="76"/>
                  </a:cubicBezTo>
                  <a:cubicBezTo>
                    <a:pt x="333" y="67"/>
                    <a:pt x="331" y="58"/>
                    <a:pt x="330" y="50"/>
                  </a:cubicBezTo>
                  <a:cubicBezTo>
                    <a:pt x="329" y="48"/>
                    <a:pt x="330" y="47"/>
                    <a:pt x="331" y="47"/>
                  </a:cubicBezTo>
                  <a:cubicBezTo>
                    <a:pt x="335" y="43"/>
                    <a:pt x="338" y="40"/>
                    <a:pt x="342" y="36"/>
                  </a:cubicBezTo>
                  <a:cubicBezTo>
                    <a:pt x="345" y="34"/>
                    <a:pt x="348" y="31"/>
                    <a:pt x="351" y="29"/>
                  </a:cubicBezTo>
                  <a:close/>
                  <a:moveTo>
                    <a:pt x="400" y="0"/>
                  </a:moveTo>
                  <a:lnTo>
                    <a:pt x="400" y="0"/>
                  </a:lnTo>
                  <a:cubicBezTo>
                    <a:pt x="400" y="1"/>
                    <a:pt x="399" y="2"/>
                    <a:pt x="399" y="3"/>
                  </a:cubicBezTo>
                  <a:cubicBezTo>
                    <a:pt x="396" y="9"/>
                    <a:pt x="392" y="16"/>
                    <a:pt x="388" y="24"/>
                  </a:cubicBezTo>
                  <a:cubicBezTo>
                    <a:pt x="388" y="25"/>
                    <a:pt x="387" y="25"/>
                    <a:pt x="387" y="25"/>
                  </a:cubicBezTo>
                  <a:cubicBezTo>
                    <a:pt x="381" y="26"/>
                    <a:pt x="374" y="27"/>
                    <a:pt x="368" y="28"/>
                  </a:cubicBezTo>
                  <a:cubicBezTo>
                    <a:pt x="365" y="28"/>
                    <a:pt x="363" y="28"/>
                    <a:pt x="360" y="29"/>
                  </a:cubicBezTo>
                  <a:cubicBezTo>
                    <a:pt x="360" y="29"/>
                    <a:pt x="361" y="30"/>
                    <a:pt x="361" y="30"/>
                  </a:cubicBezTo>
                  <a:cubicBezTo>
                    <a:pt x="368" y="36"/>
                    <a:pt x="374" y="41"/>
                    <a:pt x="380" y="47"/>
                  </a:cubicBezTo>
                  <a:cubicBezTo>
                    <a:pt x="381" y="48"/>
                    <a:pt x="381" y="48"/>
                    <a:pt x="381" y="49"/>
                  </a:cubicBezTo>
                  <a:cubicBezTo>
                    <a:pt x="379" y="58"/>
                    <a:pt x="377" y="67"/>
                    <a:pt x="376" y="76"/>
                  </a:cubicBezTo>
                  <a:cubicBezTo>
                    <a:pt x="376" y="76"/>
                    <a:pt x="376" y="76"/>
                    <a:pt x="376" y="77"/>
                  </a:cubicBezTo>
                  <a:cubicBezTo>
                    <a:pt x="377" y="77"/>
                    <a:pt x="377" y="76"/>
                    <a:pt x="378" y="76"/>
                  </a:cubicBezTo>
                  <a:cubicBezTo>
                    <a:pt x="385" y="72"/>
                    <a:pt x="392" y="68"/>
                    <a:pt x="399" y="63"/>
                  </a:cubicBezTo>
                  <a:cubicBezTo>
                    <a:pt x="400" y="63"/>
                    <a:pt x="401" y="63"/>
                    <a:pt x="402" y="63"/>
                  </a:cubicBezTo>
                  <a:cubicBezTo>
                    <a:pt x="409" y="68"/>
                    <a:pt x="416" y="72"/>
                    <a:pt x="423" y="76"/>
                  </a:cubicBezTo>
                  <a:cubicBezTo>
                    <a:pt x="424" y="76"/>
                    <a:pt x="424" y="77"/>
                    <a:pt x="425" y="77"/>
                  </a:cubicBezTo>
                  <a:cubicBezTo>
                    <a:pt x="425" y="76"/>
                    <a:pt x="425" y="76"/>
                    <a:pt x="425" y="76"/>
                  </a:cubicBezTo>
                  <a:cubicBezTo>
                    <a:pt x="423" y="67"/>
                    <a:pt x="421" y="58"/>
                    <a:pt x="420" y="50"/>
                  </a:cubicBezTo>
                  <a:cubicBezTo>
                    <a:pt x="419" y="48"/>
                    <a:pt x="420" y="48"/>
                    <a:pt x="421" y="47"/>
                  </a:cubicBezTo>
                  <a:cubicBezTo>
                    <a:pt x="425" y="43"/>
                    <a:pt x="428" y="40"/>
                    <a:pt x="432" y="36"/>
                  </a:cubicBezTo>
                  <a:cubicBezTo>
                    <a:pt x="435" y="34"/>
                    <a:pt x="438" y="31"/>
                    <a:pt x="441" y="29"/>
                  </a:cubicBezTo>
                  <a:cubicBezTo>
                    <a:pt x="440" y="29"/>
                    <a:pt x="439" y="29"/>
                    <a:pt x="439" y="28"/>
                  </a:cubicBezTo>
                  <a:cubicBezTo>
                    <a:pt x="431" y="27"/>
                    <a:pt x="423" y="26"/>
                    <a:pt x="414" y="26"/>
                  </a:cubicBezTo>
                  <a:cubicBezTo>
                    <a:pt x="413" y="25"/>
                    <a:pt x="412" y="25"/>
                    <a:pt x="412" y="24"/>
                  </a:cubicBezTo>
                  <a:cubicBezTo>
                    <a:pt x="409" y="17"/>
                    <a:pt x="406" y="11"/>
                    <a:pt x="403" y="6"/>
                  </a:cubicBezTo>
                  <a:cubicBezTo>
                    <a:pt x="402" y="4"/>
                    <a:pt x="401" y="2"/>
                    <a:pt x="4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10" name="Rectangle 9"/>
          <p:cNvSpPr/>
          <p:nvPr/>
        </p:nvSpPr>
        <p:spPr>
          <a:xfrm>
            <a:off x="2271331" y="2696431"/>
            <a:ext cx="1201789" cy="584775"/>
          </a:xfrm>
          <a:prstGeom prst="rect">
            <a:avLst/>
          </a:prstGeom>
        </p:spPr>
        <p:txBody>
          <a:bodyPr wrap="square">
            <a:spAutoFit/>
          </a:bodyPr>
          <a:lstStyle/>
          <a:p>
            <a:pPr algn="ctr"/>
            <a:r>
              <a:rPr lang="en-IE" sz="3200" b="1" dirty="0" smtClean="0">
                <a:ln w="0"/>
              </a:rPr>
              <a:t>+</a:t>
            </a:r>
            <a:r>
              <a:rPr lang="en-IE" sz="3200" b="1" dirty="0">
                <a:ln w="0"/>
              </a:rPr>
              <a:t>5%</a:t>
            </a:r>
          </a:p>
        </p:txBody>
      </p:sp>
      <p:sp>
        <p:nvSpPr>
          <p:cNvPr id="18" name="Rectangle 17"/>
          <p:cNvSpPr/>
          <p:nvPr/>
        </p:nvSpPr>
        <p:spPr>
          <a:xfrm>
            <a:off x="5743981" y="2708966"/>
            <a:ext cx="1909506" cy="584775"/>
          </a:xfrm>
          <a:prstGeom prst="rect">
            <a:avLst/>
          </a:prstGeom>
        </p:spPr>
        <p:txBody>
          <a:bodyPr wrap="square">
            <a:spAutoFit/>
          </a:bodyPr>
          <a:lstStyle/>
          <a:p>
            <a:pPr algn="ctr"/>
            <a:r>
              <a:rPr lang="en-IE" sz="3200" b="1" dirty="0" smtClean="0">
                <a:ln w="0"/>
              </a:rPr>
              <a:t>+30%</a:t>
            </a:r>
            <a:endParaRPr lang="en-IE" sz="3200" b="1" dirty="0">
              <a:ln w="0"/>
            </a:endParaRPr>
          </a:p>
        </p:txBody>
      </p:sp>
      <p:sp>
        <p:nvSpPr>
          <p:cNvPr id="25" name="Rectangle 24"/>
          <p:cNvSpPr/>
          <p:nvPr/>
        </p:nvSpPr>
        <p:spPr>
          <a:xfrm>
            <a:off x="9595432" y="2708966"/>
            <a:ext cx="1520617" cy="584775"/>
          </a:xfrm>
          <a:prstGeom prst="rect">
            <a:avLst/>
          </a:prstGeom>
        </p:spPr>
        <p:txBody>
          <a:bodyPr wrap="square">
            <a:spAutoFit/>
          </a:bodyPr>
          <a:lstStyle/>
          <a:p>
            <a:pPr algn="ctr"/>
            <a:r>
              <a:rPr lang="en-IE" sz="3200" b="1" dirty="0" smtClean="0">
                <a:ln w="0"/>
              </a:rPr>
              <a:t>+30%</a:t>
            </a:r>
            <a:endParaRPr lang="en-IE" sz="3200" b="1" dirty="0">
              <a:ln w="0"/>
            </a:endParaRPr>
          </a:p>
        </p:txBody>
      </p:sp>
      <p:sp>
        <p:nvSpPr>
          <p:cNvPr id="2" name="TextBox 1"/>
          <p:cNvSpPr txBox="1"/>
          <p:nvPr/>
        </p:nvSpPr>
        <p:spPr>
          <a:xfrm>
            <a:off x="510040" y="1548457"/>
            <a:ext cx="2944321" cy="584775"/>
          </a:xfrm>
          <a:prstGeom prst="rect">
            <a:avLst/>
          </a:prstGeom>
          <a:noFill/>
        </p:spPr>
        <p:txBody>
          <a:bodyPr wrap="square" rtlCol="0">
            <a:spAutoFit/>
          </a:bodyPr>
          <a:lstStyle/>
          <a:p>
            <a:r>
              <a:rPr lang="en-IE" sz="3200" b="1" dirty="0" smtClean="0">
                <a:solidFill>
                  <a:schemeClr val="tx2"/>
                </a:solidFill>
              </a:rPr>
              <a:t>By Grade:</a:t>
            </a:r>
            <a:endParaRPr lang="en-IE" sz="3200" b="1" dirty="0">
              <a:solidFill>
                <a:schemeClr val="tx2"/>
              </a:solidFill>
            </a:endParaRPr>
          </a:p>
        </p:txBody>
      </p:sp>
      <p:sp>
        <p:nvSpPr>
          <p:cNvPr id="24" name="TextBox 23"/>
          <p:cNvSpPr txBox="1"/>
          <p:nvPr/>
        </p:nvSpPr>
        <p:spPr>
          <a:xfrm>
            <a:off x="510040" y="3796101"/>
            <a:ext cx="3256626" cy="584775"/>
          </a:xfrm>
          <a:prstGeom prst="rect">
            <a:avLst/>
          </a:prstGeom>
          <a:noFill/>
        </p:spPr>
        <p:txBody>
          <a:bodyPr wrap="square" rtlCol="0">
            <a:spAutoFit/>
          </a:bodyPr>
          <a:lstStyle/>
          <a:p>
            <a:r>
              <a:rPr lang="en-IE" sz="3200" b="1" dirty="0" smtClean="0">
                <a:solidFill>
                  <a:schemeClr val="tx2"/>
                </a:solidFill>
              </a:rPr>
              <a:t>By Location:</a:t>
            </a:r>
            <a:endParaRPr lang="en-IE" sz="3200" b="1" dirty="0">
              <a:solidFill>
                <a:schemeClr val="tx2"/>
              </a:solidFill>
            </a:endParaRPr>
          </a:p>
        </p:txBody>
      </p:sp>
      <p:sp>
        <p:nvSpPr>
          <p:cNvPr id="31" name="Freeform 21"/>
          <p:cNvSpPr>
            <a:spLocks/>
          </p:cNvSpPr>
          <p:nvPr/>
        </p:nvSpPr>
        <p:spPr bwMode="auto">
          <a:xfrm>
            <a:off x="1020545" y="4677930"/>
            <a:ext cx="1154595" cy="962851"/>
          </a:xfrm>
          <a:custGeom>
            <a:avLst/>
            <a:gdLst>
              <a:gd name="T0" fmla="*/ 753 w 753"/>
              <a:gd name="T1" fmla="*/ 155 h 393"/>
              <a:gd name="T2" fmla="*/ 753 w 753"/>
              <a:gd name="T3" fmla="*/ 155 h 393"/>
              <a:gd name="T4" fmla="*/ 687 w 753"/>
              <a:gd name="T5" fmla="*/ 192 h 393"/>
              <a:gd name="T6" fmla="*/ 531 w 753"/>
              <a:gd name="T7" fmla="*/ 225 h 393"/>
              <a:gd name="T8" fmla="*/ 519 w 753"/>
              <a:gd name="T9" fmla="*/ 235 h 393"/>
              <a:gd name="T10" fmla="*/ 458 w 753"/>
              <a:gd name="T11" fmla="*/ 357 h 393"/>
              <a:gd name="T12" fmla="*/ 446 w 753"/>
              <a:gd name="T13" fmla="*/ 378 h 393"/>
              <a:gd name="T14" fmla="*/ 408 w 753"/>
              <a:gd name="T15" fmla="*/ 390 h 393"/>
              <a:gd name="T16" fmla="*/ 405 w 753"/>
              <a:gd name="T17" fmla="*/ 380 h 393"/>
              <a:gd name="T18" fmla="*/ 405 w 753"/>
              <a:gd name="T19" fmla="*/ 297 h 393"/>
              <a:gd name="T20" fmla="*/ 401 w 753"/>
              <a:gd name="T21" fmla="*/ 284 h 393"/>
              <a:gd name="T22" fmla="*/ 363 w 753"/>
              <a:gd name="T23" fmla="*/ 254 h 393"/>
              <a:gd name="T24" fmla="*/ 351 w 753"/>
              <a:gd name="T25" fmla="*/ 251 h 393"/>
              <a:gd name="T26" fmla="*/ 174 w 753"/>
              <a:gd name="T27" fmla="*/ 252 h 393"/>
              <a:gd name="T28" fmla="*/ 159 w 753"/>
              <a:gd name="T29" fmla="*/ 269 h 393"/>
              <a:gd name="T30" fmla="*/ 146 w 753"/>
              <a:gd name="T31" fmla="*/ 290 h 393"/>
              <a:gd name="T32" fmla="*/ 122 w 753"/>
              <a:gd name="T33" fmla="*/ 274 h 393"/>
              <a:gd name="T34" fmla="*/ 110 w 753"/>
              <a:gd name="T35" fmla="*/ 258 h 393"/>
              <a:gd name="T36" fmla="*/ 85 w 753"/>
              <a:gd name="T37" fmla="*/ 242 h 393"/>
              <a:gd name="T38" fmla="*/ 77 w 753"/>
              <a:gd name="T39" fmla="*/ 226 h 393"/>
              <a:gd name="T40" fmla="*/ 74 w 753"/>
              <a:gd name="T41" fmla="*/ 219 h 393"/>
              <a:gd name="T42" fmla="*/ 0 w 753"/>
              <a:gd name="T43" fmla="*/ 155 h 393"/>
              <a:gd name="T44" fmla="*/ 0 w 753"/>
              <a:gd name="T45" fmla="*/ 153 h 393"/>
              <a:gd name="T46" fmla="*/ 33 w 753"/>
              <a:gd name="T47" fmla="*/ 151 h 393"/>
              <a:gd name="T48" fmla="*/ 98 w 753"/>
              <a:gd name="T49" fmla="*/ 179 h 393"/>
              <a:gd name="T50" fmla="*/ 107 w 753"/>
              <a:gd name="T51" fmla="*/ 173 h 393"/>
              <a:gd name="T52" fmla="*/ 104 w 753"/>
              <a:gd name="T53" fmla="*/ 143 h 393"/>
              <a:gd name="T54" fmla="*/ 125 w 753"/>
              <a:gd name="T55" fmla="*/ 126 h 393"/>
              <a:gd name="T56" fmla="*/ 143 w 753"/>
              <a:gd name="T57" fmla="*/ 137 h 393"/>
              <a:gd name="T58" fmla="*/ 178 w 753"/>
              <a:gd name="T59" fmla="*/ 172 h 393"/>
              <a:gd name="T60" fmla="*/ 218 w 753"/>
              <a:gd name="T61" fmla="*/ 187 h 393"/>
              <a:gd name="T62" fmla="*/ 288 w 753"/>
              <a:gd name="T63" fmla="*/ 174 h 393"/>
              <a:gd name="T64" fmla="*/ 274 w 753"/>
              <a:gd name="T65" fmla="*/ 159 h 393"/>
              <a:gd name="T66" fmla="*/ 161 w 753"/>
              <a:gd name="T67" fmla="*/ 83 h 393"/>
              <a:gd name="T68" fmla="*/ 52 w 753"/>
              <a:gd name="T69" fmla="*/ 20 h 393"/>
              <a:gd name="T70" fmla="*/ 52 w 753"/>
              <a:gd name="T71" fmla="*/ 9 h 393"/>
              <a:gd name="T72" fmla="*/ 68 w 753"/>
              <a:gd name="T73" fmla="*/ 0 h 393"/>
              <a:gd name="T74" fmla="*/ 83 w 753"/>
              <a:gd name="T75" fmla="*/ 0 h 393"/>
              <a:gd name="T76" fmla="*/ 99 w 753"/>
              <a:gd name="T77" fmla="*/ 7 h 393"/>
              <a:gd name="T78" fmla="*/ 256 w 753"/>
              <a:gd name="T79" fmla="*/ 62 h 393"/>
              <a:gd name="T80" fmla="*/ 450 w 753"/>
              <a:gd name="T81" fmla="*/ 132 h 393"/>
              <a:gd name="T82" fmla="*/ 512 w 753"/>
              <a:gd name="T83" fmla="*/ 138 h 393"/>
              <a:gd name="T84" fmla="*/ 541 w 753"/>
              <a:gd name="T85" fmla="*/ 133 h 393"/>
              <a:gd name="T86" fmla="*/ 624 w 753"/>
              <a:gd name="T87" fmla="*/ 116 h 393"/>
              <a:gd name="T88" fmla="*/ 704 w 753"/>
              <a:gd name="T89" fmla="*/ 119 h 393"/>
              <a:gd name="T90" fmla="*/ 719 w 753"/>
              <a:gd name="T91" fmla="*/ 123 h 393"/>
              <a:gd name="T92" fmla="*/ 753 w 753"/>
              <a:gd name="T93" fmla="*/ 140 h 393"/>
              <a:gd name="T94" fmla="*/ 753 w 753"/>
              <a:gd name="T95" fmla="*/ 15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3" h="393">
                <a:moveTo>
                  <a:pt x="753" y="155"/>
                </a:moveTo>
                <a:lnTo>
                  <a:pt x="753" y="155"/>
                </a:lnTo>
                <a:cubicBezTo>
                  <a:pt x="735" y="175"/>
                  <a:pt x="712" y="185"/>
                  <a:pt x="687" y="192"/>
                </a:cubicBezTo>
                <a:cubicBezTo>
                  <a:pt x="636" y="208"/>
                  <a:pt x="584" y="218"/>
                  <a:pt x="531" y="225"/>
                </a:cubicBezTo>
                <a:cubicBezTo>
                  <a:pt x="525" y="226"/>
                  <a:pt x="522" y="229"/>
                  <a:pt x="519" y="235"/>
                </a:cubicBezTo>
                <a:cubicBezTo>
                  <a:pt x="498" y="275"/>
                  <a:pt x="477" y="316"/>
                  <a:pt x="458" y="357"/>
                </a:cubicBezTo>
                <a:cubicBezTo>
                  <a:pt x="455" y="364"/>
                  <a:pt x="450" y="371"/>
                  <a:pt x="446" y="378"/>
                </a:cubicBezTo>
                <a:cubicBezTo>
                  <a:pt x="442" y="385"/>
                  <a:pt x="416" y="393"/>
                  <a:pt x="408" y="390"/>
                </a:cubicBezTo>
                <a:cubicBezTo>
                  <a:pt x="403" y="388"/>
                  <a:pt x="405" y="383"/>
                  <a:pt x="405" y="380"/>
                </a:cubicBezTo>
                <a:cubicBezTo>
                  <a:pt x="405" y="352"/>
                  <a:pt x="405" y="325"/>
                  <a:pt x="405" y="297"/>
                </a:cubicBezTo>
                <a:cubicBezTo>
                  <a:pt x="405" y="292"/>
                  <a:pt x="406" y="287"/>
                  <a:pt x="401" y="284"/>
                </a:cubicBezTo>
                <a:cubicBezTo>
                  <a:pt x="386" y="276"/>
                  <a:pt x="377" y="262"/>
                  <a:pt x="363" y="254"/>
                </a:cubicBezTo>
                <a:cubicBezTo>
                  <a:pt x="359" y="251"/>
                  <a:pt x="355" y="250"/>
                  <a:pt x="351" y="251"/>
                </a:cubicBezTo>
                <a:cubicBezTo>
                  <a:pt x="292" y="256"/>
                  <a:pt x="233" y="256"/>
                  <a:pt x="174" y="252"/>
                </a:cubicBezTo>
                <a:cubicBezTo>
                  <a:pt x="160" y="251"/>
                  <a:pt x="163" y="263"/>
                  <a:pt x="159" y="269"/>
                </a:cubicBezTo>
                <a:cubicBezTo>
                  <a:pt x="155" y="276"/>
                  <a:pt x="158" y="288"/>
                  <a:pt x="146" y="290"/>
                </a:cubicBezTo>
                <a:cubicBezTo>
                  <a:pt x="133" y="291"/>
                  <a:pt x="128" y="282"/>
                  <a:pt x="122" y="274"/>
                </a:cubicBezTo>
                <a:cubicBezTo>
                  <a:pt x="118" y="269"/>
                  <a:pt x="114" y="264"/>
                  <a:pt x="110" y="258"/>
                </a:cubicBezTo>
                <a:cubicBezTo>
                  <a:pt x="104" y="249"/>
                  <a:pt x="97" y="243"/>
                  <a:pt x="85" y="242"/>
                </a:cubicBezTo>
                <a:cubicBezTo>
                  <a:pt x="72" y="241"/>
                  <a:pt x="71" y="237"/>
                  <a:pt x="77" y="226"/>
                </a:cubicBezTo>
                <a:cubicBezTo>
                  <a:pt x="79" y="222"/>
                  <a:pt x="76" y="221"/>
                  <a:pt x="74" y="219"/>
                </a:cubicBezTo>
                <a:cubicBezTo>
                  <a:pt x="49" y="198"/>
                  <a:pt x="24" y="176"/>
                  <a:pt x="0" y="155"/>
                </a:cubicBezTo>
                <a:cubicBezTo>
                  <a:pt x="0" y="154"/>
                  <a:pt x="0" y="154"/>
                  <a:pt x="0" y="153"/>
                </a:cubicBezTo>
                <a:cubicBezTo>
                  <a:pt x="10" y="145"/>
                  <a:pt x="21" y="146"/>
                  <a:pt x="33" y="151"/>
                </a:cubicBezTo>
                <a:cubicBezTo>
                  <a:pt x="54" y="161"/>
                  <a:pt x="76" y="170"/>
                  <a:pt x="98" y="179"/>
                </a:cubicBezTo>
                <a:cubicBezTo>
                  <a:pt x="104" y="183"/>
                  <a:pt x="108" y="182"/>
                  <a:pt x="107" y="173"/>
                </a:cubicBezTo>
                <a:cubicBezTo>
                  <a:pt x="106" y="163"/>
                  <a:pt x="105" y="153"/>
                  <a:pt x="104" y="143"/>
                </a:cubicBezTo>
                <a:cubicBezTo>
                  <a:pt x="103" y="127"/>
                  <a:pt x="110" y="122"/>
                  <a:pt x="125" y="126"/>
                </a:cubicBezTo>
                <a:cubicBezTo>
                  <a:pt x="132" y="128"/>
                  <a:pt x="138" y="132"/>
                  <a:pt x="143" y="137"/>
                </a:cubicBezTo>
                <a:cubicBezTo>
                  <a:pt x="155" y="148"/>
                  <a:pt x="168" y="159"/>
                  <a:pt x="178" y="172"/>
                </a:cubicBezTo>
                <a:cubicBezTo>
                  <a:pt x="189" y="185"/>
                  <a:pt x="200" y="191"/>
                  <a:pt x="218" y="187"/>
                </a:cubicBezTo>
                <a:cubicBezTo>
                  <a:pt x="241" y="181"/>
                  <a:pt x="264" y="178"/>
                  <a:pt x="288" y="174"/>
                </a:cubicBezTo>
                <a:cubicBezTo>
                  <a:pt x="285" y="166"/>
                  <a:pt x="278" y="164"/>
                  <a:pt x="274" y="159"/>
                </a:cubicBezTo>
                <a:cubicBezTo>
                  <a:pt x="243" y="123"/>
                  <a:pt x="200" y="107"/>
                  <a:pt x="161" y="83"/>
                </a:cubicBezTo>
                <a:cubicBezTo>
                  <a:pt x="126" y="61"/>
                  <a:pt x="89" y="41"/>
                  <a:pt x="52" y="20"/>
                </a:cubicBezTo>
                <a:cubicBezTo>
                  <a:pt x="45" y="16"/>
                  <a:pt x="46" y="13"/>
                  <a:pt x="52" y="9"/>
                </a:cubicBezTo>
                <a:cubicBezTo>
                  <a:pt x="57" y="7"/>
                  <a:pt x="63" y="3"/>
                  <a:pt x="68" y="0"/>
                </a:cubicBezTo>
                <a:lnTo>
                  <a:pt x="83" y="0"/>
                </a:lnTo>
                <a:cubicBezTo>
                  <a:pt x="87" y="4"/>
                  <a:pt x="93" y="5"/>
                  <a:pt x="99" y="7"/>
                </a:cubicBezTo>
                <a:cubicBezTo>
                  <a:pt x="151" y="25"/>
                  <a:pt x="204" y="43"/>
                  <a:pt x="256" y="62"/>
                </a:cubicBezTo>
                <a:cubicBezTo>
                  <a:pt x="321" y="85"/>
                  <a:pt x="385" y="108"/>
                  <a:pt x="450" y="132"/>
                </a:cubicBezTo>
                <a:cubicBezTo>
                  <a:pt x="470" y="140"/>
                  <a:pt x="490" y="146"/>
                  <a:pt x="512" y="138"/>
                </a:cubicBezTo>
                <a:cubicBezTo>
                  <a:pt x="521" y="135"/>
                  <a:pt x="531" y="135"/>
                  <a:pt x="541" y="133"/>
                </a:cubicBezTo>
                <a:cubicBezTo>
                  <a:pt x="569" y="127"/>
                  <a:pt x="597" y="125"/>
                  <a:pt x="624" y="116"/>
                </a:cubicBezTo>
                <a:cubicBezTo>
                  <a:pt x="651" y="106"/>
                  <a:pt x="678" y="105"/>
                  <a:pt x="704" y="119"/>
                </a:cubicBezTo>
                <a:cubicBezTo>
                  <a:pt x="708" y="121"/>
                  <a:pt x="714" y="122"/>
                  <a:pt x="719" y="123"/>
                </a:cubicBezTo>
                <a:cubicBezTo>
                  <a:pt x="731" y="127"/>
                  <a:pt x="744" y="130"/>
                  <a:pt x="753" y="140"/>
                </a:cubicBezTo>
                <a:lnTo>
                  <a:pt x="753" y="155"/>
                </a:lnTo>
                <a:close/>
              </a:path>
            </a:pathLst>
          </a:custGeom>
          <a:solidFill>
            <a:srgbClr val="F3BC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solidFill>
                <a:schemeClr val="tx1">
                  <a:lumMod val="95000"/>
                  <a:lumOff val="5000"/>
                </a:schemeClr>
              </a:solidFill>
            </a:endParaRPr>
          </a:p>
        </p:txBody>
      </p:sp>
      <p:sp>
        <p:nvSpPr>
          <p:cNvPr id="32" name="Rectangle 31"/>
          <p:cNvSpPr/>
          <p:nvPr/>
        </p:nvSpPr>
        <p:spPr>
          <a:xfrm>
            <a:off x="2208778" y="5056007"/>
            <a:ext cx="1439151" cy="584775"/>
          </a:xfrm>
          <a:prstGeom prst="rect">
            <a:avLst/>
          </a:prstGeom>
        </p:spPr>
        <p:txBody>
          <a:bodyPr wrap="square">
            <a:spAutoFit/>
          </a:bodyPr>
          <a:lstStyle/>
          <a:p>
            <a:pPr algn="ctr"/>
            <a:r>
              <a:rPr lang="en-IE" sz="3200" b="1" dirty="0" smtClean="0">
                <a:ln w="0"/>
              </a:rPr>
              <a:t>+25</a:t>
            </a:r>
            <a:r>
              <a:rPr lang="en-IE" sz="3200" b="1" dirty="0">
                <a:ln w="0"/>
              </a:rPr>
              <a:t>%</a:t>
            </a:r>
          </a:p>
        </p:txBody>
      </p:sp>
      <p:sp>
        <p:nvSpPr>
          <p:cNvPr id="42" name="TextBox 41"/>
          <p:cNvSpPr txBox="1"/>
          <p:nvPr/>
        </p:nvSpPr>
        <p:spPr>
          <a:xfrm>
            <a:off x="916010" y="5807081"/>
            <a:ext cx="1513870" cy="461665"/>
          </a:xfrm>
          <a:prstGeom prst="rect">
            <a:avLst/>
          </a:prstGeom>
          <a:noFill/>
        </p:spPr>
        <p:txBody>
          <a:bodyPr wrap="square" rtlCol="0">
            <a:spAutoFit/>
          </a:bodyPr>
          <a:lstStyle/>
          <a:p>
            <a:pPr algn="ctr"/>
            <a:r>
              <a:rPr lang="en-IE" sz="2400" b="1" dirty="0" smtClean="0"/>
              <a:t>Airport</a:t>
            </a:r>
            <a:r>
              <a:rPr lang="en-IE" dirty="0" smtClean="0"/>
              <a:t> </a:t>
            </a:r>
            <a:endParaRPr lang="en-IE" dirty="0"/>
          </a:p>
        </p:txBody>
      </p:sp>
      <p:grpSp>
        <p:nvGrpSpPr>
          <p:cNvPr id="33" name="Group 32"/>
          <p:cNvGrpSpPr/>
          <p:nvPr/>
        </p:nvGrpSpPr>
        <p:grpSpPr>
          <a:xfrm>
            <a:off x="4961268" y="4488910"/>
            <a:ext cx="929253" cy="1157007"/>
            <a:chOff x="8574088" y="4575174"/>
            <a:chExt cx="350837" cy="611187"/>
          </a:xfrm>
          <a:solidFill>
            <a:srgbClr val="F3BC29"/>
          </a:solidFill>
        </p:grpSpPr>
        <p:sp>
          <p:nvSpPr>
            <p:cNvPr id="34" name="Freeform 40"/>
            <p:cNvSpPr>
              <a:spLocks noEditPoints="1"/>
            </p:cNvSpPr>
            <p:nvPr/>
          </p:nvSpPr>
          <p:spPr bwMode="auto">
            <a:xfrm>
              <a:off x="8737600" y="4575174"/>
              <a:ext cx="187325" cy="611187"/>
            </a:xfrm>
            <a:custGeom>
              <a:avLst/>
              <a:gdLst>
                <a:gd name="T0" fmla="*/ 325 w 470"/>
                <a:gd name="T1" fmla="*/ 129 h 1529"/>
                <a:gd name="T2" fmla="*/ 375 w 470"/>
                <a:gd name="T3" fmla="*/ 129 h 1529"/>
                <a:gd name="T4" fmla="*/ 325 w 470"/>
                <a:gd name="T5" fmla="*/ 259 h 1529"/>
                <a:gd name="T6" fmla="*/ 375 w 470"/>
                <a:gd name="T7" fmla="*/ 259 h 1529"/>
                <a:gd name="T8" fmla="*/ 325 w 470"/>
                <a:gd name="T9" fmla="*/ 399 h 1529"/>
                <a:gd name="T10" fmla="*/ 375 w 470"/>
                <a:gd name="T11" fmla="*/ 399 h 1529"/>
                <a:gd name="T12" fmla="*/ 325 w 470"/>
                <a:gd name="T13" fmla="*/ 529 h 1529"/>
                <a:gd name="T14" fmla="*/ 375 w 470"/>
                <a:gd name="T15" fmla="*/ 529 h 1529"/>
                <a:gd name="T16" fmla="*/ 325 w 470"/>
                <a:gd name="T17" fmla="*/ 659 h 1529"/>
                <a:gd name="T18" fmla="*/ 375 w 470"/>
                <a:gd name="T19" fmla="*/ 659 h 1529"/>
                <a:gd name="T20" fmla="*/ 325 w 470"/>
                <a:gd name="T21" fmla="*/ 789 h 1529"/>
                <a:gd name="T22" fmla="*/ 375 w 470"/>
                <a:gd name="T23" fmla="*/ 789 h 1529"/>
                <a:gd name="T24" fmla="*/ 325 w 470"/>
                <a:gd name="T25" fmla="*/ 929 h 1529"/>
                <a:gd name="T26" fmla="*/ 375 w 470"/>
                <a:gd name="T27" fmla="*/ 929 h 1529"/>
                <a:gd name="T28" fmla="*/ 325 w 470"/>
                <a:gd name="T29" fmla="*/ 1059 h 1529"/>
                <a:gd name="T30" fmla="*/ 375 w 470"/>
                <a:gd name="T31" fmla="*/ 1059 h 1529"/>
                <a:gd name="T32" fmla="*/ 325 w 470"/>
                <a:gd name="T33" fmla="*/ 1199 h 1529"/>
                <a:gd name="T34" fmla="*/ 375 w 470"/>
                <a:gd name="T35" fmla="*/ 1199 h 1529"/>
                <a:gd name="T36" fmla="*/ 150 w 470"/>
                <a:gd name="T37" fmla="*/ 1509 h 1529"/>
                <a:gd name="T38" fmla="*/ 310 w 470"/>
                <a:gd name="T39" fmla="*/ 1509 h 1529"/>
                <a:gd name="T40" fmla="*/ 90 w 470"/>
                <a:gd name="T41" fmla="*/ 129 h 1529"/>
                <a:gd name="T42" fmla="*/ 140 w 470"/>
                <a:gd name="T43" fmla="*/ 129 h 1529"/>
                <a:gd name="T44" fmla="*/ 90 w 470"/>
                <a:gd name="T45" fmla="*/ 259 h 1529"/>
                <a:gd name="T46" fmla="*/ 140 w 470"/>
                <a:gd name="T47" fmla="*/ 259 h 1529"/>
                <a:gd name="T48" fmla="*/ 90 w 470"/>
                <a:gd name="T49" fmla="*/ 399 h 1529"/>
                <a:gd name="T50" fmla="*/ 140 w 470"/>
                <a:gd name="T51" fmla="*/ 399 h 1529"/>
                <a:gd name="T52" fmla="*/ 90 w 470"/>
                <a:gd name="T53" fmla="*/ 529 h 1529"/>
                <a:gd name="T54" fmla="*/ 140 w 470"/>
                <a:gd name="T55" fmla="*/ 529 h 1529"/>
                <a:gd name="T56" fmla="*/ 90 w 470"/>
                <a:gd name="T57" fmla="*/ 659 h 1529"/>
                <a:gd name="T58" fmla="*/ 140 w 470"/>
                <a:gd name="T59" fmla="*/ 659 h 1529"/>
                <a:gd name="T60" fmla="*/ 90 w 470"/>
                <a:gd name="T61" fmla="*/ 789 h 1529"/>
                <a:gd name="T62" fmla="*/ 140 w 470"/>
                <a:gd name="T63" fmla="*/ 789 h 1529"/>
                <a:gd name="T64" fmla="*/ 90 w 470"/>
                <a:gd name="T65" fmla="*/ 929 h 1529"/>
                <a:gd name="T66" fmla="*/ 140 w 470"/>
                <a:gd name="T67" fmla="*/ 929 h 1529"/>
                <a:gd name="T68" fmla="*/ 90 w 470"/>
                <a:gd name="T69" fmla="*/ 1059 h 1529"/>
                <a:gd name="T70" fmla="*/ 140 w 470"/>
                <a:gd name="T71" fmla="*/ 1059 h 1529"/>
                <a:gd name="T72" fmla="*/ 90 w 470"/>
                <a:gd name="T73" fmla="*/ 1199 h 1529"/>
                <a:gd name="T74" fmla="*/ 140 w 470"/>
                <a:gd name="T75" fmla="*/ 1199 h 1529"/>
                <a:gd name="T76" fmla="*/ 255 w 470"/>
                <a:gd name="T77" fmla="*/ 1179 h 1529"/>
                <a:gd name="T78" fmla="*/ 205 w 470"/>
                <a:gd name="T79" fmla="*/ 1179 h 1529"/>
                <a:gd name="T80" fmla="*/ 255 w 470"/>
                <a:gd name="T81" fmla="*/ 1039 h 1529"/>
                <a:gd name="T82" fmla="*/ 205 w 470"/>
                <a:gd name="T83" fmla="*/ 1039 h 1529"/>
                <a:gd name="T84" fmla="*/ 255 w 470"/>
                <a:gd name="T85" fmla="*/ 909 h 1529"/>
                <a:gd name="T86" fmla="*/ 205 w 470"/>
                <a:gd name="T87" fmla="*/ 909 h 1529"/>
                <a:gd name="T88" fmla="*/ 255 w 470"/>
                <a:gd name="T89" fmla="*/ 769 h 1529"/>
                <a:gd name="T90" fmla="*/ 205 w 470"/>
                <a:gd name="T91" fmla="*/ 769 h 1529"/>
                <a:gd name="T92" fmla="*/ 255 w 470"/>
                <a:gd name="T93" fmla="*/ 639 h 1529"/>
                <a:gd name="T94" fmla="*/ 205 w 470"/>
                <a:gd name="T95" fmla="*/ 639 h 1529"/>
                <a:gd name="T96" fmla="*/ 255 w 470"/>
                <a:gd name="T97" fmla="*/ 509 h 1529"/>
                <a:gd name="T98" fmla="*/ 205 w 470"/>
                <a:gd name="T99" fmla="*/ 509 h 1529"/>
                <a:gd name="T100" fmla="*/ 255 w 470"/>
                <a:gd name="T101" fmla="*/ 379 h 1529"/>
                <a:gd name="T102" fmla="*/ 205 w 470"/>
                <a:gd name="T103" fmla="*/ 379 h 1529"/>
                <a:gd name="T104" fmla="*/ 255 w 470"/>
                <a:gd name="T105" fmla="*/ 239 h 1529"/>
                <a:gd name="T106" fmla="*/ 205 w 470"/>
                <a:gd name="T107" fmla="*/ 239 h 1529"/>
                <a:gd name="T108" fmla="*/ 255 w 470"/>
                <a:gd name="T109" fmla="*/ 109 h 1529"/>
                <a:gd name="T110" fmla="*/ 205 w 470"/>
                <a:gd name="T111" fmla="*/ 109 h 1529"/>
                <a:gd name="T112" fmla="*/ 0 w 470"/>
                <a:gd name="T113" fmla="*/ 0 h 1529"/>
                <a:gd name="T114" fmla="*/ 470 w 470"/>
                <a:gd name="T115" fmla="*/ 151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0" h="1529">
                  <a:moveTo>
                    <a:pt x="375" y="129"/>
                  </a:moveTo>
                  <a:lnTo>
                    <a:pt x="375" y="129"/>
                  </a:lnTo>
                  <a:lnTo>
                    <a:pt x="325" y="129"/>
                  </a:lnTo>
                  <a:lnTo>
                    <a:pt x="325" y="109"/>
                  </a:lnTo>
                  <a:lnTo>
                    <a:pt x="375" y="109"/>
                  </a:lnTo>
                  <a:lnTo>
                    <a:pt x="375" y="129"/>
                  </a:lnTo>
                  <a:close/>
                  <a:moveTo>
                    <a:pt x="375" y="259"/>
                  </a:moveTo>
                  <a:lnTo>
                    <a:pt x="375" y="259"/>
                  </a:lnTo>
                  <a:lnTo>
                    <a:pt x="325" y="259"/>
                  </a:lnTo>
                  <a:lnTo>
                    <a:pt x="325" y="239"/>
                  </a:lnTo>
                  <a:lnTo>
                    <a:pt x="375" y="239"/>
                  </a:lnTo>
                  <a:lnTo>
                    <a:pt x="375" y="259"/>
                  </a:lnTo>
                  <a:close/>
                  <a:moveTo>
                    <a:pt x="375" y="399"/>
                  </a:moveTo>
                  <a:lnTo>
                    <a:pt x="375" y="399"/>
                  </a:lnTo>
                  <a:lnTo>
                    <a:pt x="325" y="399"/>
                  </a:lnTo>
                  <a:lnTo>
                    <a:pt x="325" y="379"/>
                  </a:lnTo>
                  <a:lnTo>
                    <a:pt x="375" y="379"/>
                  </a:lnTo>
                  <a:lnTo>
                    <a:pt x="375" y="399"/>
                  </a:lnTo>
                  <a:close/>
                  <a:moveTo>
                    <a:pt x="375" y="529"/>
                  </a:moveTo>
                  <a:lnTo>
                    <a:pt x="375" y="529"/>
                  </a:lnTo>
                  <a:lnTo>
                    <a:pt x="325" y="529"/>
                  </a:lnTo>
                  <a:lnTo>
                    <a:pt x="325" y="509"/>
                  </a:lnTo>
                  <a:lnTo>
                    <a:pt x="375" y="509"/>
                  </a:lnTo>
                  <a:lnTo>
                    <a:pt x="375" y="529"/>
                  </a:lnTo>
                  <a:close/>
                  <a:moveTo>
                    <a:pt x="375" y="659"/>
                  </a:moveTo>
                  <a:lnTo>
                    <a:pt x="375" y="659"/>
                  </a:lnTo>
                  <a:lnTo>
                    <a:pt x="325" y="659"/>
                  </a:lnTo>
                  <a:lnTo>
                    <a:pt x="325" y="639"/>
                  </a:lnTo>
                  <a:lnTo>
                    <a:pt x="375" y="639"/>
                  </a:lnTo>
                  <a:lnTo>
                    <a:pt x="375" y="659"/>
                  </a:lnTo>
                  <a:close/>
                  <a:moveTo>
                    <a:pt x="375" y="789"/>
                  </a:moveTo>
                  <a:lnTo>
                    <a:pt x="375" y="789"/>
                  </a:lnTo>
                  <a:lnTo>
                    <a:pt x="325" y="789"/>
                  </a:lnTo>
                  <a:lnTo>
                    <a:pt x="325" y="769"/>
                  </a:lnTo>
                  <a:lnTo>
                    <a:pt x="375" y="769"/>
                  </a:lnTo>
                  <a:lnTo>
                    <a:pt x="375" y="789"/>
                  </a:lnTo>
                  <a:close/>
                  <a:moveTo>
                    <a:pt x="375" y="929"/>
                  </a:moveTo>
                  <a:lnTo>
                    <a:pt x="375" y="929"/>
                  </a:lnTo>
                  <a:lnTo>
                    <a:pt x="325" y="929"/>
                  </a:lnTo>
                  <a:lnTo>
                    <a:pt x="325" y="909"/>
                  </a:lnTo>
                  <a:lnTo>
                    <a:pt x="375" y="909"/>
                  </a:lnTo>
                  <a:lnTo>
                    <a:pt x="375" y="929"/>
                  </a:lnTo>
                  <a:close/>
                  <a:moveTo>
                    <a:pt x="375" y="1059"/>
                  </a:moveTo>
                  <a:lnTo>
                    <a:pt x="375" y="1059"/>
                  </a:lnTo>
                  <a:lnTo>
                    <a:pt x="325" y="1059"/>
                  </a:lnTo>
                  <a:lnTo>
                    <a:pt x="325" y="1039"/>
                  </a:lnTo>
                  <a:lnTo>
                    <a:pt x="375" y="1039"/>
                  </a:lnTo>
                  <a:lnTo>
                    <a:pt x="375" y="1059"/>
                  </a:lnTo>
                  <a:close/>
                  <a:moveTo>
                    <a:pt x="375" y="1199"/>
                  </a:moveTo>
                  <a:lnTo>
                    <a:pt x="375" y="1199"/>
                  </a:lnTo>
                  <a:lnTo>
                    <a:pt x="325" y="1199"/>
                  </a:lnTo>
                  <a:lnTo>
                    <a:pt x="325" y="1179"/>
                  </a:lnTo>
                  <a:lnTo>
                    <a:pt x="375" y="1179"/>
                  </a:lnTo>
                  <a:lnTo>
                    <a:pt x="375" y="1199"/>
                  </a:lnTo>
                  <a:close/>
                  <a:moveTo>
                    <a:pt x="310" y="1509"/>
                  </a:moveTo>
                  <a:lnTo>
                    <a:pt x="310" y="1509"/>
                  </a:lnTo>
                  <a:lnTo>
                    <a:pt x="150" y="1509"/>
                  </a:lnTo>
                  <a:lnTo>
                    <a:pt x="150" y="1309"/>
                  </a:lnTo>
                  <a:lnTo>
                    <a:pt x="310" y="1309"/>
                  </a:lnTo>
                  <a:lnTo>
                    <a:pt x="310" y="1509"/>
                  </a:lnTo>
                  <a:close/>
                  <a:moveTo>
                    <a:pt x="140" y="129"/>
                  </a:moveTo>
                  <a:lnTo>
                    <a:pt x="140" y="129"/>
                  </a:lnTo>
                  <a:lnTo>
                    <a:pt x="90" y="129"/>
                  </a:lnTo>
                  <a:lnTo>
                    <a:pt x="90" y="109"/>
                  </a:lnTo>
                  <a:lnTo>
                    <a:pt x="140" y="109"/>
                  </a:lnTo>
                  <a:lnTo>
                    <a:pt x="140" y="129"/>
                  </a:lnTo>
                  <a:close/>
                  <a:moveTo>
                    <a:pt x="140" y="259"/>
                  </a:moveTo>
                  <a:lnTo>
                    <a:pt x="140" y="259"/>
                  </a:lnTo>
                  <a:lnTo>
                    <a:pt x="90" y="259"/>
                  </a:lnTo>
                  <a:lnTo>
                    <a:pt x="90" y="239"/>
                  </a:lnTo>
                  <a:lnTo>
                    <a:pt x="140" y="239"/>
                  </a:lnTo>
                  <a:lnTo>
                    <a:pt x="140" y="259"/>
                  </a:lnTo>
                  <a:close/>
                  <a:moveTo>
                    <a:pt x="140" y="399"/>
                  </a:moveTo>
                  <a:lnTo>
                    <a:pt x="140" y="399"/>
                  </a:lnTo>
                  <a:lnTo>
                    <a:pt x="90" y="399"/>
                  </a:lnTo>
                  <a:lnTo>
                    <a:pt x="90" y="379"/>
                  </a:lnTo>
                  <a:lnTo>
                    <a:pt x="140" y="379"/>
                  </a:lnTo>
                  <a:lnTo>
                    <a:pt x="140" y="399"/>
                  </a:lnTo>
                  <a:close/>
                  <a:moveTo>
                    <a:pt x="140" y="529"/>
                  </a:moveTo>
                  <a:lnTo>
                    <a:pt x="140" y="529"/>
                  </a:lnTo>
                  <a:lnTo>
                    <a:pt x="90" y="529"/>
                  </a:lnTo>
                  <a:lnTo>
                    <a:pt x="90" y="509"/>
                  </a:lnTo>
                  <a:lnTo>
                    <a:pt x="140" y="509"/>
                  </a:lnTo>
                  <a:lnTo>
                    <a:pt x="140" y="529"/>
                  </a:lnTo>
                  <a:close/>
                  <a:moveTo>
                    <a:pt x="140" y="659"/>
                  </a:moveTo>
                  <a:lnTo>
                    <a:pt x="140" y="659"/>
                  </a:lnTo>
                  <a:lnTo>
                    <a:pt x="90" y="659"/>
                  </a:lnTo>
                  <a:lnTo>
                    <a:pt x="90" y="639"/>
                  </a:lnTo>
                  <a:lnTo>
                    <a:pt x="140" y="639"/>
                  </a:lnTo>
                  <a:lnTo>
                    <a:pt x="140" y="659"/>
                  </a:lnTo>
                  <a:close/>
                  <a:moveTo>
                    <a:pt x="140" y="789"/>
                  </a:moveTo>
                  <a:lnTo>
                    <a:pt x="140" y="789"/>
                  </a:lnTo>
                  <a:lnTo>
                    <a:pt x="90" y="789"/>
                  </a:lnTo>
                  <a:lnTo>
                    <a:pt x="90" y="769"/>
                  </a:lnTo>
                  <a:lnTo>
                    <a:pt x="140" y="769"/>
                  </a:lnTo>
                  <a:lnTo>
                    <a:pt x="140" y="789"/>
                  </a:lnTo>
                  <a:close/>
                  <a:moveTo>
                    <a:pt x="140" y="929"/>
                  </a:moveTo>
                  <a:lnTo>
                    <a:pt x="140" y="929"/>
                  </a:lnTo>
                  <a:lnTo>
                    <a:pt x="90" y="929"/>
                  </a:lnTo>
                  <a:lnTo>
                    <a:pt x="90" y="909"/>
                  </a:lnTo>
                  <a:lnTo>
                    <a:pt x="140" y="909"/>
                  </a:lnTo>
                  <a:lnTo>
                    <a:pt x="140" y="929"/>
                  </a:lnTo>
                  <a:close/>
                  <a:moveTo>
                    <a:pt x="140" y="1059"/>
                  </a:moveTo>
                  <a:lnTo>
                    <a:pt x="140" y="1059"/>
                  </a:lnTo>
                  <a:lnTo>
                    <a:pt x="90" y="1059"/>
                  </a:lnTo>
                  <a:lnTo>
                    <a:pt x="90" y="1039"/>
                  </a:lnTo>
                  <a:lnTo>
                    <a:pt x="140" y="1039"/>
                  </a:lnTo>
                  <a:lnTo>
                    <a:pt x="140" y="1059"/>
                  </a:lnTo>
                  <a:close/>
                  <a:moveTo>
                    <a:pt x="140" y="1199"/>
                  </a:moveTo>
                  <a:lnTo>
                    <a:pt x="140" y="1199"/>
                  </a:lnTo>
                  <a:lnTo>
                    <a:pt x="90" y="1199"/>
                  </a:lnTo>
                  <a:lnTo>
                    <a:pt x="90" y="1179"/>
                  </a:lnTo>
                  <a:lnTo>
                    <a:pt x="140" y="1179"/>
                  </a:lnTo>
                  <a:lnTo>
                    <a:pt x="140" y="1199"/>
                  </a:lnTo>
                  <a:close/>
                  <a:moveTo>
                    <a:pt x="205" y="1179"/>
                  </a:moveTo>
                  <a:lnTo>
                    <a:pt x="205" y="1179"/>
                  </a:lnTo>
                  <a:lnTo>
                    <a:pt x="255" y="1179"/>
                  </a:lnTo>
                  <a:lnTo>
                    <a:pt x="255" y="1199"/>
                  </a:lnTo>
                  <a:lnTo>
                    <a:pt x="205" y="1199"/>
                  </a:lnTo>
                  <a:lnTo>
                    <a:pt x="205" y="1179"/>
                  </a:lnTo>
                  <a:close/>
                  <a:moveTo>
                    <a:pt x="205" y="1039"/>
                  </a:moveTo>
                  <a:lnTo>
                    <a:pt x="205" y="1039"/>
                  </a:lnTo>
                  <a:lnTo>
                    <a:pt x="255" y="1039"/>
                  </a:lnTo>
                  <a:lnTo>
                    <a:pt x="255" y="1059"/>
                  </a:lnTo>
                  <a:lnTo>
                    <a:pt x="205" y="1059"/>
                  </a:lnTo>
                  <a:lnTo>
                    <a:pt x="205" y="1039"/>
                  </a:lnTo>
                  <a:close/>
                  <a:moveTo>
                    <a:pt x="205" y="909"/>
                  </a:moveTo>
                  <a:lnTo>
                    <a:pt x="205" y="909"/>
                  </a:lnTo>
                  <a:lnTo>
                    <a:pt x="255" y="909"/>
                  </a:lnTo>
                  <a:lnTo>
                    <a:pt x="255" y="929"/>
                  </a:lnTo>
                  <a:lnTo>
                    <a:pt x="205" y="929"/>
                  </a:lnTo>
                  <a:lnTo>
                    <a:pt x="205" y="909"/>
                  </a:lnTo>
                  <a:close/>
                  <a:moveTo>
                    <a:pt x="205" y="769"/>
                  </a:moveTo>
                  <a:lnTo>
                    <a:pt x="205" y="769"/>
                  </a:lnTo>
                  <a:lnTo>
                    <a:pt x="255" y="769"/>
                  </a:lnTo>
                  <a:lnTo>
                    <a:pt x="255" y="789"/>
                  </a:lnTo>
                  <a:lnTo>
                    <a:pt x="205" y="789"/>
                  </a:lnTo>
                  <a:lnTo>
                    <a:pt x="205" y="769"/>
                  </a:lnTo>
                  <a:close/>
                  <a:moveTo>
                    <a:pt x="205" y="639"/>
                  </a:moveTo>
                  <a:lnTo>
                    <a:pt x="205" y="639"/>
                  </a:lnTo>
                  <a:lnTo>
                    <a:pt x="255" y="639"/>
                  </a:lnTo>
                  <a:lnTo>
                    <a:pt x="255" y="659"/>
                  </a:lnTo>
                  <a:lnTo>
                    <a:pt x="205" y="659"/>
                  </a:lnTo>
                  <a:lnTo>
                    <a:pt x="205" y="639"/>
                  </a:lnTo>
                  <a:close/>
                  <a:moveTo>
                    <a:pt x="205" y="509"/>
                  </a:moveTo>
                  <a:lnTo>
                    <a:pt x="205" y="509"/>
                  </a:lnTo>
                  <a:lnTo>
                    <a:pt x="255" y="509"/>
                  </a:lnTo>
                  <a:lnTo>
                    <a:pt x="255" y="529"/>
                  </a:lnTo>
                  <a:lnTo>
                    <a:pt x="205" y="529"/>
                  </a:lnTo>
                  <a:lnTo>
                    <a:pt x="205" y="509"/>
                  </a:lnTo>
                  <a:close/>
                  <a:moveTo>
                    <a:pt x="205" y="379"/>
                  </a:moveTo>
                  <a:lnTo>
                    <a:pt x="205" y="379"/>
                  </a:lnTo>
                  <a:lnTo>
                    <a:pt x="255" y="379"/>
                  </a:lnTo>
                  <a:lnTo>
                    <a:pt x="255" y="399"/>
                  </a:lnTo>
                  <a:lnTo>
                    <a:pt x="205" y="399"/>
                  </a:lnTo>
                  <a:lnTo>
                    <a:pt x="205" y="379"/>
                  </a:lnTo>
                  <a:close/>
                  <a:moveTo>
                    <a:pt x="205" y="239"/>
                  </a:moveTo>
                  <a:lnTo>
                    <a:pt x="205" y="239"/>
                  </a:lnTo>
                  <a:lnTo>
                    <a:pt x="255" y="239"/>
                  </a:lnTo>
                  <a:lnTo>
                    <a:pt x="255" y="259"/>
                  </a:lnTo>
                  <a:lnTo>
                    <a:pt x="205" y="259"/>
                  </a:lnTo>
                  <a:lnTo>
                    <a:pt x="205" y="239"/>
                  </a:lnTo>
                  <a:close/>
                  <a:moveTo>
                    <a:pt x="205" y="109"/>
                  </a:moveTo>
                  <a:lnTo>
                    <a:pt x="205" y="109"/>
                  </a:lnTo>
                  <a:lnTo>
                    <a:pt x="255" y="109"/>
                  </a:lnTo>
                  <a:lnTo>
                    <a:pt x="255" y="129"/>
                  </a:lnTo>
                  <a:lnTo>
                    <a:pt x="205" y="129"/>
                  </a:lnTo>
                  <a:lnTo>
                    <a:pt x="205" y="109"/>
                  </a:lnTo>
                  <a:close/>
                  <a:moveTo>
                    <a:pt x="460" y="0"/>
                  </a:moveTo>
                  <a:lnTo>
                    <a:pt x="460" y="0"/>
                  </a:lnTo>
                  <a:lnTo>
                    <a:pt x="0" y="0"/>
                  </a:lnTo>
                  <a:lnTo>
                    <a:pt x="0" y="1529"/>
                  </a:lnTo>
                  <a:lnTo>
                    <a:pt x="460" y="1529"/>
                  </a:lnTo>
                  <a:cubicBezTo>
                    <a:pt x="470" y="1529"/>
                    <a:pt x="470" y="1529"/>
                    <a:pt x="470" y="1519"/>
                  </a:cubicBezTo>
                  <a:lnTo>
                    <a:pt x="470" y="9"/>
                  </a:lnTo>
                  <a:cubicBezTo>
                    <a:pt x="470" y="0"/>
                    <a:pt x="470" y="0"/>
                    <a:pt x="46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35" name="Freeform 41"/>
            <p:cNvSpPr>
              <a:spLocks noEditPoints="1"/>
            </p:cNvSpPr>
            <p:nvPr/>
          </p:nvSpPr>
          <p:spPr bwMode="auto">
            <a:xfrm>
              <a:off x="8574088" y="4630736"/>
              <a:ext cx="150812" cy="555625"/>
            </a:xfrm>
            <a:custGeom>
              <a:avLst/>
              <a:gdLst>
                <a:gd name="T0" fmla="*/ 240 w 377"/>
                <a:gd name="T1" fmla="*/ 120 h 1390"/>
                <a:gd name="T2" fmla="*/ 312 w 377"/>
                <a:gd name="T3" fmla="*/ 120 h 1390"/>
                <a:gd name="T4" fmla="*/ 240 w 377"/>
                <a:gd name="T5" fmla="*/ 230 h 1390"/>
                <a:gd name="T6" fmla="*/ 312 w 377"/>
                <a:gd name="T7" fmla="*/ 230 h 1390"/>
                <a:gd name="T8" fmla="*/ 240 w 377"/>
                <a:gd name="T9" fmla="*/ 335 h 1390"/>
                <a:gd name="T10" fmla="*/ 312 w 377"/>
                <a:gd name="T11" fmla="*/ 335 h 1390"/>
                <a:gd name="T12" fmla="*/ 240 w 377"/>
                <a:gd name="T13" fmla="*/ 445 h 1390"/>
                <a:gd name="T14" fmla="*/ 312 w 377"/>
                <a:gd name="T15" fmla="*/ 445 h 1390"/>
                <a:gd name="T16" fmla="*/ 240 w 377"/>
                <a:gd name="T17" fmla="*/ 560 h 1390"/>
                <a:gd name="T18" fmla="*/ 312 w 377"/>
                <a:gd name="T19" fmla="*/ 560 h 1390"/>
                <a:gd name="T20" fmla="*/ 240 w 377"/>
                <a:gd name="T21" fmla="*/ 670 h 1390"/>
                <a:gd name="T22" fmla="*/ 312 w 377"/>
                <a:gd name="T23" fmla="*/ 670 h 1390"/>
                <a:gd name="T24" fmla="*/ 240 w 377"/>
                <a:gd name="T25" fmla="*/ 775 h 1390"/>
                <a:gd name="T26" fmla="*/ 312 w 377"/>
                <a:gd name="T27" fmla="*/ 775 h 1390"/>
                <a:gd name="T28" fmla="*/ 240 w 377"/>
                <a:gd name="T29" fmla="*/ 885 h 1390"/>
                <a:gd name="T30" fmla="*/ 312 w 377"/>
                <a:gd name="T31" fmla="*/ 885 h 1390"/>
                <a:gd name="T32" fmla="*/ 240 w 377"/>
                <a:gd name="T33" fmla="*/ 1010 h 1390"/>
                <a:gd name="T34" fmla="*/ 312 w 377"/>
                <a:gd name="T35" fmla="*/ 1010 h 1390"/>
                <a:gd name="T36" fmla="*/ 240 w 377"/>
                <a:gd name="T37" fmla="*/ 1120 h 1390"/>
                <a:gd name="T38" fmla="*/ 312 w 377"/>
                <a:gd name="T39" fmla="*/ 1120 h 1390"/>
                <a:gd name="T40" fmla="*/ 130 w 377"/>
                <a:gd name="T41" fmla="*/ 1370 h 1390"/>
                <a:gd name="T42" fmla="*/ 219 w 377"/>
                <a:gd name="T43" fmla="*/ 1210 h 1390"/>
                <a:gd name="T44" fmla="*/ 90 w 377"/>
                <a:gd name="T45" fmla="*/ 1100 h 1390"/>
                <a:gd name="T46" fmla="*/ 169 w 377"/>
                <a:gd name="T47" fmla="*/ 1120 h 1390"/>
                <a:gd name="T48" fmla="*/ 90 w 377"/>
                <a:gd name="T49" fmla="*/ 990 h 1390"/>
                <a:gd name="T50" fmla="*/ 169 w 377"/>
                <a:gd name="T51" fmla="*/ 1010 h 1390"/>
                <a:gd name="T52" fmla="*/ 90 w 377"/>
                <a:gd name="T53" fmla="*/ 865 h 1390"/>
                <a:gd name="T54" fmla="*/ 169 w 377"/>
                <a:gd name="T55" fmla="*/ 885 h 1390"/>
                <a:gd name="T56" fmla="*/ 90 w 377"/>
                <a:gd name="T57" fmla="*/ 755 h 1390"/>
                <a:gd name="T58" fmla="*/ 169 w 377"/>
                <a:gd name="T59" fmla="*/ 775 h 1390"/>
                <a:gd name="T60" fmla="*/ 90 w 377"/>
                <a:gd name="T61" fmla="*/ 650 h 1390"/>
                <a:gd name="T62" fmla="*/ 169 w 377"/>
                <a:gd name="T63" fmla="*/ 670 h 1390"/>
                <a:gd name="T64" fmla="*/ 90 w 377"/>
                <a:gd name="T65" fmla="*/ 540 h 1390"/>
                <a:gd name="T66" fmla="*/ 169 w 377"/>
                <a:gd name="T67" fmla="*/ 560 h 1390"/>
                <a:gd name="T68" fmla="*/ 90 w 377"/>
                <a:gd name="T69" fmla="*/ 425 h 1390"/>
                <a:gd name="T70" fmla="*/ 169 w 377"/>
                <a:gd name="T71" fmla="*/ 445 h 1390"/>
                <a:gd name="T72" fmla="*/ 90 w 377"/>
                <a:gd name="T73" fmla="*/ 315 h 1390"/>
                <a:gd name="T74" fmla="*/ 169 w 377"/>
                <a:gd name="T75" fmla="*/ 335 h 1390"/>
                <a:gd name="T76" fmla="*/ 90 w 377"/>
                <a:gd name="T77" fmla="*/ 210 h 1390"/>
                <a:gd name="T78" fmla="*/ 169 w 377"/>
                <a:gd name="T79" fmla="*/ 230 h 1390"/>
                <a:gd name="T80" fmla="*/ 90 w 377"/>
                <a:gd name="T81" fmla="*/ 100 h 1390"/>
                <a:gd name="T82" fmla="*/ 169 w 377"/>
                <a:gd name="T83" fmla="*/ 120 h 1390"/>
                <a:gd name="T84" fmla="*/ 10 w 377"/>
                <a:gd name="T85" fmla="*/ 0 h 1390"/>
                <a:gd name="T86" fmla="*/ 0 w 377"/>
                <a:gd name="T87" fmla="*/ 1380 h 1390"/>
                <a:gd name="T88" fmla="*/ 377 w 377"/>
                <a:gd name="T89"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7" h="1390">
                  <a:moveTo>
                    <a:pt x="312" y="120"/>
                  </a:moveTo>
                  <a:lnTo>
                    <a:pt x="312" y="120"/>
                  </a:lnTo>
                  <a:lnTo>
                    <a:pt x="240" y="120"/>
                  </a:lnTo>
                  <a:lnTo>
                    <a:pt x="240" y="100"/>
                  </a:lnTo>
                  <a:lnTo>
                    <a:pt x="312" y="100"/>
                  </a:lnTo>
                  <a:lnTo>
                    <a:pt x="312" y="120"/>
                  </a:lnTo>
                  <a:close/>
                  <a:moveTo>
                    <a:pt x="312" y="230"/>
                  </a:moveTo>
                  <a:lnTo>
                    <a:pt x="312" y="230"/>
                  </a:lnTo>
                  <a:lnTo>
                    <a:pt x="240" y="230"/>
                  </a:lnTo>
                  <a:lnTo>
                    <a:pt x="240" y="210"/>
                  </a:lnTo>
                  <a:lnTo>
                    <a:pt x="312" y="210"/>
                  </a:lnTo>
                  <a:lnTo>
                    <a:pt x="312" y="230"/>
                  </a:lnTo>
                  <a:close/>
                  <a:moveTo>
                    <a:pt x="312" y="335"/>
                  </a:moveTo>
                  <a:lnTo>
                    <a:pt x="312" y="335"/>
                  </a:lnTo>
                  <a:lnTo>
                    <a:pt x="240" y="335"/>
                  </a:lnTo>
                  <a:lnTo>
                    <a:pt x="240" y="315"/>
                  </a:lnTo>
                  <a:lnTo>
                    <a:pt x="312" y="315"/>
                  </a:lnTo>
                  <a:lnTo>
                    <a:pt x="312" y="335"/>
                  </a:lnTo>
                  <a:close/>
                  <a:moveTo>
                    <a:pt x="312" y="445"/>
                  </a:moveTo>
                  <a:lnTo>
                    <a:pt x="312" y="445"/>
                  </a:lnTo>
                  <a:lnTo>
                    <a:pt x="240" y="445"/>
                  </a:lnTo>
                  <a:lnTo>
                    <a:pt x="240" y="425"/>
                  </a:lnTo>
                  <a:lnTo>
                    <a:pt x="312" y="425"/>
                  </a:lnTo>
                  <a:lnTo>
                    <a:pt x="312" y="445"/>
                  </a:lnTo>
                  <a:close/>
                  <a:moveTo>
                    <a:pt x="312" y="560"/>
                  </a:moveTo>
                  <a:lnTo>
                    <a:pt x="312" y="560"/>
                  </a:lnTo>
                  <a:lnTo>
                    <a:pt x="240" y="560"/>
                  </a:lnTo>
                  <a:lnTo>
                    <a:pt x="240" y="540"/>
                  </a:lnTo>
                  <a:lnTo>
                    <a:pt x="312" y="540"/>
                  </a:lnTo>
                  <a:lnTo>
                    <a:pt x="312" y="560"/>
                  </a:lnTo>
                  <a:close/>
                  <a:moveTo>
                    <a:pt x="312" y="670"/>
                  </a:moveTo>
                  <a:lnTo>
                    <a:pt x="312" y="670"/>
                  </a:lnTo>
                  <a:lnTo>
                    <a:pt x="240" y="670"/>
                  </a:lnTo>
                  <a:lnTo>
                    <a:pt x="240" y="650"/>
                  </a:lnTo>
                  <a:lnTo>
                    <a:pt x="312" y="650"/>
                  </a:lnTo>
                  <a:lnTo>
                    <a:pt x="312" y="670"/>
                  </a:lnTo>
                  <a:close/>
                  <a:moveTo>
                    <a:pt x="312" y="775"/>
                  </a:moveTo>
                  <a:lnTo>
                    <a:pt x="312" y="775"/>
                  </a:lnTo>
                  <a:lnTo>
                    <a:pt x="240" y="775"/>
                  </a:lnTo>
                  <a:lnTo>
                    <a:pt x="240" y="755"/>
                  </a:lnTo>
                  <a:lnTo>
                    <a:pt x="312" y="755"/>
                  </a:lnTo>
                  <a:lnTo>
                    <a:pt x="312" y="775"/>
                  </a:lnTo>
                  <a:close/>
                  <a:moveTo>
                    <a:pt x="312" y="885"/>
                  </a:moveTo>
                  <a:lnTo>
                    <a:pt x="312" y="885"/>
                  </a:lnTo>
                  <a:lnTo>
                    <a:pt x="240" y="885"/>
                  </a:lnTo>
                  <a:lnTo>
                    <a:pt x="240" y="865"/>
                  </a:lnTo>
                  <a:lnTo>
                    <a:pt x="312" y="865"/>
                  </a:lnTo>
                  <a:lnTo>
                    <a:pt x="312" y="885"/>
                  </a:lnTo>
                  <a:close/>
                  <a:moveTo>
                    <a:pt x="312" y="1010"/>
                  </a:moveTo>
                  <a:lnTo>
                    <a:pt x="312" y="1010"/>
                  </a:lnTo>
                  <a:lnTo>
                    <a:pt x="240" y="1010"/>
                  </a:lnTo>
                  <a:lnTo>
                    <a:pt x="240" y="990"/>
                  </a:lnTo>
                  <a:lnTo>
                    <a:pt x="312" y="990"/>
                  </a:lnTo>
                  <a:lnTo>
                    <a:pt x="312" y="1010"/>
                  </a:lnTo>
                  <a:close/>
                  <a:moveTo>
                    <a:pt x="312" y="1120"/>
                  </a:moveTo>
                  <a:lnTo>
                    <a:pt x="312" y="1120"/>
                  </a:lnTo>
                  <a:lnTo>
                    <a:pt x="240" y="1120"/>
                  </a:lnTo>
                  <a:lnTo>
                    <a:pt x="240" y="1100"/>
                  </a:lnTo>
                  <a:lnTo>
                    <a:pt x="312" y="1100"/>
                  </a:lnTo>
                  <a:lnTo>
                    <a:pt x="312" y="1120"/>
                  </a:lnTo>
                  <a:close/>
                  <a:moveTo>
                    <a:pt x="260" y="1370"/>
                  </a:moveTo>
                  <a:lnTo>
                    <a:pt x="260" y="1370"/>
                  </a:lnTo>
                  <a:lnTo>
                    <a:pt x="130" y="1370"/>
                  </a:lnTo>
                  <a:lnTo>
                    <a:pt x="130" y="1252"/>
                  </a:lnTo>
                  <a:cubicBezTo>
                    <a:pt x="130" y="1229"/>
                    <a:pt x="149" y="1210"/>
                    <a:pt x="173" y="1210"/>
                  </a:cubicBezTo>
                  <a:lnTo>
                    <a:pt x="219" y="1210"/>
                  </a:lnTo>
                  <a:cubicBezTo>
                    <a:pt x="242" y="1210"/>
                    <a:pt x="260" y="1229"/>
                    <a:pt x="260" y="1252"/>
                  </a:cubicBezTo>
                  <a:lnTo>
                    <a:pt x="260" y="1370"/>
                  </a:lnTo>
                  <a:close/>
                  <a:moveTo>
                    <a:pt x="90" y="1100"/>
                  </a:moveTo>
                  <a:lnTo>
                    <a:pt x="90" y="1100"/>
                  </a:lnTo>
                  <a:lnTo>
                    <a:pt x="169" y="1100"/>
                  </a:lnTo>
                  <a:lnTo>
                    <a:pt x="169" y="1120"/>
                  </a:lnTo>
                  <a:lnTo>
                    <a:pt x="90" y="1120"/>
                  </a:lnTo>
                  <a:lnTo>
                    <a:pt x="90" y="1100"/>
                  </a:lnTo>
                  <a:close/>
                  <a:moveTo>
                    <a:pt x="90" y="990"/>
                  </a:moveTo>
                  <a:lnTo>
                    <a:pt x="90" y="990"/>
                  </a:lnTo>
                  <a:lnTo>
                    <a:pt x="169" y="990"/>
                  </a:lnTo>
                  <a:lnTo>
                    <a:pt x="169" y="1010"/>
                  </a:lnTo>
                  <a:lnTo>
                    <a:pt x="90" y="1010"/>
                  </a:lnTo>
                  <a:lnTo>
                    <a:pt x="90" y="990"/>
                  </a:lnTo>
                  <a:close/>
                  <a:moveTo>
                    <a:pt x="90" y="865"/>
                  </a:moveTo>
                  <a:lnTo>
                    <a:pt x="90" y="865"/>
                  </a:lnTo>
                  <a:lnTo>
                    <a:pt x="169" y="865"/>
                  </a:lnTo>
                  <a:lnTo>
                    <a:pt x="169" y="885"/>
                  </a:lnTo>
                  <a:lnTo>
                    <a:pt x="90" y="885"/>
                  </a:lnTo>
                  <a:lnTo>
                    <a:pt x="90" y="865"/>
                  </a:lnTo>
                  <a:close/>
                  <a:moveTo>
                    <a:pt x="90" y="755"/>
                  </a:moveTo>
                  <a:lnTo>
                    <a:pt x="90" y="755"/>
                  </a:lnTo>
                  <a:lnTo>
                    <a:pt x="169" y="755"/>
                  </a:lnTo>
                  <a:lnTo>
                    <a:pt x="169" y="775"/>
                  </a:lnTo>
                  <a:lnTo>
                    <a:pt x="90" y="775"/>
                  </a:lnTo>
                  <a:lnTo>
                    <a:pt x="90" y="755"/>
                  </a:lnTo>
                  <a:close/>
                  <a:moveTo>
                    <a:pt x="90" y="650"/>
                  </a:moveTo>
                  <a:lnTo>
                    <a:pt x="90" y="650"/>
                  </a:lnTo>
                  <a:lnTo>
                    <a:pt x="169" y="650"/>
                  </a:lnTo>
                  <a:lnTo>
                    <a:pt x="169" y="670"/>
                  </a:lnTo>
                  <a:lnTo>
                    <a:pt x="90" y="670"/>
                  </a:lnTo>
                  <a:lnTo>
                    <a:pt x="90" y="650"/>
                  </a:lnTo>
                  <a:close/>
                  <a:moveTo>
                    <a:pt x="90" y="540"/>
                  </a:moveTo>
                  <a:lnTo>
                    <a:pt x="90" y="540"/>
                  </a:lnTo>
                  <a:lnTo>
                    <a:pt x="169" y="540"/>
                  </a:lnTo>
                  <a:lnTo>
                    <a:pt x="169" y="560"/>
                  </a:lnTo>
                  <a:lnTo>
                    <a:pt x="90" y="560"/>
                  </a:lnTo>
                  <a:lnTo>
                    <a:pt x="90" y="540"/>
                  </a:lnTo>
                  <a:close/>
                  <a:moveTo>
                    <a:pt x="90" y="425"/>
                  </a:moveTo>
                  <a:lnTo>
                    <a:pt x="90" y="425"/>
                  </a:lnTo>
                  <a:lnTo>
                    <a:pt x="169" y="425"/>
                  </a:lnTo>
                  <a:lnTo>
                    <a:pt x="169" y="445"/>
                  </a:lnTo>
                  <a:lnTo>
                    <a:pt x="90" y="445"/>
                  </a:lnTo>
                  <a:lnTo>
                    <a:pt x="90" y="425"/>
                  </a:lnTo>
                  <a:close/>
                  <a:moveTo>
                    <a:pt x="90" y="315"/>
                  </a:moveTo>
                  <a:lnTo>
                    <a:pt x="90" y="315"/>
                  </a:lnTo>
                  <a:lnTo>
                    <a:pt x="169" y="315"/>
                  </a:lnTo>
                  <a:lnTo>
                    <a:pt x="169" y="335"/>
                  </a:lnTo>
                  <a:lnTo>
                    <a:pt x="90" y="335"/>
                  </a:lnTo>
                  <a:lnTo>
                    <a:pt x="90" y="315"/>
                  </a:lnTo>
                  <a:close/>
                  <a:moveTo>
                    <a:pt x="90" y="210"/>
                  </a:moveTo>
                  <a:lnTo>
                    <a:pt x="90" y="210"/>
                  </a:lnTo>
                  <a:lnTo>
                    <a:pt x="169" y="210"/>
                  </a:lnTo>
                  <a:lnTo>
                    <a:pt x="169" y="230"/>
                  </a:lnTo>
                  <a:lnTo>
                    <a:pt x="90" y="230"/>
                  </a:lnTo>
                  <a:lnTo>
                    <a:pt x="90" y="210"/>
                  </a:lnTo>
                  <a:close/>
                  <a:moveTo>
                    <a:pt x="90" y="100"/>
                  </a:moveTo>
                  <a:lnTo>
                    <a:pt x="90" y="100"/>
                  </a:lnTo>
                  <a:lnTo>
                    <a:pt x="169" y="100"/>
                  </a:lnTo>
                  <a:lnTo>
                    <a:pt x="169" y="120"/>
                  </a:lnTo>
                  <a:lnTo>
                    <a:pt x="90" y="120"/>
                  </a:lnTo>
                  <a:lnTo>
                    <a:pt x="90" y="100"/>
                  </a:lnTo>
                  <a:close/>
                  <a:moveTo>
                    <a:pt x="10" y="0"/>
                  </a:moveTo>
                  <a:lnTo>
                    <a:pt x="10" y="0"/>
                  </a:lnTo>
                  <a:cubicBezTo>
                    <a:pt x="0" y="0"/>
                    <a:pt x="0" y="10"/>
                    <a:pt x="0" y="10"/>
                  </a:cubicBezTo>
                  <a:lnTo>
                    <a:pt x="0" y="1380"/>
                  </a:lnTo>
                  <a:cubicBezTo>
                    <a:pt x="0" y="1390"/>
                    <a:pt x="0" y="1390"/>
                    <a:pt x="10" y="1390"/>
                  </a:cubicBezTo>
                  <a:lnTo>
                    <a:pt x="377" y="1390"/>
                  </a:lnTo>
                  <a:lnTo>
                    <a:pt x="377" y="0"/>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36" name="Rectangle 35"/>
          <p:cNvSpPr/>
          <p:nvPr/>
        </p:nvSpPr>
        <p:spPr>
          <a:xfrm>
            <a:off x="6049784" y="5105075"/>
            <a:ext cx="1297900" cy="584775"/>
          </a:xfrm>
          <a:prstGeom prst="rect">
            <a:avLst/>
          </a:prstGeom>
        </p:spPr>
        <p:txBody>
          <a:bodyPr wrap="square">
            <a:spAutoFit/>
          </a:bodyPr>
          <a:lstStyle/>
          <a:p>
            <a:pPr algn="ctr"/>
            <a:r>
              <a:rPr lang="en-IE" sz="3200" b="1" dirty="0" smtClean="0">
                <a:ln w="0"/>
              </a:rPr>
              <a:t>+35</a:t>
            </a:r>
            <a:r>
              <a:rPr lang="en-IE" sz="3200" b="1" dirty="0">
                <a:ln w="0"/>
              </a:rPr>
              <a:t>%</a:t>
            </a:r>
          </a:p>
        </p:txBody>
      </p:sp>
      <p:sp>
        <p:nvSpPr>
          <p:cNvPr id="43" name="TextBox 42"/>
          <p:cNvSpPr txBox="1"/>
          <p:nvPr/>
        </p:nvSpPr>
        <p:spPr>
          <a:xfrm>
            <a:off x="4522431" y="5807081"/>
            <a:ext cx="1907294" cy="461665"/>
          </a:xfrm>
          <a:prstGeom prst="rect">
            <a:avLst/>
          </a:prstGeom>
          <a:noFill/>
        </p:spPr>
        <p:txBody>
          <a:bodyPr wrap="square" rtlCol="0">
            <a:spAutoFit/>
          </a:bodyPr>
          <a:lstStyle/>
          <a:p>
            <a:pPr algn="ctr"/>
            <a:r>
              <a:rPr lang="en-IE" sz="2400" b="1" dirty="0" smtClean="0"/>
              <a:t>City Centre </a:t>
            </a:r>
            <a:endParaRPr lang="en-IE" sz="2400" b="1" dirty="0"/>
          </a:p>
        </p:txBody>
      </p:sp>
      <p:sp>
        <p:nvSpPr>
          <p:cNvPr id="38" name="Freeform 5"/>
          <p:cNvSpPr>
            <a:spLocks noEditPoints="1"/>
          </p:cNvSpPr>
          <p:nvPr/>
        </p:nvSpPr>
        <p:spPr bwMode="auto">
          <a:xfrm>
            <a:off x="8598470" y="5060899"/>
            <a:ext cx="1035975" cy="579884"/>
          </a:xfrm>
          <a:custGeom>
            <a:avLst/>
            <a:gdLst>
              <a:gd name="T0" fmla="*/ 0 w 1146"/>
              <a:gd name="T1" fmla="*/ 0 h 440"/>
              <a:gd name="T2" fmla="*/ 0 w 1146"/>
              <a:gd name="T3" fmla="*/ 0 h 440"/>
              <a:gd name="T4" fmla="*/ 0 w 1146"/>
              <a:gd name="T5" fmla="*/ 440 h 440"/>
              <a:gd name="T6" fmla="*/ 480 w 1146"/>
              <a:gd name="T7" fmla="*/ 440 h 440"/>
              <a:gd name="T8" fmla="*/ 480 w 1146"/>
              <a:gd name="T9" fmla="*/ 134 h 440"/>
              <a:gd name="T10" fmla="*/ 693 w 1146"/>
              <a:gd name="T11" fmla="*/ 134 h 440"/>
              <a:gd name="T12" fmla="*/ 693 w 1146"/>
              <a:gd name="T13" fmla="*/ 440 h 440"/>
              <a:gd name="T14" fmla="*/ 1146 w 1146"/>
              <a:gd name="T15" fmla="*/ 440 h 440"/>
              <a:gd name="T16" fmla="*/ 1146 w 1146"/>
              <a:gd name="T17" fmla="*/ 0 h 440"/>
              <a:gd name="T18" fmla="*/ 0 w 1146"/>
              <a:gd name="T19" fmla="*/ 0 h 440"/>
              <a:gd name="T20" fmla="*/ 933 w 1146"/>
              <a:gd name="T21" fmla="*/ 94 h 440"/>
              <a:gd name="T22" fmla="*/ 933 w 1146"/>
              <a:gd name="T23" fmla="*/ 94 h 440"/>
              <a:gd name="T24" fmla="*/ 1066 w 1146"/>
              <a:gd name="T25" fmla="*/ 94 h 440"/>
              <a:gd name="T26" fmla="*/ 1066 w 1146"/>
              <a:gd name="T27" fmla="*/ 174 h 440"/>
              <a:gd name="T28" fmla="*/ 933 w 1146"/>
              <a:gd name="T29" fmla="*/ 174 h 440"/>
              <a:gd name="T30" fmla="*/ 933 w 1146"/>
              <a:gd name="T31" fmla="*/ 94 h 440"/>
              <a:gd name="T32" fmla="*/ 773 w 1146"/>
              <a:gd name="T33" fmla="*/ 94 h 440"/>
              <a:gd name="T34" fmla="*/ 773 w 1146"/>
              <a:gd name="T35" fmla="*/ 94 h 440"/>
              <a:gd name="T36" fmla="*/ 906 w 1146"/>
              <a:gd name="T37" fmla="*/ 94 h 440"/>
              <a:gd name="T38" fmla="*/ 906 w 1146"/>
              <a:gd name="T39" fmla="*/ 174 h 440"/>
              <a:gd name="T40" fmla="*/ 773 w 1146"/>
              <a:gd name="T41" fmla="*/ 174 h 440"/>
              <a:gd name="T42" fmla="*/ 773 w 1146"/>
              <a:gd name="T43" fmla="*/ 94 h 440"/>
              <a:gd name="T44" fmla="*/ 253 w 1146"/>
              <a:gd name="T45" fmla="*/ 94 h 440"/>
              <a:gd name="T46" fmla="*/ 253 w 1146"/>
              <a:gd name="T47" fmla="*/ 94 h 440"/>
              <a:gd name="T48" fmla="*/ 386 w 1146"/>
              <a:gd name="T49" fmla="*/ 94 h 440"/>
              <a:gd name="T50" fmla="*/ 386 w 1146"/>
              <a:gd name="T51" fmla="*/ 174 h 440"/>
              <a:gd name="T52" fmla="*/ 253 w 1146"/>
              <a:gd name="T53" fmla="*/ 174 h 440"/>
              <a:gd name="T54" fmla="*/ 253 w 1146"/>
              <a:gd name="T55" fmla="*/ 94 h 440"/>
              <a:gd name="T56" fmla="*/ 93 w 1146"/>
              <a:gd name="T57" fmla="*/ 94 h 440"/>
              <a:gd name="T58" fmla="*/ 93 w 1146"/>
              <a:gd name="T59" fmla="*/ 94 h 440"/>
              <a:gd name="T60" fmla="*/ 226 w 1146"/>
              <a:gd name="T61" fmla="*/ 94 h 440"/>
              <a:gd name="T62" fmla="*/ 226 w 1146"/>
              <a:gd name="T63" fmla="*/ 174 h 440"/>
              <a:gd name="T64" fmla="*/ 93 w 1146"/>
              <a:gd name="T65" fmla="*/ 174 h 440"/>
              <a:gd name="T66" fmla="*/ 93 w 1146"/>
              <a:gd name="T67" fmla="*/ 94 h 440"/>
              <a:gd name="T68" fmla="*/ 933 w 1146"/>
              <a:gd name="T69" fmla="*/ 187 h 440"/>
              <a:gd name="T70" fmla="*/ 933 w 1146"/>
              <a:gd name="T71" fmla="*/ 187 h 440"/>
              <a:gd name="T72" fmla="*/ 1066 w 1146"/>
              <a:gd name="T73" fmla="*/ 187 h 440"/>
              <a:gd name="T74" fmla="*/ 1066 w 1146"/>
              <a:gd name="T75" fmla="*/ 280 h 440"/>
              <a:gd name="T76" fmla="*/ 933 w 1146"/>
              <a:gd name="T77" fmla="*/ 280 h 440"/>
              <a:gd name="T78" fmla="*/ 933 w 1146"/>
              <a:gd name="T79" fmla="*/ 187 h 440"/>
              <a:gd name="T80" fmla="*/ 773 w 1146"/>
              <a:gd name="T81" fmla="*/ 187 h 440"/>
              <a:gd name="T82" fmla="*/ 773 w 1146"/>
              <a:gd name="T83" fmla="*/ 187 h 440"/>
              <a:gd name="T84" fmla="*/ 906 w 1146"/>
              <a:gd name="T85" fmla="*/ 187 h 440"/>
              <a:gd name="T86" fmla="*/ 906 w 1146"/>
              <a:gd name="T87" fmla="*/ 280 h 440"/>
              <a:gd name="T88" fmla="*/ 773 w 1146"/>
              <a:gd name="T89" fmla="*/ 280 h 440"/>
              <a:gd name="T90" fmla="*/ 773 w 1146"/>
              <a:gd name="T91" fmla="*/ 187 h 440"/>
              <a:gd name="T92" fmla="*/ 253 w 1146"/>
              <a:gd name="T93" fmla="*/ 187 h 440"/>
              <a:gd name="T94" fmla="*/ 253 w 1146"/>
              <a:gd name="T95" fmla="*/ 187 h 440"/>
              <a:gd name="T96" fmla="*/ 386 w 1146"/>
              <a:gd name="T97" fmla="*/ 187 h 440"/>
              <a:gd name="T98" fmla="*/ 386 w 1146"/>
              <a:gd name="T99" fmla="*/ 280 h 440"/>
              <a:gd name="T100" fmla="*/ 253 w 1146"/>
              <a:gd name="T101" fmla="*/ 280 h 440"/>
              <a:gd name="T102" fmla="*/ 253 w 1146"/>
              <a:gd name="T103" fmla="*/ 187 h 440"/>
              <a:gd name="T104" fmla="*/ 93 w 1146"/>
              <a:gd name="T105" fmla="*/ 187 h 440"/>
              <a:gd name="T106" fmla="*/ 93 w 1146"/>
              <a:gd name="T107" fmla="*/ 187 h 440"/>
              <a:gd name="T108" fmla="*/ 226 w 1146"/>
              <a:gd name="T109" fmla="*/ 187 h 440"/>
              <a:gd name="T110" fmla="*/ 226 w 1146"/>
              <a:gd name="T111" fmla="*/ 280 h 440"/>
              <a:gd name="T112" fmla="*/ 93 w 1146"/>
              <a:gd name="T113" fmla="*/ 280 h 440"/>
              <a:gd name="T114" fmla="*/ 93 w 1146"/>
              <a:gd name="T115" fmla="*/ 1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6" h="440">
                <a:moveTo>
                  <a:pt x="0" y="0"/>
                </a:moveTo>
                <a:lnTo>
                  <a:pt x="0" y="0"/>
                </a:lnTo>
                <a:lnTo>
                  <a:pt x="0" y="440"/>
                </a:lnTo>
                <a:lnTo>
                  <a:pt x="480" y="440"/>
                </a:lnTo>
                <a:lnTo>
                  <a:pt x="480" y="134"/>
                </a:lnTo>
                <a:lnTo>
                  <a:pt x="693" y="134"/>
                </a:lnTo>
                <a:lnTo>
                  <a:pt x="693" y="440"/>
                </a:lnTo>
                <a:lnTo>
                  <a:pt x="1146" y="440"/>
                </a:lnTo>
                <a:lnTo>
                  <a:pt x="1146" y="0"/>
                </a:lnTo>
                <a:lnTo>
                  <a:pt x="0" y="0"/>
                </a:lnTo>
                <a:close/>
                <a:moveTo>
                  <a:pt x="933" y="94"/>
                </a:moveTo>
                <a:lnTo>
                  <a:pt x="933" y="94"/>
                </a:lnTo>
                <a:lnTo>
                  <a:pt x="1066" y="94"/>
                </a:lnTo>
                <a:lnTo>
                  <a:pt x="1066" y="174"/>
                </a:lnTo>
                <a:lnTo>
                  <a:pt x="933" y="174"/>
                </a:lnTo>
                <a:lnTo>
                  <a:pt x="933" y="94"/>
                </a:lnTo>
                <a:close/>
                <a:moveTo>
                  <a:pt x="773" y="94"/>
                </a:moveTo>
                <a:lnTo>
                  <a:pt x="773" y="94"/>
                </a:lnTo>
                <a:lnTo>
                  <a:pt x="906" y="94"/>
                </a:lnTo>
                <a:lnTo>
                  <a:pt x="906" y="174"/>
                </a:lnTo>
                <a:lnTo>
                  <a:pt x="773" y="174"/>
                </a:lnTo>
                <a:lnTo>
                  <a:pt x="773" y="94"/>
                </a:lnTo>
                <a:close/>
                <a:moveTo>
                  <a:pt x="253" y="94"/>
                </a:moveTo>
                <a:lnTo>
                  <a:pt x="253" y="94"/>
                </a:lnTo>
                <a:lnTo>
                  <a:pt x="386" y="94"/>
                </a:lnTo>
                <a:lnTo>
                  <a:pt x="386" y="174"/>
                </a:lnTo>
                <a:lnTo>
                  <a:pt x="253" y="174"/>
                </a:lnTo>
                <a:lnTo>
                  <a:pt x="253" y="94"/>
                </a:lnTo>
                <a:close/>
                <a:moveTo>
                  <a:pt x="93" y="94"/>
                </a:moveTo>
                <a:lnTo>
                  <a:pt x="93" y="94"/>
                </a:lnTo>
                <a:lnTo>
                  <a:pt x="226" y="94"/>
                </a:lnTo>
                <a:lnTo>
                  <a:pt x="226" y="174"/>
                </a:lnTo>
                <a:lnTo>
                  <a:pt x="93" y="174"/>
                </a:lnTo>
                <a:lnTo>
                  <a:pt x="93" y="94"/>
                </a:lnTo>
                <a:close/>
                <a:moveTo>
                  <a:pt x="933" y="187"/>
                </a:moveTo>
                <a:lnTo>
                  <a:pt x="933" y="187"/>
                </a:lnTo>
                <a:lnTo>
                  <a:pt x="1066" y="187"/>
                </a:lnTo>
                <a:lnTo>
                  <a:pt x="1066" y="280"/>
                </a:lnTo>
                <a:lnTo>
                  <a:pt x="933" y="280"/>
                </a:lnTo>
                <a:lnTo>
                  <a:pt x="933" y="187"/>
                </a:lnTo>
                <a:close/>
                <a:moveTo>
                  <a:pt x="773" y="187"/>
                </a:moveTo>
                <a:lnTo>
                  <a:pt x="773" y="187"/>
                </a:lnTo>
                <a:lnTo>
                  <a:pt x="906" y="187"/>
                </a:lnTo>
                <a:lnTo>
                  <a:pt x="906" y="280"/>
                </a:lnTo>
                <a:lnTo>
                  <a:pt x="773" y="280"/>
                </a:lnTo>
                <a:lnTo>
                  <a:pt x="773" y="187"/>
                </a:lnTo>
                <a:close/>
                <a:moveTo>
                  <a:pt x="253" y="187"/>
                </a:moveTo>
                <a:lnTo>
                  <a:pt x="253" y="187"/>
                </a:lnTo>
                <a:lnTo>
                  <a:pt x="386" y="187"/>
                </a:lnTo>
                <a:lnTo>
                  <a:pt x="386" y="280"/>
                </a:lnTo>
                <a:lnTo>
                  <a:pt x="253" y="280"/>
                </a:lnTo>
                <a:lnTo>
                  <a:pt x="253" y="187"/>
                </a:lnTo>
                <a:close/>
                <a:moveTo>
                  <a:pt x="93" y="187"/>
                </a:moveTo>
                <a:lnTo>
                  <a:pt x="93" y="187"/>
                </a:lnTo>
                <a:lnTo>
                  <a:pt x="226" y="187"/>
                </a:lnTo>
                <a:lnTo>
                  <a:pt x="226" y="280"/>
                </a:lnTo>
                <a:lnTo>
                  <a:pt x="93" y="280"/>
                </a:lnTo>
                <a:lnTo>
                  <a:pt x="93" y="187"/>
                </a:lnTo>
                <a:close/>
              </a:path>
            </a:pathLst>
          </a:custGeom>
          <a:solidFill>
            <a:srgbClr val="F3BC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39" name="Freeform 6"/>
          <p:cNvSpPr>
            <a:spLocks noEditPoints="1"/>
          </p:cNvSpPr>
          <p:nvPr/>
        </p:nvSpPr>
        <p:spPr bwMode="auto">
          <a:xfrm>
            <a:off x="8552765" y="4289207"/>
            <a:ext cx="1142620" cy="722625"/>
          </a:xfrm>
          <a:custGeom>
            <a:avLst/>
            <a:gdLst>
              <a:gd name="T0" fmla="*/ 632 w 1264"/>
              <a:gd name="T1" fmla="*/ 0 h 552"/>
              <a:gd name="T2" fmla="*/ 632 w 1264"/>
              <a:gd name="T3" fmla="*/ 0 h 552"/>
              <a:gd name="T4" fmla="*/ 348 w 1264"/>
              <a:gd name="T5" fmla="*/ 205 h 552"/>
              <a:gd name="T6" fmla="*/ 163 w 1264"/>
              <a:gd name="T7" fmla="*/ 205 h 552"/>
              <a:gd name="T8" fmla="*/ 0 w 1264"/>
              <a:gd name="T9" fmla="*/ 552 h 552"/>
              <a:gd name="T10" fmla="*/ 55 w 1264"/>
              <a:gd name="T11" fmla="*/ 552 h 552"/>
              <a:gd name="T12" fmla="*/ 1193 w 1264"/>
              <a:gd name="T13" fmla="*/ 552 h 552"/>
              <a:gd name="T14" fmla="*/ 1264 w 1264"/>
              <a:gd name="T15" fmla="*/ 552 h 552"/>
              <a:gd name="T16" fmla="*/ 1098 w 1264"/>
              <a:gd name="T17" fmla="*/ 205 h 552"/>
              <a:gd name="T18" fmla="*/ 909 w 1264"/>
              <a:gd name="T19" fmla="*/ 205 h 552"/>
              <a:gd name="T20" fmla="*/ 632 w 1264"/>
              <a:gd name="T21" fmla="*/ 0 h 552"/>
              <a:gd name="T22" fmla="*/ 650 w 1264"/>
              <a:gd name="T23" fmla="*/ 272 h 552"/>
              <a:gd name="T24" fmla="*/ 650 w 1264"/>
              <a:gd name="T25" fmla="*/ 272 h 552"/>
              <a:gd name="T26" fmla="*/ 823 w 1264"/>
              <a:gd name="T27" fmla="*/ 272 h 552"/>
              <a:gd name="T28" fmla="*/ 823 w 1264"/>
              <a:gd name="T29" fmla="*/ 338 h 552"/>
              <a:gd name="T30" fmla="*/ 650 w 1264"/>
              <a:gd name="T31" fmla="*/ 338 h 552"/>
              <a:gd name="T32" fmla="*/ 650 w 1264"/>
              <a:gd name="T33" fmla="*/ 272 h 552"/>
              <a:gd name="T34" fmla="*/ 436 w 1264"/>
              <a:gd name="T35" fmla="*/ 272 h 552"/>
              <a:gd name="T36" fmla="*/ 436 w 1264"/>
              <a:gd name="T37" fmla="*/ 272 h 552"/>
              <a:gd name="T38" fmla="*/ 623 w 1264"/>
              <a:gd name="T39" fmla="*/ 272 h 552"/>
              <a:gd name="T40" fmla="*/ 623 w 1264"/>
              <a:gd name="T41" fmla="*/ 338 h 552"/>
              <a:gd name="T42" fmla="*/ 436 w 1264"/>
              <a:gd name="T43" fmla="*/ 338 h 552"/>
              <a:gd name="T44" fmla="*/ 436 w 1264"/>
              <a:gd name="T45" fmla="*/ 272 h 552"/>
              <a:gd name="T46" fmla="*/ 650 w 1264"/>
              <a:gd name="T47" fmla="*/ 365 h 552"/>
              <a:gd name="T48" fmla="*/ 650 w 1264"/>
              <a:gd name="T49" fmla="*/ 365 h 552"/>
              <a:gd name="T50" fmla="*/ 823 w 1264"/>
              <a:gd name="T51" fmla="*/ 365 h 552"/>
              <a:gd name="T52" fmla="*/ 823 w 1264"/>
              <a:gd name="T53" fmla="*/ 485 h 552"/>
              <a:gd name="T54" fmla="*/ 650 w 1264"/>
              <a:gd name="T55" fmla="*/ 485 h 552"/>
              <a:gd name="T56" fmla="*/ 650 w 1264"/>
              <a:gd name="T57" fmla="*/ 365 h 552"/>
              <a:gd name="T58" fmla="*/ 436 w 1264"/>
              <a:gd name="T59" fmla="*/ 365 h 552"/>
              <a:gd name="T60" fmla="*/ 436 w 1264"/>
              <a:gd name="T61" fmla="*/ 365 h 552"/>
              <a:gd name="T62" fmla="*/ 623 w 1264"/>
              <a:gd name="T63" fmla="*/ 365 h 552"/>
              <a:gd name="T64" fmla="*/ 623 w 1264"/>
              <a:gd name="T65" fmla="*/ 485 h 552"/>
              <a:gd name="T66" fmla="*/ 436 w 1264"/>
              <a:gd name="T67" fmla="*/ 485 h 552"/>
              <a:gd name="T68" fmla="*/ 436 w 1264"/>
              <a:gd name="T69" fmla="*/ 36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4" h="552">
                <a:moveTo>
                  <a:pt x="632" y="0"/>
                </a:moveTo>
                <a:lnTo>
                  <a:pt x="632" y="0"/>
                </a:lnTo>
                <a:lnTo>
                  <a:pt x="348" y="205"/>
                </a:lnTo>
                <a:lnTo>
                  <a:pt x="163" y="205"/>
                </a:lnTo>
                <a:lnTo>
                  <a:pt x="0" y="552"/>
                </a:lnTo>
                <a:lnTo>
                  <a:pt x="55" y="552"/>
                </a:lnTo>
                <a:lnTo>
                  <a:pt x="1193" y="552"/>
                </a:lnTo>
                <a:lnTo>
                  <a:pt x="1264" y="552"/>
                </a:lnTo>
                <a:lnTo>
                  <a:pt x="1098" y="205"/>
                </a:lnTo>
                <a:lnTo>
                  <a:pt x="909" y="205"/>
                </a:lnTo>
                <a:lnTo>
                  <a:pt x="632" y="0"/>
                </a:lnTo>
                <a:close/>
                <a:moveTo>
                  <a:pt x="650" y="272"/>
                </a:moveTo>
                <a:lnTo>
                  <a:pt x="650" y="272"/>
                </a:lnTo>
                <a:lnTo>
                  <a:pt x="823" y="272"/>
                </a:lnTo>
                <a:lnTo>
                  <a:pt x="823" y="338"/>
                </a:lnTo>
                <a:lnTo>
                  <a:pt x="650" y="338"/>
                </a:lnTo>
                <a:lnTo>
                  <a:pt x="650" y="272"/>
                </a:lnTo>
                <a:close/>
                <a:moveTo>
                  <a:pt x="436" y="272"/>
                </a:moveTo>
                <a:lnTo>
                  <a:pt x="436" y="272"/>
                </a:lnTo>
                <a:lnTo>
                  <a:pt x="623" y="272"/>
                </a:lnTo>
                <a:lnTo>
                  <a:pt x="623" y="338"/>
                </a:lnTo>
                <a:lnTo>
                  <a:pt x="436" y="338"/>
                </a:lnTo>
                <a:lnTo>
                  <a:pt x="436" y="272"/>
                </a:lnTo>
                <a:close/>
                <a:moveTo>
                  <a:pt x="650" y="365"/>
                </a:moveTo>
                <a:lnTo>
                  <a:pt x="650" y="365"/>
                </a:lnTo>
                <a:lnTo>
                  <a:pt x="823" y="365"/>
                </a:lnTo>
                <a:lnTo>
                  <a:pt x="823" y="485"/>
                </a:lnTo>
                <a:lnTo>
                  <a:pt x="650" y="485"/>
                </a:lnTo>
                <a:lnTo>
                  <a:pt x="650" y="365"/>
                </a:lnTo>
                <a:close/>
                <a:moveTo>
                  <a:pt x="436" y="365"/>
                </a:moveTo>
                <a:lnTo>
                  <a:pt x="436" y="365"/>
                </a:lnTo>
                <a:lnTo>
                  <a:pt x="623" y="365"/>
                </a:lnTo>
                <a:lnTo>
                  <a:pt x="623" y="485"/>
                </a:lnTo>
                <a:lnTo>
                  <a:pt x="436" y="485"/>
                </a:lnTo>
                <a:lnTo>
                  <a:pt x="436" y="365"/>
                </a:lnTo>
                <a:close/>
              </a:path>
            </a:pathLst>
          </a:custGeom>
          <a:solidFill>
            <a:srgbClr val="F3BC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40" name="Rectangle 39"/>
          <p:cNvSpPr/>
          <p:nvPr/>
        </p:nvSpPr>
        <p:spPr>
          <a:xfrm>
            <a:off x="9776414" y="5056007"/>
            <a:ext cx="1339635" cy="584775"/>
          </a:xfrm>
          <a:prstGeom prst="rect">
            <a:avLst/>
          </a:prstGeom>
        </p:spPr>
        <p:txBody>
          <a:bodyPr wrap="square">
            <a:spAutoFit/>
          </a:bodyPr>
          <a:lstStyle/>
          <a:p>
            <a:pPr algn="ctr"/>
            <a:r>
              <a:rPr lang="en-IE" sz="3200" b="1" dirty="0" smtClean="0">
                <a:ln w="0"/>
              </a:rPr>
              <a:t>+</a:t>
            </a:r>
            <a:r>
              <a:rPr lang="en-IE" sz="3200" b="1" dirty="0">
                <a:ln w="0"/>
              </a:rPr>
              <a:t>5</a:t>
            </a:r>
            <a:r>
              <a:rPr lang="en-IE" sz="3200" b="1" dirty="0" smtClean="0">
                <a:ln w="0"/>
              </a:rPr>
              <a:t>%</a:t>
            </a:r>
            <a:endParaRPr lang="en-IE" sz="3200" b="1" dirty="0">
              <a:ln w="0"/>
            </a:endParaRPr>
          </a:p>
        </p:txBody>
      </p:sp>
      <p:sp>
        <p:nvSpPr>
          <p:cNvPr id="44" name="TextBox 43"/>
          <p:cNvSpPr txBox="1"/>
          <p:nvPr/>
        </p:nvSpPr>
        <p:spPr>
          <a:xfrm>
            <a:off x="8161731" y="5807081"/>
            <a:ext cx="2182669" cy="461665"/>
          </a:xfrm>
          <a:prstGeom prst="rect">
            <a:avLst/>
          </a:prstGeom>
          <a:noFill/>
        </p:spPr>
        <p:txBody>
          <a:bodyPr wrap="square" rtlCol="0">
            <a:spAutoFit/>
          </a:bodyPr>
          <a:lstStyle/>
          <a:p>
            <a:r>
              <a:rPr lang="en-IE" sz="2400" b="1" dirty="0" smtClean="0"/>
              <a:t>Other Dublin</a:t>
            </a:r>
            <a:endParaRPr lang="en-IE" sz="2400" b="1" dirty="0"/>
          </a:p>
        </p:txBody>
      </p:sp>
      <p:grpSp>
        <p:nvGrpSpPr>
          <p:cNvPr id="45" name="Group 66"/>
          <p:cNvGrpSpPr>
            <a:grpSpLocks noChangeAspect="1"/>
          </p:cNvGrpSpPr>
          <p:nvPr/>
        </p:nvGrpSpPr>
        <p:grpSpPr bwMode="auto">
          <a:xfrm>
            <a:off x="4891824" y="2231125"/>
            <a:ext cx="1030651" cy="1188205"/>
            <a:chOff x="1600" y="4834"/>
            <a:chExt cx="314" cy="362"/>
          </a:xfrm>
          <a:solidFill>
            <a:srgbClr val="002060"/>
          </a:solidFill>
        </p:grpSpPr>
        <p:sp>
          <p:nvSpPr>
            <p:cNvPr id="46" name="Freeform 67"/>
            <p:cNvSpPr>
              <a:spLocks noEditPoints="1"/>
            </p:cNvSpPr>
            <p:nvPr/>
          </p:nvSpPr>
          <p:spPr bwMode="auto">
            <a:xfrm>
              <a:off x="1600" y="4894"/>
              <a:ext cx="306" cy="302"/>
            </a:xfrm>
            <a:custGeom>
              <a:avLst/>
              <a:gdLst>
                <a:gd name="T0" fmla="*/ 78 w 495"/>
                <a:gd name="T1" fmla="*/ 124 h 485"/>
                <a:gd name="T2" fmla="*/ 146 w 495"/>
                <a:gd name="T3" fmla="*/ 79 h 485"/>
                <a:gd name="T4" fmla="*/ 78 w 495"/>
                <a:gd name="T5" fmla="*/ 124 h 485"/>
                <a:gd name="T6" fmla="*/ 213 w 495"/>
                <a:gd name="T7" fmla="*/ 124 h 485"/>
                <a:gd name="T8" fmla="*/ 281 w 495"/>
                <a:gd name="T9" fmla="*/ 79 h 485"/>
                <a:gd name="T10" fmla="*/ 213 w 495"/>
                <a:gd name="T11" fmla="*/ 124 h 485"/>
                <a:gd name="T12" fmla="*/ 349 w 495"/>
                <a:gd name="T13" fmla="*/ 124 h 485"/>
                <a:gd name="T14" fmla="*/ 416 w 495"/>
                <a:gd name="T15" fmla="*/ 79 h 485"/>
                <a:gd name="T16" fmla="*/ 349 w 495"/>
                <a:gd name="T17" fmla="*/ 124 h 485"/>
                <a:gd name="T18" fmla="*/ 146 w 495"/>
                <a:gd name="T19" fmla="*/ 169 h 485"/>
                <a:gd name="T20" fmla="*/ 78 w 495"/>
                <a:gd name="T21" fmla="*/ 214 h 485"/>
                <a:gd name="T22" fmla="*/ 146 w 495"/>
                <a:gd name="T23" fmla="*/ 169 h 485"/>
                <a:gd name="T24" fmla="*/ 281 w 495"/>
                <a:gd name="T25" fmla="*/ 169 h 485"/>
                <a:gd name="T26" fmla="*/ 213 w 495"/>
                <a:gd name="T27" fmla="*/ 214 h 485"/>
                <a:gd name="T28" fmla="*/ 281 w 495"/>
                <a:gd name="T29" fmla="*/ 169 h 485"/>
                <a:gd name="T30" fmla="*/ 416 w 495"/>
                <a:gd name="T31" fmla="*/ 169 h 485"/>
                <a:gd name="T32" fmla="*/ 349 w 495"/>
                <a:gd name="T33" fmla="*/ 214 h 485"/>
                <a:gd name="T34" fmla="*/ 416 w 495"/>
                <a:gd name="T35" fmla="*/ 169 h 485"/>
                <a:gd name="T36" fmla="*/ 146 w 495"/>
                <a:gd name="T37" fmla="*/ 259 h 485"/>
                <a:gd name="T38" fmla="*/ 78 w 495"/>
                <a:gd name="T39" fmla="*/ 304 h 485"/>
                <a:gd name="T40" fmla="*/ 146 w 495"/>
                <a:gd name="T41" fmla="*/ 259 h 485"/>
                <a:gd name="T42" fmla="*/ 213 w 495"/>
                <a:gd name="T43" fmla="*/ 304 h 485"/>
                <a:gd name="T44" fmla="*/ 281 w 495"/>
                <a:gd name="T45" fmla="*/ 259 h 485"/>
                <a:gd name="T46" fmla="*/ 213 w 495"/>
                <a:gd name="T47" fmla="*/ 304 h 485"/>
                <a:gd name="T48" fmla="*/ 348 w 495"/>
                <a:gd name="T49" fmla="*/ 304 h 485"/>
                <a:gd name="T50" fmla="*/ 416 w 495"/>
                <a:gd name="T51" fmla="*/ 259 h 485"/>
                <a:gd name="T52" fmla="*/ 348 w 495"/>
                <a:gd name="T53" fmla="*/ 304 h 485"/>
                <a:gd name="T54" fmla="*/ 146 w 495"/>
                <a:gd name="T55" fmla="*/ 350 h 485"/>
                <a:gd name="T56" fmla="*/ 78 w 495"/>
                <a:gd name="T57" fmla="*/ 394 h 485"/>
                <a:gd name="T58" fmla="*/ 146 w 495"/>
                <a:gd name="T59" fmla="*/ 350 h 485"/>
                <a:gd name="T60" fmla="*/ 349 w 495"/>
                <a:gd name="T61" fmla="*/ 394 h 485"/>
                <a:gd name="T62" fmla="*/ 416 w 495"/>
                <a:gd name="T63" fmla="*/ 349 h 485"/>
                <a:gd name="T64" fmla="*/ 349 w 495"/>
                <a:gd name="T65" fmla="*/ 394 h 485"/>
                <a:gd name="T66" fmla="*/ 213 w 495"/>
                <a:gd name="T67" fmla="*/ 370 h 485"/>
                <a:gd name="T68" fmla="*/ 281 w 495"/>
                <a:gd name="T69" fmla="*/ 462 h 485"/>
                <a:gd name="T70" fmla="*/ 260 w 495"/>
                <a:gd name="T71" fmla="*/ 349 h 485"/>
                <a:gd name="T72" fmla="*/ 213 w 495"/>
                <a:gd name="T73" fmla="*/ 370 h 485"/>
                <a:gd name="T74" fmla="*/ 0 w 495"/>
                <a:gd name="T75" fmla="*/ 475 h 485"/>
                <a:gd name="T76" fmla="*/ 0 w 495"/>
                <a:gd name="T77" fmla="*/ 54 h 485"/>
                <a:gd name="T78" fmla="*/ 26 w 495"/>
                <a:gd name="T79" fmla="*/ 10 h 485"/>
                <a:gd name="T80" fmla="*/ 434 w 495"/>
                <a:gd name="T81" fmla="*/ 0 h 485"/>
                <a:gd name="T82" fmla="*/ 485 w 495"/>
                <a:gd name="T83" fmla="*/ 27 h 485"/>
                <a:gd name="T84" fmla="*/ 495 w 495"/>
                <a:gd name="T85" fmla="*/ 472 h 485"/>
                <a:gd name="T86" fmla="*/ 493 w 495"/>
                <a:gd name="T87" fmla="*/ 478 h 485"/>
                <a:gd name="T88" fmla="*/ 12 w 495"/>
                <a:gd name="T89" fmla="*/ 484 h 485"/>
                <a:gd name="T90" fmla="*/ 4 w 495"/>
                <a:gd name="T9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5" h="485">
                  <a:moveTo>
                    <a:pt x="78" y="124"/>
                  </a:moveTo>
                  <a:lnTo>
                    <a:pt x="78" y="124"/>
                  </a:lnTo>
                  <a:lnTo>
                    <a:pt x="146" y="124"/>
                  </a:lnTo>
                  <a:lnTo>
                    <a:pt x="146" y="79"/>
                  </a:lnTo>
                  <a:lnTo>
                    <a:pt x="78" y="79"/>
                  </a:lnTo>
                  <a:lnTo>
                    <a:pt x="78" y="124"/>
                  </a:lnTo>
                  <a:close/>
                  <a:moveTo>
                    <a:pt x="213" y="124"/>
                  </a:moveTo>
                  <a:lnTo>
                    <a:pt x="213" y="124"/>
                  </a:lnTo>
                  <a:lnTo>
                    <a:pt x="281" y="124"/>
                  </a:lnTo>
                  <a:lnTo>
                    <a:pt x="281" y="79"/>
                  </a:lnTo>
                  <a:lnTo>
                    <a:pt x="213" y="79"/>
                  </a:lnTo>
                  <a:lnTo>
                    <a:pt x="213" y="124"/>
                  </a:lnTo>
                  <a:close/>
                  <a:moveTo>
                    <a:pt x="349" y="124"/>
                  </a:moveTo>
                  <a:lnTo>
                    <a:pt x="349" y="124"/>
                  </a:lnTo>
                  <a:lnTo>
                    <a:pt x="416" y="124"/>
                  </a:lnTo>
                  <a:lnTo>
                    <a:pt x="416" y="79"/>
                  </a:lnTo>
                  <a:lnTo>
                    <a:pt x="349" y="79"/>
                  </a:lnTo>
                  <a:lnTo>
                    <a:pt x="349" y="124"/>
                  </a:lnTo>
                  <a:close/>
                  <a:moveTo>
                    <a:pt x="146" y="169"/>
                  </a:moveTo>
                  <a:lnTo>
                    <a:pt x="146" y="169"/>
                  </a:lnTo>
                  <a:lnTo>
                    <a:pt x="78" y="169"/>
                  </a:lnTo>
                  <a:lnTo>
                    <a:pt x="78" y="214"/>
                  </a:lnTo>
                  <a:lnTo>
                    <a:pt x="146" y="214"/>
                  </a:lnTo>
                  <a:lnTo>
                    <a:pt x="146" y="169"/>
                  </a:lnTo>
                  <a:close/>
                  <a:moveTo>
                    <a:pt x="281" y="169"/>
                  </a:moveTo>
                  <a:lnTo>
                    <a:pt x="281" y="169"/>
                  </a:lnTo>
                  <a:lnTo>
                    <a:pt x="213" y="169"/>
                  </a:lnTo>
                  <a:lnTo>
                    <a:pt x="213" y="214"/>
                  </a:lnTo>
                  <a:lnTo>
                    <a:pt x="281" y="214"/>
                  </a:lnTo>
                  <a:lnTo>
                    <a:pt x="281" y="169"/>
                  </a:lnTo>
                  <a:close/>
                  <a:moveTo>
                    <a:pt x="416" y="169"/>
                  </a:moveTo>
                  <a:lnTo>
                    <a:pt x="416" y="169"/>
                  </a:lnTo>
                  <a:lnTo>
                    <a:pt x="349" y="169"/>
                  </a:lnTo>
                  <a:lnTo>
                    <a:pt x="349" y="214"/>
                  </a:lnTo>
                  <a:lnTo>
                    <a:pt x="416" y="214"/>
                  </a:lnTo>
                  <a:lnTo>
                    <a:pt x="416" y="169"/>
                  </a:lnTo>
                  <a:close/>
                  <a:moveTo>
                    <a:pt x="146" y="259"/>
                  </a:moveTo>
                  <a:lnTo>
                    <a:pt x="146" y="259"/>
                  </a:lnTo>
                  <a:lnTo>
                    <a:pt x="78" y="259"/>
                  </a:lnTo>
                  <a:lnTo>
                    <a:pt x="78" y="304"/>
                  </a:lnTo>
                  <a:lnTo>
                    <a:pt x="146" y="304"/>
                  </a:lnTo>
                  <a:lnTo>
                    <a:pt x="146" y="259"/>
                  </a:lnTo>
                  <a:close/>
                  <a:moveTo>
                    <a:pt x="213" y="304"/>
                  </a:moveTo>
                  <a:lnTo>
                    <a:pt x="213" y="304"/>
                  </a:lnTo>
                  <a:lnTo>
                    <a:pt x="281" y="304"/>
                  </a:lnTo>
                  <a:lnTo>
                    <a:pt x="281" y="259"/>
                  </a:lnTo>
                  <a:lnTo>
                    <a:pt x="213" y="259"/>
                  </a:lnTo>
                  <a:lnTo>
                    <a:pt x="213" y="304"/>
                  </a:lnTo>
                  <a:close/>
                  <a:moveTo>
                    <a:pt x="348" y="304"/>
                  </a:moveTo>
                  <a:lnTo>
                    <a:pt x="348" y="304"/>
                  </a:lnTo>
                  <a:lnTo>
                    <a:pt x="416" y="304"/>
                  </a:lnTo>
                  <a:lnTo>
                    <a:pt x="416" y="259"/>
                  </a:lnTo>
                  <a:lnTo>
                    <a:pt x="348" y="259"/>
                  </a:lnTo>
                  <a:lnTo>
                    <a:pt x="348" y="304"/>
                  </a:lnTo>
                  <a:close/>
                  <a:moveTo>
                    <a:pt x="146" y="350"/>
                  </a:moveTo>
                  <a:lnTo>
                    <a:pt x="146" y="350"/>
                  </a:lnTo>
                  <a:lnTo>
                    <a:pt x="78" y="350"/>
                  </a:lnTo>
                  <a:lnTo>
                    <a:pt x="78" y="394"/>
                  </a:lnTo>
                  <a:lnTo>
                    <a:pt x="146" y="394"/>
                  </a:lnTo>
                  <a:lnTo>
                    <a:pt x="146" y="350"/>
                  </a:lnTo>
                  <a:close/>
                  <a:moveTo>
                    <a:pt x="349" y="394"/>
                  </a:moveTo>
                  <a:lnTo>
                    <a:pt x="349" y="394"/>
                  </a:lnTo>
                  <a:lnTo>
                    <a:pt x="416" y="394"/>
                  </a:lnTo>
                  <a:lnTo>
                    <a:pt x="416" y="349"/>
                  </a:lnTo>
                  <a:lnTo>
                    <a:pt x="349" y="349"/>
                  </a:lnTo>
                  <a:lnTo>
                    <a:pt x="349" y="394"/>
                  </a:lnTo>
                  <a:close/>
                  <a:moveTo>
                    <a:pt x="213" y="370"/>
                  </a:moveTo>
                  <a:lnTo>
                    <a:pt x="213" y="370"/>
                  </a:lnTo>
                  <a:lnTo>
                    <a:pt x="213" y="462"/>
                  </a:lnTo>
                  <a:lnTo>
                    <a:pt x="281" y="462"/>
                  </a:lnTo>
                  <a:lnTo>
                    <a:pt x="281" y="370"/>
                  </a:lnTo>
                  <a:cubicBezTo>
                    <a:pt x="281" y="359"/>
                    <a:pt x="272" y="349"/>
                    <a:pt x="260" y="349"/>
                  </a:cubicBezTo>
                  <a:lnTo>
                    <a:pt x="234" y="349"/>
                  </a:lnTo>
                  <a:cubicBezTo>
                    <a:pt x="223" y="349"/>
                    <a:pt x="213" y="359"/>
                    <a:pt x="213" y="370"/>
                  </a:cubicBezTo>
                  <a:close/>
                  <a:moveTo>
                    <a:pt x="0" y="475"/>
                  </a:moveTo>
                  <a:lnTo>
                    <a:pt x="0" y="475"/>
                  </a:lnTo>
                  <a:cubicBezTo>
                    <a:pt x="0" y="335"/>
                    <a:pt x="0" y="196"/>
                    <a:pt x="0" y="56"/>
                  </a:cubicBezTo>
                  <a:cubicBezTo>
                    <a:pt x="0" y="55"/>
                    <a:pt x="0" y="55"/>
                    <a:pt x="0" y="54"/>
                  </a:cubicBezTo>
                  <a:cubicBezTo>
                    <a:pt x="0" y="49"/>
                    <a:pt x="2" y="43"/>
                    <a:pt x="4" y="38"/>
                  </a:cubicBezTo>
                  <a:cubicBezTo>
                    <a:pt x="8" y="26"/>
                    <a:pt x="16" y="17"/>
                    <a:pt x="26" y="10"/>
                  </a:cubicBezTo>
                  <a:cubicBezTo>
                    <a:pt x="37" y="3"/>
                    <a:pt x="48" y="0"/>
                    <a:pt x="60" y="0"/>
                  </a:cubicBezTo>
                  <a:cubicBezTo>
                    <a:pt x="185" y="1"/>
                    <a:pt x="309" y="1"/>
                    <a:pt x="434" y="0"/>
                  </a:cubicBezTo>
                  <a:cubicBezTo>
                    <a:pt x="442" y="0"/>
                    <a:pt x="450" y="2"/>
                    <a:pt x="457" y="5"/>
                  </a:cubicBezTo>
                  <a:cubicBezTo>
                    <a:pt x="469" y="9"/>
                    <a:pt x="478" y="17"/>
                    <a:pt x="485" y="27"/>
                  </a:cubicBezTo>
                  <a:cubicBezTo>
                    <a:pt x="492" y="38"/>
                    <a:pt x="495" y="49"/>
                    <a:pt x="495" y="61"/>
                  </a:cubicBezTo>
                  <a:cubicBezTo>
                    <a:pt x="495" y="198"/>
                    <a:pt x="495" y="335"/>
                    <a:pt x="495" y="472"/>
                  </a:cubicBezTo>
                  <a:cubicBezTo>
                    <a:pt x="495" y="472"/>
                    <a:pt x="495" y="473"/>
                    <a:pt x="495" y="474"/>
                  </a:cubicBezTo>
                  <a:cubicBezTo>
                    <a:pt x="494" y="475"/>
                    <a:pt x="494" y="477"/>
                    <a:pt x="493" y="478"/>
                  </a:cubicBezTo>
                  <a:cubicBezTo>
                    <a:pt x="491" y="483"/>
                    <a:pt x="487" y="485"/>
                    <a:pt x="482" y="485"/>
                  </a:cubicBezTo>
                  <a:cubicBezTo>
                    <a:pt x="326" y="484"/>
                    <a:pt x="169" y="484"/>
                    <a:pt x="12" y="484"/>
                  </a:cubicBezTo>
                  <a:cubicBezTo>
                    <a:pt x="11" y="484"/>
                    <a:pt x="11" y="484"/>
                    <a:pt x="10" y="484"/>
                  </a:cubicBezTo>
                  <a:cubicBezTo>
                    <a:pt x="8" y="484"/>
                    <a:pt x="6" y="484"/>
                    <a:pt x="4" y="482"/>
                  </a:cubicBezTo>
                  <a:cubicBezTo>
                    <a:pt x="2" y="480"/>
                    <a:pt x="0" y="478"/>
                    <a:pt x="0"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47" name="Freeform 68"/>
            <p:cNvSpPr>
              <a:spLocks noEditPoints="1"/>
            </p:cNvSpPr>
            <p:nvPr/>
          </p:nvSpPr>
          <p:spPr bwMode="auto">
            <a:xfrm>
              <a:off x="1642" y="4834"/>
              <a:ext cx="272" cy="48"/>
            </a:xfrm>
            <a:custGeom>
              <a:avLst/>
              <a:gdLst>
                <a:gd name="T0" fmla="*/ 65 w 441"/>
                <a:gd name="T1" fmla="*/ 76 h 77"/>
                <a:gd name="T2" fmla="*/ 79 w 441"/>
                <a:gd name="T3" fmla="*/ 30 h 77"/>
                <a:gd name="T4" fmla="*/ 54 w 441"/>
                <a:gd name="T5" fmla="*/ 26 h 77"/>
                <a:gd name="T6" fmla="*/ 40 w 441"/>
                <a:gd name="T7" fmla="*/ 1 h 77"/>
                <a:gd name="T8" fmla="*/ 27 w 441"/>
                <a:gd name="T9" fmla="*/ 25 h 77"/>
                <a:gd name="T10" fmla="*/ 1 w 441"/>
                <a:gd name="T11" fmla="*/ 30 h 77"/>
                <a:gd name="T12" fmla="*/ 17 w 441"/>
                <a:gd name="T13" fmla="*/ 70 h 77"/>
                <a:gd name="T14" fmla="*/ 38 w 441"/>
                <a:gd name="T15" fmla="*/ 64 h 77"/>
                <a:gd name="T16" fmla="*/ 65 w 441"/>
                <a:gd name="T17" fmla="*/ 77 h 77"/>
                <a:gd name="T18" fmla="*/ 155 w 441"/>
                <a:gd name="T19" fmla="*/ 76 h 77"/>
                <a:gd name="T20" fmla="*/ 169 w 441"/>
                <a:gd name="T21" fmla="*/ 30 h 77"/>
                <a:gd name="T22" fmla="*/ 142 w 441"/>
                <a:gd name="T23" fmla="*/ 24 h 77"/>
                <a:gd name="T24" fmla="*/ 129 w 441"/>
                <a:gd name="T25" fmla="*/ 3 h 77"/>
                <a:gd name="T26" fmla="*/ 101 w 441"/>
                <a:gd name="T27" fmla="*/ 27 h 77"/>
                <a:gd name="T28" fmla="*/ 110 w 441"/>
                <a:gd name="T29" fmla="*/ 47 h 77"/>
                <a:gd name="T30" fmla="*/ 105 w 441"/>
                <a:gd name="T31" fmla="*/ 77 h 77"/>
                <a:gd name="T32" fmla="*/ 131 w 441"/>
                <a:gd name="T33" fmla="*/ 63 h 77"/>
                <a:gd name="T34" fmla="*/ 195 w 441"/>
                <a:gd name="T35" fmla="*/ 77 h 77"/>
                <a:gd name="T36" fmla="*/ 219 w 441"/>
                <a:gd name="T37" fmla="*/ 63 h 77"/>
                <a:gd name="T38" fmla="*/ 245 w 441"/>
                <a:gd name="T39" fmla="*/ 77 h 77"/>
                <a:gd name="T40" fmla="*/ 241 w 441"/>
                <a:gd name="T41" fmla="*/ 47 h 77"/>
                <a:gd name="T42" fmla="*/ 234 w 441"/>
                <a:gd name="T43" fmla="*/ 26 h 77"/>
                <a:gd name="T44" fmla="*/ 220 w 441"/>
                <a:gd name="T45" fmla="*/ 1 h 77"/>
                <a:gd name="T46" fmla="*/ 207 w 441"/>
                <a:gd name="T47" fmla="*/ 25 h 77"/>
                <a:gd name="T48" fmla="*/ 181 w 441"/>
                <a:gd name="T49" fmla="*/ 30 h 77"/>
                <a:gd name="T50" fmla="*/ 197 w 441"/>
                <a:gd name="T51" fmla="*/ 66 h 77"/>
                <a:gd name="T52" fmla="*/ 351 w 441"/>
                <a:gd name="T53" fmla="*/ 29 h 77"/>
                <a:gd name="T54" fmla="*/ 311 w 441"/>
                <a:gd name="T55" fmla="*/ 2 h 77"/>
                <a:gd name="T56" fmla="*/ 298 w 441"/>
                <a:gd name="T57" fmla="*/ 24 h 77"/>
                <a:gd name="T58" fmla="*/ 270 w 441"/>
                <a:gd name="T59" fmla="*/ 29 h 77"/>
                <a:gd name="T60" fmla="*/ 291 w 441"/>
                <a:gd name="T61" fmla="*/ 50 h 77"/>
                <a:gd name="T62" fmla="*/ 288 w 441"/>
                <a:gd name="T63" fmla="*/ 76 h 77"/>
                <a:gd name="T64" fmla="*/ 333 w 441"/>
                <a:gd name="T65" fmla="*/ 76 h 77"/>
                <a:gd name="T66" fmla="*/ 330 w 441"/>
                <a:gd name="T67" fmla="*/ 50 h 77"/>
                <a:gd name="T68" fmla="*/ 351 w 441"/>
                <a:gd name="T69" fmla="*/ 29 h 77"/>
                <a:gd name="T70" fmla="*/ 399 w 441"/>
                <a:gd name="T71" fmla="*/ 3 h 77"/>
                <a:gd name="T72" fmla="*/ 368 w 441"/>
                <a:gd name="T73" fmla="*/ 28 h 77"/>
                <a:gd name="T74" fmla="*/ 380 w 441"/>
                <a:gd name="T75" fmla="*/ 47 h 77"/>
                <a:gd name="T76" fmla="*/ 376 w 441"/>
                <a:gd name="T77" fmla="*/ 77 h 77"/>
                <a:gd name="T78" fmla="*/ 402 w 441"/>
                <a:gd name="T79" fmla="*/ 63 h 77"/>
                <a:gd name="T80" fmla="*/ 425 w 441"/>
                <a:gd name="T81" fmla="*/ 76 h 77"/>
                <a:gd name="T82" fmla="*/ 432 w 441"/>
                <a:gd name="T83" fmla="*/ 36 h 77"/>
                <a:gd name="T84" fmla="*/ 414 w 441"/>
                <a:gd name="T85" fmla="*/ 26 h 77"/>
                <a:gd name="T86" fmla="*/ 400 w 441"/>
                <a:gd name="T8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1" h="77">
                  <a:moveTo>
                    <a:pt x="65" y="77"/>
                  </a:moveTo>
                  <a:lnTo>
                    <a:pt x="65" y="77"/>
                  </a:lnTo>
                  <a:cubicBezTo>
                    <a:pt x="65" y="76"/>
                    <a:pt x="65" y="76"/>
                    <a:pt x="65" y="76"/>
                  </a:cubicBezTo>
                  <a:cubicBezTo>
                    <a:pt x="63" y="67"/>
                    <a:pt x="61" y="58"/>
                    <a:pt x="60" y="50"/>
                  </a:cubicBezTo>
                  <a:cubicBezTo>
                    <a:pt x="59" y="48"/>
                    <a:pt x="59" y="48"/>
                    <a:pt x="60" y="47"/>
                  </a:cubicBezTo>
                  <a:cubicBezTo>
                    <a:pt x="67" y="41"/>
                    <a:pt x="73" y="36"/>
                    <a:pt x="79" y="30"/>
                  </a:cubicBezTo>
                  <a:cubicBezTo>
                    <a:pt x="79" y="30"/>
                    <a:pt x="80" y="29"/>
                    <a:pt x="81" y="29"/>
                  </a:cubicBezTo>
                  <a:cubicBezTo>
                    <a:pt x="80" y="29"/>
                    <a:pt x="79" y="29"/>
                    <a:pt x="79" y="28"/>
                  </a:cubicBezTo>
                  <a:cubicBezTo>
                    <a:pt x="71" y="27"/>
                    <a:pt x="62" y="26"/>
                    <a:pt x="54" y="26"/>
                  </a:cubicBezTo>
                  <a:cubicBezTo>
                    <a:pt x="53" y="25"/>
                    <a:pt x="52" y="25"/>
                    <a:pt x="52" y="24"/>
                  </a:cubicBezTo>
                  <a:cubicBezTo>
                    <a:pt x="48" y="16"/>
                    <a:pt x="45" y="9"/>
                    <a:pt x="41" y="2"/>
                  </a:cubicBezTo>
                  <a:cubicBezTo>
                    <a:pt x="41" y="2"/>
                    <a:pt x="40" y="1"/>
                    <a:pt x="40" y="1"/>
                  </a:cubicBezTo>
                  <a:cubicBezTo>
                    <a:pt x="40" y="1"/>
                    <a:pt x="39" y="2"/>
                    <a:pt x="39" y="3"/>
                  </a:cubicBezTo>
                  <a:cubicBezTo>
                    <a:pt x="35" y="9"/>
                    <a:pt x="32" y="16"/>
                    <a:pt x="28" y="24"/>
                  </a:cubicBezTo>
                  <a:cubicBezTo>
                    <a:pt x="28" y="25"/>
                    <a:pt x="27" y="25"/>
                    <a:pt x="27" y="25"/>
                  </a:cubicBezTo>
                  <a:cubicBezTo>
                    <a:pt x="20" y="26"/>
                    <a:pt x="14" y="27"/>
                    <a:pt x="8" y="28"/>
                  </a:cubicBezTo>
                  <a:cubicBezTo>
                    <a:pt x="5" y="28"/>
                    <a:pt x="3" y="28"/>
                    <a:pt x="0" y="29"/>
                  </a:cubicBezTo>
                  <a:cubicBezTo>
                    <a:pt x="0" y="29"/>
                    <a:pt x="1" y="30"/>
                    <a:pt x="1" y="30"/>
                  </a:cubicBezTo>
                  <a:cubicBezTo>
                    <a:pt x="7" y="36"/>
                    <a:pt x="14" y="41"/>
                    <a:pt x="20" y="47"/>
                  </a:cubicBezTo>
                  <a:cubicBezTo>
                    <a:pt x="20" y="47"/>
                    <a:pt x="21" y="48"/>
                    <a:pt x="21" y="49"/>
                  </a:cubicBezTo>
                  <a:cubicBezTo>
                    <a:pt x="19" y="56"/>
                    <a:pt x="18" y="63"/>
                    <a:pt x="17" y="70"/>
                  </a:cubicBezTo>
                  <a:cubicBezTo>
                    <a:pt x="16" y="72"/>
                    <a:pt x="16" y="74"/>
                    <a:pt x="15" y="77"/>
                  </a:cubicBezTo>
                  <a:cubicBezTo>
                    <a:pt x="16" y="77"/>
                    <a:pt x="17" y="76"/>
                    <a:pt x="18" y="76"/>
                  </a:cubicBezTo>
                  <a:cubicBezTo>
                    <a:pt x="24" y="72"/>
                    <a:pt x="31" y="68"/>
                    <a:pt x="38" y="64"/>
                  </a:cubicBezTo>
                  <a:cubicBezTo>
                    <a:pt x="40" y="63"/>
                    <a:pt x="40" y="63"/>
                    <a:pt x="42" y="64"/>
                  </a:cubicBezTo>
                  <a:cubicBezTo>
                    <a:pt x="49" y="68"/>
                    <a:pt x="56" y="72"/>
                    <a:pt x="63" y="76"/>
                  </a:cubicBezTo>
                  <a:cubicBezTo>
                    <a:pt x="63" y="76"/>
                    <a:pt x="64" y="77"/>
                    <a:pt x="65" y="77"/>
                  </a:cubicBezTo>
                  <a:close/>
                  <a:moveTo>
                    <a:pt x="155" y="77"/>
                  </a:moveTo>
                  <a:lnTo>
                    <a:pt x="155" y="77"/>
                  </a:lnTo>
                  <a:cubicBezTo>
                    <a:pt x="155" y="76"/>
                    <a:pt x="155" y="76"/>
                    <a:pt x="155" y="76"/>
                  </a:cubicBezTo>
                  <a:cubicBezTo>
                    <a:pt x="153" y="67"/>
                    <a:pt x="151" y="58"/>
                    <a:pt x="150" y="50"/>
                  </a:cubicBezTo>
                  <a:cubicBezTo>
                    <a:pt x="149" y="48"/>
                    <a:pt x="150" y="48"/>
                    <a:pt x="151" y="47"/>
                  </a:cubicBezTo>
                  <a:cubicBezTo>
                    <a:pt x="157" y="41"/>
                    <a:pt x="163" y="36"/>
                    <a:pt x="169" y="30"/>
                  </a:cubicBezTo>
                  <a:cubicBezTo>
                    <a:pt x="169" y="30"/>
                    <a:pt x="170" y="29"/>
                    <a:pt x="171" y="29"/>
                  </a:cubicBezTo>
                  <a:cubicBezTo>
                    <a:pt x="162" y="28"/>
                    <a:pt x="153" y="27"/>
                    <a:pt x="144" y="26"/>
                  </a:cubicBezTo>
                  <a:cubicBezTo>
                    <a:pt x="143" y="25"/>
                    <a:pt x="142" y="25"/>
                    <a:pt x="142" y="24"/>
                  </a:cubicBezTo>
                  <a:cubicBezTo>
                    <a:pt x="138" y="16"/>
                    <a:pt x="135" y="9"/>
                    <a:pt x="131" y="2"/>
                  </a:cubicBezTo>
                  <a:cubicBezTo>
                    <a:pt x="131" y="2"/>
                    <a:pt x="130" y="1"/>
                    <a:pt x="130" y="1"/>
                  </a:cubicBezTo>
                  <a:cubicBezTo>
                    <a:pt x="130" y="1"/>
                    <a:pt x="129" y="2"/>
                    <a:pt x="129" y="3"/>
                  </a:cubicBezTo>
                  <a:cubicBezTo>
                    <a:pt x="125" y="9"/>
                    <a:pt x="122" y="16"/>
                    <a:pt x="118" y="24"/>
                  </a:cubicBezTo>
                  <a:cubicBezTo>
                    <a:pt x="118" y="24"/>
                    <a:pt x="117" y="25"/>
                    <a:pt x="117" y="25"/>
                  </a:cubicBezTo>
                  <a:cubicBezTo>
                    <a:pt x="111" y="26"/>
                    <a:pt x="106" y="27"/>
                    <a:pt x="101" y="27"/>
                  </a:cubicBezTo>
                  <a:cubicBezTo>
                    <a:pt x="97" y="28"/>
                    <a:pt x="94" y="28"/>
                    <a:pt x="90" y="29"/>
                  </a:cubicBezTo>
                  <a:cubicBezTo>
                    <a:pt x="90" y="29"/>
                    <a:pt x="91" y="30"/>
                    <a:pt x="91" y="30"/>
                  </a:cubicBezTo>
                  <a:cubicBezTo>
                    <a:pt x="97" y="36"/>
                    <a:pt x="104" y="41"/>
                    <a:pt x="110" y="47"/>
                  </a:cubicBezTo>
                  <a:cubicBezTo>
                    <a:pt x="111" y="48"/>
                    <a:pt x="111" y="48"/>
                    <a:pt x="111" y="49"/>
                  </a:cubicBezTo>
                  <a:cubicBezTo>
                    <a:pt x="109" y="56"/>
                    <a:pt x="108" y="63"/>
                    <a:pt x="107" y="70"/>
                  </a:cubicBezTo>
                  <a:cubicBezTo>
                    <a:pt x="106" y="72"/>
                    <a:pt x="106" y="75"/>
                    <a:pt x="105" y="77"/>
                  </a:cubicBezTo>
                  <a:cubicBezTo>
                    <a:pt x="106" y="77"/>
                    <a:pt x="107" y="76"/>
                    <a:pt x="107" y="76"/>
                  </a:cubicBezTo>
                  <a:cubicBezTo>
                    <a:pt x="114" y="72"/>
                    <a:pt x="122" y="68"/>
                    <a:pt x="129" y="63"/>
                  </a:cubicBezTo>
                  <a:cubicBezTo>
                    <a:pt x="130" y="63"/>
                    <a:pt x="130" y="63"/>
                    <a:pt x="131" y="63"/>
                  </a:cubicBezTo>
                  <a:cubicBezTo>
                    <a:pt x="138" y="68"/>
                    <a:pt x="145" y="72"/>
                    <a:pt x="152" y="76"/>
                  </a:cubicBezTo>
                  <a:cubicBezTo>
                    <a:pt x="153" y="76"/>
                    <a:pt x="154" y="77"/>
                    <a:pt x="155" y="77"/>
                  </a:cubicBezTo>
                  <a:close/>
                  <a:moveTo>
                    <a:pt x="195" y="77"/>
                  </a:moveTo>
                  <a:lnTo>
                    <a:pt x="195" y="77"/>
                  </a:lnTo>
                  <a:cubicBezTo>
                    <a:pt x="196" y="77"/>
                    <a:pt x="197" y="76"/>
                    <a:pt x="198" y="76"/>
                  </a:cubicBezTo>
                  <a:cubicBezTo>
                    <a:pt x="205" y="72"/>
                    <a:pt x="212" y="68"/>
                    <a:pt x="219" y="63"/>
                  </a:cubicBezTo>
                  <a:cubicBezTo>
                    <a:pt x="220" y="63"/>
                    <a:pt x="221" y="63"/>
                    <a:pt x="222" y="63"/>
                  </a:cubicBezTo>
                  <a:cubicBezTo>
                    <a:pt x="229" y="68"/>
                    <a:pt x="236" y="72"/>
                    <a:pt x="243" y="76"/>
                  </a:cubicBezTo>
                  <a:cubicBezTo>
                    <a:pt x="244" y="76"/>
                    <a:pt x="244" y="77"/>
                    <a:pt x="245" y="77"/>
                  </a:cubicBezTo>
                  <a:cubicBezTo>
                    <a:pt x="245" y="76"/>
                    <a:pt x="245" y="76"/>
                    <a:pt x="245" y="76"/>
                  </a:cubicBezTo>
                  <a:cubicBezTo>
                    <a:pt x="243" y="67"/>
                    <a:pt x="241" y="58"/>
                    <a:pt x="240" y="50"/>
                  </a:cubicBezTo>
                  <a:cubicBezTo>
                    <a:pt x="239" y="48"/>
                    <a:pt x="240" y="48"/>
                    <a:pt x="241" y="47"/>
                  </a:cubicBezTo>
                  <a:cubicBezTo>
                    <a:pt x="247" y="41"/>
                    <a:pt x="253" y="36"/>
                    <a:pt x="259" y="30"/>
                  </a:cubicBezTo>
                  <a:cubicBezTo>
                    <a:pt x="260" y="30"/>
                    <a:pt x="260" y="29"/>
                    <a:pt x="261" y="29"/>
                  </a:cubicBezTo>
                  <a:cubicBezTo>
                    <a:pt x="252" y="28"/>
                    <a:pt x="243" y="27"/>
                    <a:pt x="234" y="26"/>
                  </a:cubicBezTo>
                  <a:cubicBezTo>
                    <a:pt x="233" y="25"/>
                    <a:pt x="232" y="25"/>
                    <a:pt x="232" y="24"/>
                  </a:cubicBezTo>
                  <a:cubicBezTo>
                    <a:pt x="228" y="16"/>
                    <a:pt x="225" y="9"/>
                    <a:pt x="221" y="2"/>
                  </a:cubicBezTo>
                  <a:cubicBezTo>
                    <a:pt x="221" y="2"/>
                    <a:pt x="220" y="1"/>
                    <a:pt x="220" y="1"/>
                  </a:cubicBezTo>
                  <a:cubicBezTo>
                    <a:pt x="220" y="1"/>
                    <a:pt x="219" y="2"/>
                    <a:pt x="219" y="3"/>
                  </a:cubicBezTo>
                  <a:cubicBezTo>
                    <a:pt x="216" y="9"/>
                    <a:pt x="212" y="16"/>
                    <a:pt x="208" y="24"/>
                  </a:cubicBezTo>
                  <a:cubicBezTo>
                    <a:pt x="208" y="25"/>
                    <a:pt x="207" y="25"/>
                    <a:pt x="207" y="25"/>
                  </a:cubicBezTo>
                  <a:cubicBezTo>
                    <a:pt x="201" y="26"/>
                    <a:pt x="196" y="27"/>
                    <a:pt x="191" y="27"/>
                  </a:cubicBezTo>
                  <a:cubicBezTo>
                    <a:pt x="187" y="28"/>
                    <a:pt x="184" y="28"/>
                    <a:pt x="180" y="29"/>
                  </a:cubicBezTo>
                  <a:cubicBezTo>
                    <a:pt x="180" y="29"/>
                    <a:pt x="181" y="30"/>
                    <a:pt x="181" y="30"/>
                  </a:cubicBezTo>
                  <a:cubicBezTo>
                    <a:pt x="187" y="36"/>
                    <a:pt x="194" y="41"/>
                    <a:pt x="200" y="47"/>
                  </a:cubicBezTo>
                  <a:cubicBezTo>
                    <a:pt x="201" y="47"/>
                    <a:pt x="201" y="48"/>
                    <a:pt x="201" y="49"/>
                  </a:cubicBezTo>
                  <a:cubicBezTo>
                    <a:pt x="200" y="55"/>
                    <a:pt x="199" y="60"/>
                    <a:pt x="197" y="66"/>
                  </a:cubicBezTo>
                  <a:cubicBezTo>
                    <a:pt x="197" y="70"/>
                    <a:pt x="196" y="73"/>
                    <a:pt x="195" y="77"/>
                  </a:cubicBezTo>
                  <a:close/>
                  <a:moveTo>
                    <a:pt x="351" y="29"/>
                  </a:moveTo>
                  <a:lnTo>
                    <a:pt x="351" y="29"/>
                  </a:lnTo>
                  <a:cubicBezTo>
                    <a:pt x="342" y="28"/>
                    <a:pt x="333" y="27"/>
                    <a:pt x="324" y="26"/>
                  </a:cubicBezTo>
                  <a:cubicBezTo>
                    <a:pt x="323" y="25"/>
                    <a:pt x="322" y="25"/>
                    <a:pt x="322" y="24"/>
                  </a:cubicBezTo>
                  <a:cubicBezTo>
                    <a:pt x="318" y="16"/>
                    <a:pt x="315" y="9"/>
                    <a:pt x="311" y="2"/>
                  </a:cubicBezTo>
                  <a:cubicBezTo>
                    <a:pt x="311" y="2"/>
                    <a:pt x="311" y="1"/>
                    <a:pt x="310" y="1"/>
                  </a:cubicBezTo>
                  <a:cubicBezTo>
                    <a:pt x="310" y="1"/>
                    <a:pt x="309" y="2"/>
                    <a:pt x="309" y="3"/>
                  </a:cubicBezTo>
                  <a:cubicBezTo>
                    <a:pt x="306" y="9"/>
                    <a:pt x="302" y="16"/>
                    <a:pt x="298" y="24"/>
                  </a:cubicBezTo>
                  <a:cubicBezTo>
                    <a:pt x="298" y="25"/>
                    <a:pt x="297" y="25"/>
                    <a:pt x="297" y="25"/>
                  </a:cubicBezTo>
                  <a:cubicBezTo>
                    <a:pt x="290" y="26"/>
                    <a:pt x="284" y="27"/>
                    <a:pt x="278" y="28"/>
                  </a:cubicBezTo>
                  <a:cubicBezTo>
                    <a:pt x="275" y="28"/>
                    <a:pt x="273" y="28"/>
                    <a:pt x="270" y="29"/>
                  </a:cubicBezTo>
                  <a:cubicBezTo>
                    <a:pt x="270" y="29"/>
                    <a:pt x="271" y="30"/>
                    <a:pt x="271" y="30"/>
                  </a:cubicBezTo>
                  <a:cubicBezTo>
                    <a:pt x="277" y="36"/>
                    <a:pt x="284" y="41"/>
                    <a:pt x="290" y="47"/>
                  </a:cubicBezTo>
                  <a:cubicBezTo>
                    <a:pt x="291" y="48"/>
                    <a:pt x="291" y="48"/>
                    <a:pt x="291" y="50"/>
                  </a:cubicBezTo>
                  <a:cubicBezTo>
                    <a:pt x="289" y="57"/>
                    <a:pt x="288" y="64"/>
                    <a:pt x="287" y="71"/>
                  </a:cubicBezTo>
                  <a:cubicBezTo>
                    <a:pt x="286" y="73"/>
                    <a:pt x="286" y="75"/>
                    <a:pt x="285" y="77"/>
                  </a:cubicBezTo>
                  <a:cubicBezTo>
                    <a:pt x="286" y="77"/>
                    <a:pt x="287" y="76"/>
                    <a:pt x="288" y="76"/>
                  </a:cubicBezTo>
                  <a:cubicBezTo>
                    <a:pt x="295" y="72"/>
                    <a:pt x="302" y="68"/>
                    <a:pt x="309" y="63"/>
                  </a:cubicBezTo>
                  <a:cubicBezTo>
                    <a:pt x="310" y="63"/>
                    <a:pt x="311" y="63"/>
                    <a:pt x="312" y="63"/>
                  </a:cubicBezTo>
                  <a:cubicBezTo>
                    <a:pt x="319" y="68"/>
                    <a:pt x="326" y="72"/>
                    <a:pt x="333" y="76"/>
                  </a:cubicBezTo>
                  <a:cubicBezTo>
                    <a:pt x="334" y="76"/>
                    <a:pt x="334" y="77"/>
                    <a:pt x="335" y="77"/>
                  </a:cubicBezTo>
                  <a:cubicBezTo>
                    <a:pt x="335" y="76"/>
                    <a:pt x="335" y="76"/>
                    <a:pt x="335" y="76"/>
                  </a:cubicBezTo>
                  <a:cubicBezTo>
                    <a:pt x="333" y="67"/>
                    <a:pt x="331" y="58"/>
                    <a:pt x="330" y="50"/>
                  </a:cubicBezTo>
                  <a:cubicBezTo>
                    <a:pt x="329" y="48"/>
                    <a:pt x="330" y="47"/>
                    <a:pt x="331" y="47"/>
                  </a:cubicBezTo>
                  <a:cubicBezTo>
                    <a:pt x="335" y="43"/>
                    <a:pt x="338" y="40"/>
                    <a:pt x="342" y="36"/>
                  </a:cubicBezTo>
                  <a:cubicBezTo>
                    <a:pt x="345" y="34"/>
                    <a:pt x="348" y="31"/>
                    <a:pt x="351" y="29"/>
                  </a:cubicBezTo>
                  <a:close/>
                  <a:moveTo>
                    <a:pt x="400" y="0"/>
                  </a:moveTo>
                  <a:lnTo>
                    <a:pt x="400" y="0"/>
                  </a:lnTo>
                  <a:cubicBezTo>
                    <a:pt x="400" y="1"/>
                    <a:pt x="399" y="2"/>
                    <a:pt x="399" y="3"/>
                  </a:cubicBezTo>
                  <a:cubicBezTo>
                    <a:pt x="396" y="9"/>
                    <a:pt x="392" y="16"/>
                    <a:pt x="388" y="24"/>
                  </a:cubicBezTo>
                  <a:cubicBezTo>
                    <a:pt x="388" y="25"/>
                    <a:pt x="387" y="25"/>
                    <a:pt x="387" y="25"/>
                  </a:cubicBezTo>
                  <a:cubicBezTo>
                    <a:pt x="381" y="26"/>
                    <a:pt x="374" y="27"/>
                    <a:pt x="368" y="28"/>
                  </a:cubicBezTo>
                  <a:cubicBezTo>
                    <a:pt x="365" y="28"/>
                    <a:pt x="363" y="28"/>
                    <a:pt x="360" y="29"/>
                  </a:cubicBezTo>
                  <a:cubicBezTo>
                    <a:pt x="360" y="29"/>
                    <a:pt x="361" y="30"/>
                    <a:pt x="361" y="30"/>
                  </a:cubicBezTo>
                  <a:cubicBezTo>
                    <a:pt x="368" y="36"/>
                    <a:pt x="374" y="41"/>
                    <a:pt x="380" y="47"/>
                  </a:cubicBezTo>
                  <a:cubicBezTo>
                    <a:pt x="381" y="48"/>
                    <a:pt x="381" y="48"/>
                    <a:pt x="381" y="49"/>
                  </a:cubicBezTo>
                  <a:cubicBezTo>
                    <a:pt x="379" y="58"/>
                    <a:pt x="377" y="67"/>
                    <a:pt x="376" y="76"/>
                  </a:cubicBezTo>
                  <a:cubicBezTo>
                    <a:pt x="376" y="76"/>
                    <a:pt x="376" y="76"/>
                    <a:pt x="376" y="77"/>
                  </a:cubicBezTo>
                  <a:cubicBezTo>
                    <a:pt x="377" y="77"/>
                    <a:pt x="377" y="76"/>
                    <a:pt x="378" y="76"/>
                  </a:cubicBezTo>
                  <a:cubicBezTo>
                    <a:pt x="385" y="72"/>
                    <a:pt x="392" y="68"/>
                    <a:pt x="399" y="63"/>
                  </a:cubicBezTo>
                  <a:cubicBezTo>
                    <a:pt x="400" y="63"/>
                    <a:pt x="401" y="63"/>
                    <a:pt x="402" y="63"/>
                  </a:cubicBezTo>
                  <a:cubicBezTo>
                    <a:pt x="409" y="68"/>
                    <a:pt x="416" y="72"/>
                    <a:pt x="423" y="76"/>
                  </a:cubicBezTo>
                  <a:cubicBezTo>
                    <a:pt x="424" y="76"/>
                    <a:pt x="424" y="77"/>
                    <a:pt x="425" y="77"/>
                  </a:cubicBezTo>
                  <a:cubicBezTo>
                    <a:pt x="425" y="76"/>
                    <a:pt x="425" y="76"/>
                    <a:pt x="425" y="76"/>
                  </a:cubicBezTo>
                  <a:cubicBezTo>
                    <a:pt x="423" y="67"/>
                    <a:pt x="421" y="58"/>
                    <a:pt x="420" y="50"/>
                  </a:cubicBezTo>
                  <a:cubicBezTo>
                    <a:pt x="419" y="48"/>
                    <a:pt x="420" y="48"/>
                    <a:pt x="421" y="47"/>
                  </a:cubicBezTo>
                  <a:cubicBezTo>
                    <a:pt x="425" y="43"/>
                    <a:pt x="428" y="40"/>
                    <a:pt x="432" y="36"/>
                  </a:cubicBezTo>
                  <a:cubicBezTo>
                    <a:pt x="435" y="34"/>
                    <a:pt x="438" y="31"/>
                    <a:pt x="441" y="29"/>
                  </a:cubicBezTo>
                  <a:cubicBezTo>
                    <a:pt x="440" y="29"/>
                    <a:pt x="439" y="29"/>
                    <a:pt x="439" y="28"/>
                  </a:cubicBezTo>
                  <a:cubicBezTo>
                    <a:pt x="431" y="27"/>
                    <a:pt x="423" y="26"/>
                    <a:pt x="414" y="26"/>
                  </a:cubicBezTo>
                  <a:cubicBezTo>
                    <a:pt x="413" y="25"/>
                    <a:pt x="412" y="25"/>
                    <a:pt x="412" y="24"/>
                  </a:cubicBezTo>
                  <a:cubicBezTo>
                    <a:pt x="409" y="17"/>
                    <a:pt x="406" y="11"/>
                    <a:pt x="403" y="6"/>
                  </a:cubicBezTo>
                  <a:cubicBezTo>
                    <a:pt x="402" y="4"/>
                    <a:pt x="401" y="2"/>
                    <a:pt x="4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grpSp>
        <p:nvGrpSpPr>
          <p:cNvPr id="48" name="Group 66"/>
          <p:cNvGrpSpPr>
            <a:grpSpLocks noChangeAspect="1"/>
          </p:cNvGrpSpPr>
          <p:nvPr/>
        </p:nvGrpSpPr>
        <p:grpSpPr bwMode="auto">
          <a:xfrm>
            <a:off x="8598470" y="2237962"/>
            <a:ext cx="1004392" cy="1191487"/>
            <a:chOff x="1600" y="4833"/>
            <a:chExt cx="306" cy="363"/>
          </a:xfrm>
          <a:solidFill>
            <a:srgbClr val="002060"/>
          </a:solidFill>
        </p:grpSpPr>
        <p:sp>
          <p:nvSpPr>
            <p:cNvPr id="49" name="Freeform 67"/>
            <p:cNvSpPr>
              <a:spLocks noEditPoints="1"/>
            </p:cNvSpPr>
            <p:nvPr/>
          </p:nvSpPr>
          <p:spPr bwMode="auto">
            <a:xfrm>
              <a:off x="1600" y="4894"/>
              <a:ext cx="306" cy="302"/>
            </a:xfrm>
            <a:custGeom>
              <a:avLst/>
              <a:gdLst>
                <a:gd name="T0" fmla="*/ 78 w 495"/>
                <a:gd name="T1" fmla="*/ 124 h 485"/>
                <a:gd name="T2" fmla="*/ 146 w 495"/>
                <a:gd name="T3" fmla="*/ 79 h 485"/>
                <a:gd name="T4" fmla="*/ 78 w 495"/>
                <a:gd name="T5" fmla="*/ 124 h 485"/>
                <a:gd name="T6" fmla="*/ 213 w 495"/>
                <a:gd name="T7" fmla="*/ 124 h 485"/>
                <a:gd name="T8" fmla="*/ 281 w 495"/>
                <a:gd name="T9" fmla="*/ 79 h 485"/>
                <a:gd name="T10" fmla="*/ 213 w 495"/>
                <a:gd name="T11" fmla="*/ 124 h 485"/>
                <a:gd name="T12" fmla="*/ 349 w 495"/>
                <a:gd name="T13" fmla="*/ 124 h 485"/>
                <a:gd name="T14" fmla="*/ 416 w 495"/>
                <a:gd name="T15" fmla="*/ 79 h 485"/>
                <a:gd name="T16" fmla="*/ 349 w 495"/>
                <a:gd name="T17" fmla="*/ 124 h 485"/>
                <a:gd name="T18" fmla="*/ 146 w 495"/>
                <a:gd name="T19" fmla="*/ 169 h 485"/>
                <a:gd name="T20" fmla="*/ 78 w 495"/>
                <a:gd name="T21" fmla="*/ 214 h 485"/>
                <a:gd name="T22" fmla="*/ 146 w 495"/>
                <a:gd name="T23" fmla="*/ 169 h 485"/>
                <a:gd name="T24" fmla="*/ 281 w 495"/>
                <a:gd name="T25" fmla="*/ 169 h 485"/>
                <a:gd name="T26" fmla="*/ 213 w 495"/>
                <a:gd name="T27" fmla="*/ 214 h 485"/>
                <a:gd name="T28" fmla="*/ 281 w 495"/>
                <a:gd name="T29" fmla="*/ 169 h 485"/>
                <a:gd name="T30" fmla="*/ 416 w 495"/>
                <a:gd name="T31" fmla="*/ 169 h 485"/>
                <a:gd name="T32" fmla="*/ 349 w 495"/>
                <a:gd name="T33" fmla="*/ 214 h 485"/>
                <a:gd name="T34" fmla="*/ 416 w 495"/>
                <a:gd name="T35" fmla="*/ 169 h 485"/>
                <a:gd name="T36" fmla="*/ 146 w 495"/>
                <a:gd name="T37" fmla="*/ 259 h 485"/>
                <a:gd name="T38" fmla="*/ 78 w 495"/>
                <a:gd name="T39" fmla="*/ 304 h 485"/>
                <a:gd name="T40" fmla="*/ 146 w 495"/>
                <a:gd name="T41" fmla="*/ 259 h 485"/>
                <a:gd name="T42" fmla="*/ 213 w 495"/>
                <a:gd name="T43" fmla="*/ 304 h 485"/>
                <a:gd name="T44" fmla="*/ 281 w 495"/>
                <a:gd name="T45" fmla="*/ 259 h 485"/>
                <a:gd name="T46" fmla="*/ 213 w 495"/>
                <a:gd name="T47" fmla="*/ 304 h 485"/>
                <a:gd name="T48" fmla="*/ 348 w 495"/>
                <a:gd name="T49" fmla="*/ 304 h 485"/>
                <a:gd name="T50" fmla="*/ 416 w 495"/>
                <a:gd name="T51" fmla="*/ 259 h 485"/>
                <a:gd name="T52" fmla="*/ 348 w 495"/>
                <a:gd name="T53" fmla="*/ 304 h 485"/>
                <a:gd name="T54" fmla="*/ 146 w 495"/>
                <a:gd name="T55" fmla="*/ 350 h 485"/>
                <a:gd name="T56" fmla="*/ 78 w 495"/>
                <a:gd name="T57" fmla="*/ 394 h 485"/>
                <a:gd name="T58" fmla="*/ 146 w 495"/>
                <a:gd name="T59" fmla="*/ 350 h 485"/>
                <a:gd name="T60" fmla="*/ 349 w 495"/>
                <a:gd name="T61" fmla="*/ 394 h 485"/>
                <a:gd name="T62" fmla="*/ 416 w 495"/>
                <a:gd name="T63" fmla="*/ 349 h 485"/>
                <a:gd name="T64" fmla="*/ 349 w 495"/>
                <a:gd name="T65" fmla="*/ 394 h 485"/>
                <a:gd name="T66" fmla="*/ 213 w 495"/>
                <a:gd name="T67" fmla="*/ 370 h 485"/>
                <a:gd name="T68" fmla="*/ 281 w 495"/>
                <a:gd name="T69" fmla="*/ 462 h 485"/>
                <a:gd name="T70" fmla="*/ 260 w 495"/>
                <a:gd name="T71" fmla="*/ 349 h 485"/>
                <a:gd name="T72" fmla="*/ 213 w 495"/>
                <a:gd name="T73" fmla="*/ 370 h 485"/>
                <a:gd name="T74" fmla="*/ 0 w 495"/>
                <a:gd name="T75" fmla="*/ 475 h 485"/>
                <a:gd name="T76" fmla="*/ 0 w 495"/>
                <a:gd name="T77" fmla="*/ 54 h 485"/>
                <a:gd name="T78" fmla="*/ 26 w 495"/>
                <a:gd name="T79" fmla="*/ 10 h 485"/>
                <a:gd name="T80" fmla="*/ 434 w 495"/>
                <a:gd name="T81" fmla="*/ 0 h 485"/>
                <a:gd name="T82" fmla="*/ 485 w 495"/>
                <a:gd name="T83" fmla="*/ 27 h 485"/>
                <a:gd name="T84" fmla="*/ 495 w 495"/>
                <a:gd name="T85" fmla="*/ 472 h 485"/>
                <a:gd name="T86" fmla="*/ 493 w 495"/>
                <a:gd name="T87" fmla="*/ 478 h 485"/>
                <a:gd name="T88" fmla="*/ 12 w 495"/>
                <a:gd name="T89" fmla="*/ 484 h 485"/>
                <a:gd name="T90" fmla="*/ 4 w 495"/>
                <a:gd name="T91" fmla="*/ 482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5" h="485">
                  <a:moveTo>
                    <a:pt x="78" y="124"/>
                  </a:moveTo>
                  <a:lnTo>
                    <a:pt x="78" y="124"/>
                  </a:lnTo>
                  <a:lnTo>
                    <a:pt x="146" y="124"/>
                  </a:lnTo>
                  <a:lnTo>
                    <a:pt x="146" y="79"/>
                  </a:lnTo>
                  <a:lnTo>
                    <a:pt x="78" y="79"/>
                  </a:lnTo>
                  <a:lnTo>
                    <a:pt x="78" y="124"/>
                  </a:lnTo>
                  <a:close/>
                  <a:moveTo>
                    <a:pt x="213" y="124"/>
                  </a:moveTo>
                  <a:lnTo>
                    <a:pt x="213" y="124"/>
                  </a:lnTo>
                  <a:lnTo>
                    <a:pt x="281" y="124"/>
                  </a:lnTo>
                  <a:lnTo>
                    <a:pt x="281" y="79"/>
                  </a:lnTo>
                  <a:lnTo>
                    <a:pt x="213" y="79"/>
                  </a:lnTo>
                  <a:lnTo>
                    <a:pt x="213" y="124"/>
                  </a:lnTo>
                  <a:close/>
                  <a:moveTo>
                    <a:pt x="349" y="124"/>
                  </a:moveTo>
                  <a:lnTo>
                    <a:pt x="349" y="124"/>
                  </a:lnTo>
                  <a:lnTo>
                    <a:pt x="416" y="124"/>
                  </a:lnTo>
                  <a:lnTo>
                    <a:pt x="416" y="79"/>
                  </a:lnTo>
                  <a:lnTo>
                    <a:pt x="349" y="79"/>
                  </a:lnTo>
                  <a:lnTo>
                    <a:pt x="349" y="124"/>
                  </a:lnTo>
                  <a:close/>
                  <a:moveTo>
                    <a:pt x="146" y="169"/>
                  </a:moveTo>
                  <a:lnTo>
                    <a:pt x="146" y="169"/>
                  </a:lnTo>
                  <a:lnTo>
                    <a:pt x="78" y="169"/>
                  </a:lnTo>
                  <a:lnTo>
                    <a:pt x="78" y="214"/>
                  </a:lnTo>
                  <a:lnTo>
                    <a:pt x="146" y="214"/>
                  </a:lnTo>
                  <a:lnTo>
                    <a:pt x="146" y="169"/>
                  </a:lnTo>
                  <a:close/>
                  <a:moveTo>
                    <a:pt x="281" y="169"/>
                  </a:moveTo>
                  <a:lnTo>
                    <a:pt x="281" y="169"/>
                  </a:lnTo>
                  <a:lnTo>
                    <a:pt x="213" y="169"/>
                  </a:lnTo>
                  <a:lnTo>
                    <a:pt x="213" y="214"/>
                  </a:lnTo>
                  <a:lnTo>
                    <a:pt x="281" y="214"/>
                  </a:lnTo>
                  <a:lnTo>
                    <a:pt x="281" y="169"/>
                  </a:lnTo>
                  <a:close/>
                  <a:moveTo>
                    <a:pt x="416" y="169"/>
                  </a:moveTo>
                  <a:lnTo>
                    <a:pt x="416" y="169"/>
                  </a:lnTo>
                  <a:lnTo>
                    <a:pt x="349" y="169"/>
                  </a:lnTo>
                  <a:lnTo>
                    <a:pt x="349" y="214"/>
                  </a:lnTo>
                  <a:lnTo>
                    <a:pt x="416" y="214"/>
                  </a:lnTo>
                  <a:lnTo>
                    <a:pt x="416" y="169"/>
                  </a:lnTo>
                  <a:close/>
                  <a:moveTo>
                    <a:pt x="146" y="259"/>
                  </a:moveTo>
                  <a:lnTo>
                    <a:pt x="146" y="259"/>
                  </a:lnTo>
                  <a:lnTo>
                    <a:pt x="78" y="259"/>
                  </a:lnTo>
                  <a:lnTo>
                    <a:pt x="78" y="304"/>
                  </a:lnTo>
                  <a:lnTo>
                    <a:pt x="146" y="304"/>
                  </a:lnTo>
                  <a:lnTo>
                    <a:pt x="146" y="259"/>
                  </a:lnTo>
                  <a:close/>
                  <a:moveTo>
                    <a:pt x="213" y="304"/>
                  </a:moveTo>
                  <a:lnTo>
                    <a:pt x="213" y="304"/>
                  </a:lnTo>
                  <a:lnTo>
                    <a:pt x="281" y="304"/>
                  </a:lnTo>
                  <a:lnTo>
                    <a:pt x="281" y="259"/>
                  </a:lnTo>
                  <a:lnTo>
                    <a:pt x="213" y="259"/>
                  </a:lnTo>
                  <a:lnTo>
                    <a:pt x="213" y="304"/>
                  </a:lnTo>
                  <a:close/>
                  <a:moveTo>
                    <a:pt x="348" y="304"/>
                  </a:moveTo>
                  <a:lnTo>
                    <a:pt x="348" y="304"/>
                  </a:lnTo>
                  <a:lnTo>
                    <a:pt x="416" y="304"/>
                  </a:lnTo>
                  <a:lnTo>
                    <a:pt x="416" y="259"/>
                  </a:lnTo>
                  <a:lnTo>
                    <a:pt x="348" y="259"/>
                  </a:lnTo>
                  <a:lnTo>
                    <a:pt x="348" y="304"/>
                  </a:lnTo>
                  <a:close/>
                  <a:moveTo>
                    <a:pt x="146" y="350"/>
                  </a:moveTo>
                  <a:lnTo>
                    <a:pt x="146" y="350"/>
                  </a:lnTo>
                  <a:lnTo>
                    <a:pt x="78" y="350"/>
                  </a:lnTo>
                  <a:lnTo>
                    <a:pt x="78" y="394"/>
                  </a:lnTo>
                  <a:lnTo>
                    <a:pt x="146" y="394"/>
                  </a:lnTo>
                  <a:lnTo>
                    <a:pt x="146" y="350"/>
                  </a:lnTo>
                  <a:close/>
                  <a:moveTo>
                    <a:pt x="349" y="394"/>
                  </a:moveTo>
                  <a:lnTo>
                    <a:pt x="349" y="394"/>
                  </a:lnTo>
                  <a:lnTo>
                    <a:pt x="416" y="394"/>
                  </a:lnTo>
                  <a:lnTo>
                    <a:pt x="416" y="349"/>
                  </a:lnTo>
                  <a:lnTo>
                    <a:pt x="349" y="349"/>
                  </a:lnTo>
                  <a:lnTo>
                    <a:pt x="349" y="394"/>
                  </a:lnTo>
                  <a:close/>
                  <a:moveTo>
                    <a:pt x="213" y="370"/>
                  </a:moveTo>
                  <a:lnTo>
                    <a:pt x="213" y="370"/>
                  </a:lnTo>
                  <a:lnTo>
                    <a:pt x="213" y="462"/>
                  </a:lnTo>
                  <a:lnTo>
                    <a:pt x="281" y="462"/>
                  </a:lnTo>
                  <a:lnTo>
                    <a:pt x="281" y="370"/>
                  </a:lnTo>
                  <a:cubicBezTo>
                    <a:pt x="281" y="359"/>
                    <a:pt x="272" y="349"/>
                    <a:pt x="260" y="349"/>
                  </a:cubicBezTo>
                  <a:lnTo>
                    <a:pt x="234" y="349"/>
                  </a:lnTo>
                  <a:cubicBezTo>
                    <a:pt x="223" y="349"/>
                    <a:pt x="213" y="359"/>
                    <a:pt x="213" y="370"/>
                  </a:cubicBezTo>
                  <a:close/>
                  <a:moveTo>
                    <a:pt x="0" y="475"/>
                  </a:moveTo>
                  <a:lnTo>
                    <a:pt x="0" y="475"/>
                  </a:lnTo>
                  <a:cubicBezTo>
                    <a:pt x="0" y="335"/>
                    <a:pt x="0" y="196"/>
                    <a:pt x="0" y="56"/>
                  </a:cubicBezTo>
                  <a:cubicBezTo>
                    <a:pt x="0" y="55"/>
                    <a:pt x="0" y="55"/>
                    <a:pt x="0" y="54"/>
                  </a:cubicBezTo>
                  <a:cubicBezTo>
                    <a:pt x="0" y="49"/>
                    <a:pt x="2" y="43"/>
                    <a:pt x="4" y="38"/>
                  </a:cubicBezTo>
                  <a:cubicBezTo>
                    <a:pt x="8" y="26"/>
                    <a:pt x="16" y="17"/>
                    <a:pt x="26" y="10"/>
                  </a:cubicBezTo>
                  <a:cubicBezTo>
                    <a:pt x="37" y="3"/>
                    <a:pt x="48" y="0"/>
                    <a:pt x="60" y="0"/>
                  </a:cubicBezTo>
                  <a:cubicBezTo>
                    <a:pt x="185" y="1"/>
                    <a:pt x="309" y="1"/>
                    <a:pt x="434" y="0"/>
                  </a:cubicBezTo>
                  <a:cubicBezTo>
                    <a:pt x="442" y="0"/>
                    <a:pt x="450" y="2"/>
                    <a:pt x="457" y="5"/>
                  </a:cubicBezTo>
                  <a:cubicBezTo>
                    <a:pt x="469" y="9"/>
                    <a:pt x="478" y="17"/>
                    <a:pt x="485" y="27"/>
                  </a:cubicBezTo>
                  <a:cubicBezTo>
                    <a:pt x="492" y="38"/>
                    <a:pt x="495" y="49"/>
                    <a:pt x="495" y="61"/>
                  </a:cubicBezTo>
                  <a:cubicBezTo>
                    <a:pt x="495" y="198"/>
                    <a:pt x="495" y="335"/>
                    <a:pt x="495" y="472"/>
                  </a:cubicBezTo>
                  <a:cubicBezTo>
                    <a:pt x="495" y="472"/>
                    <a:pt x="495" y="473"/>
                    <a:pt x="495" y="474"/>
                  </a:cubicBezTo>
                  <a:cubicBezTo>
                    <a:pt x="494" y="475"/>
                    <a:pt x="494" y="477"/>
                    <a:pt x="493" y="478"/>
                  </a:cubicBezTo>
                  <a:cubicBezTo>
                    <a:pt x="491" y="483"/>
                    <a:pt x="487" y="485"/>
                    <a:pt x="482" y="485"/>
                  </a:cubicBezTo>
                  <a:cubicBezTo>
                    <a:pt x="326" y="484"/>
                    <a:pt x="169" y="484"/>
                    <a:pt x="12" y="484"/>
                  </a:cubicBezTo>
                  <a:cubicBezTo>
                    <a:pt x="11" y="484"/>
                    <a:pt x="11" y="484"/>
                    <a:pt x="10" y="484"/>
                  </a:cubicBezTo>
                  <a:cubicBezTo>
                    <a:pt x="8" y="484"/>
                    <a:pt x="6" y="484"/>
                    <a:pt x="4" y="482"/>
                  </a:cubicBezTo>
                  <a:cubicBezTo>
                    <a:pt x="2" y="480"/>
                    <a:pt x="0" y="478"/>
                    <a:pt x="0"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sp>
          <p:nvSpPr>
            <p:cNvPr id="50" name="Freeform 68"/>
            <p:cNvSpPr>
              <a:spLocks noEditPoints="1"/>
            </p:cNvSpPr>
            <p:nvPr/>
          </p:nvSpPr>
          <p:spPr bwMode="auto">
            <a:xfrm>
              <a:off x="1617" y="4833"/>
              <a:ext cx="272" cy="48"/>
            </a:xfrm>
            <a:custGeom>
              <a:avLst/>
              <a:gdLst>
                <a:gd name="T0" fmla="*/ 65 w 441"/>
                <a:gd name="T1" fmla="*/ 76 h 77"/>
                <a:gd name="T2" fmla="*/ 79 w 441"/>
                <a:gd name="T3" fmla="*/ 30 h 77"/>
                <a:gd name="T4" fmla="*/ 54 w 441"/>
                <a:gd name="T5" fmla="*/ 26 h 77"/>
                <a:gd name="T6" fmla="*/ 40 w 441"/>
                <a:gd name="T7" fmla="*/ 1 h 77"/>
                <a:gd name="T8" fmla="*/ 27 w 441"/>
                <a:gd name="T9" fmla="*/ 25 h 77"/>
                <a:gd name="T10" fmla="*/ 1 w 441"/>
                <a:gd name="T11" fmla="*/ 30 h 77"/>
                <a:gd name="T12" fmla="*/ 17 w 441"/>
                <a:gd name="T13" fmla="*/ 70 h 77"/>
                <a:gd name="T14" fmla="*/ 38 w 441"/>
                <a:gd name="T15" fmla="*/ 64 h 77"/>
                <a:gd name="T16" fmla="*/ 65 w 441"/>
                <a:gd name="T17" fmla="*/ 77 h 77"/>
                <a:gd name="T18" fmla="*/ 155 w 441"/>
                <a:gd name="T19" fmla="*/ 76 h 77"/>
                <a:gd name="T20" fmla="*/ 169 w 441"/>
                <a:gd name="T21" fmla="*/ 30 h 77"/>
                <a:gd name="T22" fmla="*/ 142 w 441"/>
                <a:gd name="T23" fmla="*/ 24 h 77"/>
                <a:gd name="T24" fmla="*/ 129 w 441"/>
                <a:gd name="T25" fmla="*/ 3 h 77"/>
                <a:gd name="T26" fmla="*/ 101 w 441"/>
                <a:gd name="T27" fmla="*/ 27 h 77"/>
                <a:gd name="T28" fmla="*/ 110 w 441"/>
                <a:gd name="T29" fmla="*/ 47 h 77"/>
                <a:gd name="T30" fmla="*/ 105 w 441"/>
                <a:gd name="T31" fmla="*/ 77 h 77"/>
                <a:gd name="T32" fmla="*/ 131 w 441"/>
                <a:gd name="T33" fmla="*/ 63 h 77"/>
                <a:gd name="T34" fmla="*/ 195 w 441"/>
                <a:gd name="T35" fmla="*/ 77 h 77"/>
                <a:gd name="T36" fmla="*/ 219 w 441"/>
                <a:gd name="T37" fmla="*/ 63 h 77"/>
                <a:gd name="T38" fmla="*/ 245 w 441"/>
                <a:gd name="T39" fmla="*/ 77 h 77"/>
                <a:gd name="T40" fmla="*/ 241 w 441"/>
                <a:gd name="T41" fmla="*/ 47 h 77"/>
                <a:gd name="T42" fmla="*/ 234 w 441"/>
                <a:gd name="T43" fmla="*/ 26 h 77"/>
                <a:gd name="T44" fmla="*/ 220 w 441"/>
                <a:gd name="T45" fmla="*/ 1 h 77"/>
                <a:gd name="T46" fmla="*/ 207 w 441"/>
                <a:gd name="T47" fmla="*/ 25 h 77"/>
                <a:gd name="T48" fmla="*/ 181 w 441"/>
                <a:gd name="T49" fmla="*/ 30 h 77"/>
                <a:gd name="T50" fmla="*/ 197 w 441"/>
                <a:gd name="T51" fmla="*/ 66 h 77"/>
                <a:gd name="T52" fmla="*/ 351 w 441"/>
                <a:gd name="T53" fmla="*/ 29 h 77"/>
                <a:gd name="T54" fmla="*/ 311 w 441"/>
                <a:gd name="T55" fmla="*/ 2 h 77"/>
                <a:gd name="T56" fmla="*/ 298 w 441"/>
                <a:gd name="T57" fmla="*/ 24 h 77"/>
                <a:gd name="T58" fmla="*/ 270 w 441"/>
                <a:gd name="T59" fmla="*/ 29 h 77"/>
                <a:gd name="T60" fmla="*/ 291 w 441"/>
                <a:gd name="T61" fmla="*/ 50 h 77"/>
                <a:gd name="T62" fmla="*/ 288 w 441"/>
                <a:gd name="T63" fmla="*/ 76 h 77"/>
                <a:gd name="T64" fmla="*/ 333 w 441"/>
                <a:gd name="T65" fmla="*/ 76 h 77"/>
                <a:gd name="T66" fmla="*/ 330 w 441"/>
                <a:gd name="T67" fmla="*/ 50 h 77"/>
                <a:gd name="T68" fmla="*/ 351 w 441"/>
                <a:gd name="T69" fmla="*/ 29 h 77"/>
                <a:gd name="T70" fmla="*/ 399 w 441"/>
                <a:gd name="T71" fmla="*/ 3 h 77"/>
                <a:gd name="T72" fmla="*/ 368 w 441"/>
                <a:gd name="T73" fmla="*/ 28 h 77"/>
                <a:gd name="T74" fmla="*/ 380 w 441"/>
                <a:gd name="T75" fmla="*/ 47 h 77"/>
                <a:gd name="T76" fmla="*/ 376 w 441"/>
                <a:gd name="T77" fmla="*/ 77 h 77"/>
                <a:gd name="T78" fmla="*/ 402 w 441"/>
                <a:gd name="T79" fmla="*/ 63 h 77"/>
                <a:gd name="T80" fmla="*/ 425 w 441"/>
                <a:gd name="T81" fmla="*/ 76 h 77"/>
                <a:gd name="T82" fmla="*/ 432 w 441"/>
                <a:gd name="T83" fmla="*/ 36 h 77"/>
                <a:gd name="T84" fmla="*/ 414 w 441"/>
                <a:gd name="T85" fmla="*/ 26 h 77"/>
                <a:gd name="T86" fmla="*/ 400 w 441"/>
                <a:gd name="T8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1" h="77">
                  <a:moveTo>
                    <a:pt x="65" y="77"/>
                  </a:moveTo>
                  <a:lnTo>
                    <a:pt x="65" y="77"/>
                  </a:lnTo>
                  <a:cubicBezTo>
                    <a:pt x="65" y="76"/>
                    <a:pt x="65" y="76"/>
                    <a:pt x="65" y="76"/>
                  </a:cubicBezTo>
                  <a:cubicBezTo>
                    <a:pt x="63" y="67"/>
                    <a:pt x="61" y="58"/>
                    <a:pt x="60" y="50"/>
                  </a:cubicBezTo>
                  <a:cubicBezTo>
                    <a:pt x="59" y="48"/>
                    <a:pt x="59" y="48"/>
                    <a:pt x="60" y="47"/>
                  </a:cubicBezTo>
                  <a:cubicBezTo>
                    <a:pt x="67" y="41"/>
                    <a:pt x="73" y="36"/>
                    <a:pt x="79" y="30"/>
                  </a:cubicBezTo>
                  <a:cubicBezTo>
                    <a:pt x="79" y="30"/>
                    <a:pt x="80" y="29"/>
                    <a:pt x="81" y="29"/>
                  </a:cubicBezTo>
                  <a:cubicBezTo>
                    <a:pt x="80" y="29"/>
                    <a:pt x="79" y="29"/>
                    <a:pt x="79" y="28"/>
                  </a:cubicBezTo>
                  <a:cubicBezTo>
                    <a:pt x="71" y="27"/>
                    <a:pt x="62" y="26"/>
                    <a:pt x="54" y="26"/>
                  </a:cubicBezTo>
                  <a:cubicBezTo>
                    <a:pt x="53" y="25"/>
                    <a:pt x="52" y="25"/>
                    <a:pt x="52" y="24"/>
                  </a:cubicBezTo>
                  <a:cubicBezTo>
                    <a:pt x="48" y="16"/>
                    <a:pt x="45" y="9"/>
                    <a:pt x="41" y="2"/>
                  </a:cubicBezTo>
                  <a:cubicBezTo>
                    <a:pt x="41" y="2"/>
                    <a:pt x="40" y="1"/>
                    <a:pt x="40" y="1"/>
                  </a:cubicBezTo>
                  <a:cubicBezTo>
                    <a:pt x="40" y="1"/>
                    <a:pt x="39" y="2"/>
                    <a:pt x="39" y="3"/>
                  </a:cubicBezTo>
                  <a:cubicBezTo>
                    <a:pt x="35" y="9"/>
                    <a:pt x="32" y="16"/>
                    <a:pt x="28" y="24"/>
                  </a:cubicBezTo>
                  <a:cubicBezTo>
                    <a:pt x="28" y="25"/>
                    <a:pt x="27" y="25"/>
                    <a:pt x="27" y="25"/>
                  </a:cubicBezTo>
                  <a:cubicBezTo>
                    <a:pt x="20" y="26"/>
                    <a:pt x="14" y="27"/>
                    <a:pt x="8" y="28"/>
                  </a:cubicBezTo>
                  <a:cubicBezTo>
                    <a:pt x="5" y="28"/>
                    <a:pt x="3" y="28"/>
                    <a:pt x="0" y="29"/>
                  </a:cubicBezTo>
                  <a:cubicBezTo>
                    <a:pt x="0" y="29"/>
                    <a:pt x="1" y="30"/>
                    <a:pt x="1" y="30"/>
                  </a:cubicBezTo>
                  <a:cubicBezTo>
                    <a:pt x="7" y="36"/>
                    <a:pt x="14" y="41"/>
                    <a:pt x="20" y="47"/>
                  </a:cubicBezTo>
                  <a:cubicBezTo>
                    <a:pt x="20" y="47"/>
                    <a:pt x="21" y="48"/>
                    <a:pt x="21" y="49"/>
                  </a:cubicBezTo>
                  <a:cubicBezTo>
                    <a:pt x="19" y="56"/>
                    <a:pt x="18" y="63"/>
                    <a:pt x="17" y="70"/>
                  </a:cubicBezTo>
                  <a:cubicBezTo>
                    <a:pt x="16" y="72"/>
                    <a:pt x="16" y="74"/>
                    <a:pt x="15" y="77"/>
                  </a:cubicBezTo>
                  <a:cubicBezTo>
                    <a:pt x="16" y="77"/>
                    <a:pt x="17" y="76"/>
                    <a:pt x="18" y="76"/>
                  </a:cubicBezTo>
                  <a:cubicBezTo>
                    <a:pt x="24" y="72"/>
                    <a:pt x="31" y="68"/>
                    <a:pt x="38" y="64"/>
                  </a:cubicBezTo>
                  <a:cubicBezTo>
                    <a:pt x="40" y="63"/>
                    <a:pt x="40" y="63"/>
                    <a:pt x="42" y="64"/>
                  </a:cubicBezTo>
                  <a:cubicBezTo>
                    <a:pt x="49" y="68"/>
                    <a:pt x="56" y="72"/>
                    <a:pt x="63" y="76"/>
                  </a:cubicBezTo>
                  <a:cubicBezTo>
                    <a:pt x="63" y="76"/>
                    <a:pt x="64" y="77"/>
                    <a:pt x="65" y="77"/>
                  </a:cubicBezTo>
                  <a:close/>
                  <a:moveTo>
                    <a:pt x="155" y="77"/>
                  </a:moveTo>
                  <a:lnTo>
                    <a:pt x="155" y="77"/>
                  </a:lnTo>
                  <a:cubicBezTo>
                    <a:pt x="155" y="76"/>
                    <a:pt x="155" y="76"/>
                    <a:pt x="155" y="76"/>
                  </a:cubicBezTo>
                  <a:cubicBezTo>
                    <a:pt x="153" y="67"/>
                    <a:pt x="151" y="58"/>
                    <a:pt x="150" y="50"/>
                  </a:cubicBezTo>
                  <a:cubicBezTo>
                    <a:pt x="149" y="48"/>
                    <a:pt x="150" y="48"/>
                    <a:pt x="151" y="47"/>
                  </a:cubicBezTo>
                  <a:cubicBezTo>
                    <a:pt x="157" y="41"/>
                    <a:pt x="163" y="36"/>
                    <a:pt x="169" y="30"/>
                  </a:cubicBezTo>
                  <a:cubicBezTo>
                    <a:pt x="169" y="30"/>
                    <a:pt x="170" y="29"/>
                    <a:pt x="171" y="29"/>
                  </a:cubicBezTo>
                  <a:cubicBezTo>
                    <a:pt x="162" y="28"/>
                    <a:pt x="153" y="27"/>
                    <a:pt x="144" y="26"/>
                  </a:cubicBezTo>
                  <a:cubicBezTo>
                    <a:pt x="143" y="25"/>
                    <a:pt x="142" y="25"/>
                    <a:pt x="142" y="24"/>
                  </a:cubicBezTo>
                  <a:cubicBezTo>
                    <a:pt x="138" y="16"/>
                    <a:pt x="135" y="9"/>
                    <a:pt x="131" y="2"/>
                  </a:cubicBezTo>
                  <a:cubicBezTo>
                    <a:pt x="131" y="2"/>
                    <a:pt x="130" y="1"/>
                    <a:pt x="130" y="1"/>
                  </a:cubicBezTo>
                  <a:cubicBezTo>
                    <a:pt x="130" y="1"/>
                    <a:pt x="129" y="2"/>
                    <a:pt x="129" y="3"/>
                  </a:cubicBezTo>
                  <a:cubicBezTo>
                    <a:pt x="125" y="9"/>
                    <a:pt x="122" y="16"/>
                    <a:pt x="118" y="24"/>
                  </a:cubicBezTo>
                  <a:cubicBezTo>
                    <a:pt x="118" y="24"/>
                    <a:pt x="117" y="25"/>
                    <a:pt x="117" y="25"/>
                  </a:cubicBezTo>
                  <a:cubicBezTo>
                    <a:pt x="111" y="26"/>
                    <a:pt x="106" y="27"/>
                    <a:pt x="101" y="27"/>
                  </a:cubicBezTo>
                  <a:cubicBezTo>
                    <a:pt x="97" y="28"/>
                    <a:pt x="94" y="28"/>
                    <a:pt x="90" y="29"/>
                  </a:cubicBezTo>
                  <a:cubicBezTo>
                    <a:pt x="90" y="29"/>
                    <a:pt x="91" y="30"/>
                    <a:pt x="91" y="30"/>
                  </a:cubicBezTo>
                  <a:cubicBezTo>
                    <a:pt x="97" y="36"/>
                    <a:pt x="104" y="41"/>
                    <a:pt x="110" y="47"/>
                  </a:cubicBezTo>
                  <a:cubicBezTo>
                    <a:pt x="111" y="48"/>
                    <a:pt x="111" y="48"/>
                    <a:pt x="111" y="49"/>
                  </a:cubicBezTo>
                  <a:cubicBezTo>
                    <a:pt x="109" y="56"/>
                    <a:pt x="108" y="63"/>
                    <a:pt x="107" y="70"/>
                  </a:cubicBezTo>
                  <a:cubicBezTo>
                    <a:pt x="106" y="72"/>
                    <a:pt x="106" y="75"/>
                    <a:pt x="105" y="77"/>
                  </a:cubicBezTo>
                  <a:cubicBezTo>
                    <a:pt x="106" y="77"/>
                    <a:pt x="107" y="76"/>
                    <a:pt x="107" y="76"/>
                  </a:cubicBezTo>
                  <a:cubicBezTo>
                    <a:pt x="114" y="72"/>
                    <a:pt x="122" y="68"/>
                    <a:pt x="129" y="63"/>
                  </a:cubicBezTo>
                  <a:cubicBezTo>
                    <a:pt x="130" y="63"/>
                    <a:pt x="130" y="63"/>
                    <a:pt x="131" y="63"/>
                  </a:cubicBezTo>
                  <a:cubicBezTo>
                    <a:pt x="138" y="68"/>
                    <a:pt x="145" y="72"/>
                    <a:pt x="152" y="76"/>
                  </a:cubicBezTo>
                  <a:cubicBezTo>
                    <a:pt x="153" y="76"/>
                    <a:pt x="154" y="77"/>
                    <a:pt x="155" y="77"/>
                  </a:cubicBezTo>
                  <a:close/>
                  <a:moveTo>
                    <a:pt x="195" y="77"/>
                  </a:moveTo>
                  <a:lnTo>
                    <a:pt x="195" y="77"/>
                  </a:lnTo>
                  <a:cubicBezTo>
                    <a:pt x="196" y="77"/>
                    <a:pt x="197" y="76"/>
                    <a:pt x="198" y="76"/>
                  </a:cubicBezTo>
                  <a:cubicBezTo>
                    <a:pt x="205" y="72"/>
                    <a:pt x="212" y="68"/>
                    <a:pt x="219" y="63"/>
                  </a:cubicBezTo>
                  <a:cubicBezTo>
                    <a:pt x="220" y="63"/>
                    <a:pt x="221" y="63"/>
                    <a:pt x="222" y="63"/>
                  </a:cubicBezTo>
                  <a:cubicBezTo>
                    <a:pt x="229" y="68"/>
                    <a:pt x="236" y="72"/>
                    <a:pt x="243" y="76"/>
                  </a:cubicBezTo>
                  <a:cubicBezTo>
                    <a:pt x="244" y="76"/>
                    <a:pt x="244" y="77"/>
                    <a:pt x="245" y="77"/>
                  </a:cubicBezTo>
                  <a:cubicBezTo>
                    <a:pt x="245" y="76"/>
                    <a:pt x="245" y="76"/>
                    <a:pt x="245" y="76"/>
                  </a:cubicBezTo>
                  <a:cubicBezTo>
                    <a:pt x="243" y="67"/>
                    <a:pt x="241" y="58"/>
                    <a:pt x="240" y="50"/>
                  </a:cubicBezTo>
                  <a:cubicBezTo>
                    <a:pt x="239" y="48"/>
                    <a:pt x="240" y="48"/>
                    <a:pt x="241" y="47"/>
                  </a:cubicBezTo>
                  <a:cubicBezTo>
                    <a:pt x="247" y="41"/>
                    <a:pt x="253" y="36"/>
                    <a:pt x="259" y="30"/>
                  </a:cubicBezTo>
                  <a:cubicBezTo>
                    <a:pt x="260" y="30"/>
                    <a:pt x="260" y="29"/>
                    <a:pt x="261" y="29"/>
                  </a:cubicBezTo>
                  <a:cubicBezTo>
                    <a:pt x="252" y="28"/>
                    <a:pt x="243" y="27"/>
                    <a:pt x="234" y="26"/>
                  </a:cubicBezTo>
                  <a:cubicBezTo>
                    <a:pt x="233" y="25"/>
                    <a:pt x="232" y="25"/>
                    <a:pt x="232" y="24"/>
                  </a:cubicBezTo>
                  <a:cubicBezTo>
                    <a:pt x="228" y="16"/>
                    <a:pt x="225" y="9"/>
                    <a:pt x="221" y="2"/>
                  </a:cubicBezTo>
                  <a:cubicBezTo>
                    <a:pt x="221" y="2"/>
                    <a:pt x="220" y="1"/>
                    <a:pt x="220" y="1"/>
                  </a:cubicBezTo>
                  <a:cubicBezTo>
                    <a:pt x="220" y="1"/>
                    <a:pt x="219" y="2"/>
                    <a:pt x="219" y="3"/>
                  </a:cubicBezTo>
                  <a:cubicBezTo>
                    <a:pt x="216" y="9"/>
                    <a:pt x="212" y="16"/>
                    <a:pt x="208" y="24"/>
                  </a:cubicBezTo>
                  <a:cubicBezTo>
                    <a:pt x="208" y="25"/>
                    <a:pt x="207" y="25"/>
                    <a:pt x="207" y="25"/>
                  </a:cubicBezTo>
                  <a:cubicBezTo>
                    <a:pt x="201" y="26"/>
                    <a:pt x="196" y="27"/>
                    <a:pt x="191" y="27"/>
                  </a:cubicBezTo>
                  <a:cubicBezTo>
                    <a:pt x="187" y="28"/>
                    <a:pt x="184" y="28"/>
                    <a:pt x="180" y="29"/>
                  </a:cubicBezTo>
                  <a:cubicBezTo>
                    <a:pt x="180" y="29"/>
                    <a:pt x="181" y="30"/>
                    <a:pt x="181" y="30"/>
                  </a:cubicBezTo>
                  <a:cubicBezTo>
                    <a:pt x="187" y="36"/>
                    <a:pt x="194" y="41"/>
                    <a:pt x="200" y="47"/>
                  </a:cubicBezTo>
                  <a:cubicBezTo>
                    <a:pt x="201" y="47"/>
                    <a:pt x="201" y="48"/>
                    <a:pt x="201" y="49"/>
                  </a:cubicBezTo>
                  <a:cubicBezTo>
                    <a:pt x="200" y="55"/>
                    <a:pt x="199" y="60"/>
                    <a:pt x="197" y="66"/>
                  </a:cubicBezTo>
                  <a:cubicBezTo>
                    <a:pt x="197" y="70"/>
                    <a:pt x="196" y="73"/>
                    <a:pt x="195" y="77"/>
                  </a:cubicBezTo>
                  <a:close/>
                  <a:moveTo>
                    <a:pt x="351" y="29"/>
                  </a:moveTo>
                  <a:lnTo>
                    <a:pt x="351" y="29"/>
                  </a:lnTo>
                  <a:cubicBezTo>
                    <a:pt x="342" y="28"/>
                    <a:pt x="333" y="27"/>
                    <a:pt x="324" y="26"/>
                  </a:cubicBezTo>
                  <a:cubicBezTo>
                    <a:pt x="323" y="25"/>
                    <a:pt x="322" y="25"/>
                    <a:pt x="322" y="24"/>
                  </a:cubicBezTo>
                  <a:cubicBezTo>
                    <a:pt x="318" y="16"/>
                    <a:pt x="315" y="9"/>
                    <a:pt x="311" y="2"/>
                  </a:cubicBezTo>
                  <a:cubicBezTo>
                    <a:pt x="311" y="2"/>
                    <a:pt x="311" y="1"/>
                    <a:pt x="310" y="1"/>
                  </a:cubicBezTo>
                  <a:cubicBezTo>
                    <a:pt x="310" y="1"/>
                    <a:pt x="309" y="2"/>
                    <a:pt x="309" y="3"/>
                  </a:cubicBezTo>
                  <a:cubicBezTo>
                    <a:pt x="306" y="9"/>
                    <a:pt x="302" y="16"/>
                    <a:pt x="298" y="24"/>
                  </a:cubicBezTo>
                  <a:cubicBezTo>
                    <a:pt x="298" y="25"/>
                    <a:pt x="297" y="25"/>
                    <a:pt x="297" y="25"/>
                  </a:cubicBezTo>
                  <a:cubicBezTo>
                    <a:pt x="290" y="26"/>
                    <a:pt x="284" y="27"/>
                    <a:pt x="278" y="28"/>
                  </a:cubicBezTo>
                  <a:cubicBezTo>
                    <a:pt x="275" y="28"/>
                    <a:pt x="273" y="28"/>
                    <a:pt x="270" y="29"/>
                  </a:cubicBezTo>
                  <a:cubicBezTo>
                    <a:pt x="270" y="29"/>
                    <a:pt x="271" y="30"/>
                    <a:pt x="271" y="30"/>
                  </a:cubicBezTo>
                  <a:cubicBezTo>
                    <a:pt x="277" y="36"/>
                    <a:pt x="284" y="41"/>
                    <a:pt x="290" y="47"/>
                  </a:cubicBezTo>
                  <a:cubicBezTo>
                    <a:pt x="291" y="48"/>
                    <a:pt x="291" y="48"/>
                    <a:pt x="291" y="50"/>
                  </a:cubicBezTo>
                  <a:cubicBezTo>
                    <a:pt x="289" y="57"/>
                    <a:pt x="288" y="64"/>
                    <a:pt x="287" y="71"/>
                  </a:cubicBezTo>
                  <a:cubicBezTo>
                    <a:pt x="286" y="73"/>
                    <a:pt x="286" y="75"/>
                    <a:pt x="285" y="77"/>
                  </a:cubicBezTo>
                  <a:cubicBezTo>
                    <a:pt x="286" y="77"/>
                    <a:pt x="287" y="76"/>
                    <a:pt x="288" y="76"/>
                  </a:cubicBezTo>
                  <a:cubicBezTo>
                    <a:pt x="295" y="72"/>
                    <a:pt x="302" y="68"/>
                    <a:pt x="309" y="63"/>
                  </a:cubicBezTo>
                  <a:cubicBezTo>
                    <a:pt x="310" y="63"/>
                    <a:pt x="311" y="63"/>
                    <a:pt x="312" y="63"/>
                  </a:cubicBezTo>
                  <a:cubicBezTo>
                    <a:pt x="319" y="68"/>
                    <a:pt x="326" y="72"/>
                    <a:pt x="333" y="76"/>
                  </a:cubicBezTo>
                  <a:cubicBezTo>
                    <a:pt x="334" y="76"/>
                    <a:pt x="334" y="77"/>
                    <a:pt x="335" y="77"/>
                  </a:cubicBezTo>
                  <a:cubicBezTo>
                    <a:pt x="335" y="76"/>
                    <a:pt x="335" y="76"/>
                    <a:pt x="335" y="76"/>
                  </a:cubicBezTo>
                  <a:cubicBezTo>
                    <a:pt x="333" y="67"/>
                    <a:pt x="331" y="58"/>
                    <a:pt x="330" y="50"/>
                  </a:cubicBezTo>
                  <a:cubicBezTo>
                    <a:pt x="329" y="48"/>
                    <a:pt x="330" y="47"/>
                    <a:pt x="331" y="47"/>
                  </a:cubicBezTo>
                  <a:cubicBezTo>
                    <a:pt x="335" y="43"/>
                    <a:pt x="338" y="40"/>
                    <a:pt x="342" y="36"/>
                  </a:cubicBezTo>
                  <a:cubicBezTo>
                    <a:pt x="345" y="34"/>
                    <a:pt x="348" y="31"/>
                    <a:pt x="351" y="29"/>
                  </a:cubicBezTo>
                  <a:close/>
                  <a:moveTo>
                    <a:pt x="400" y="0"/>
                  </a:moveTo>
                  <a:lnTo>
                    <a:pt x="400" y="0"/>
                  </a:lnTo>
                  <a:cubicBezTo>
                    <a:pt x="400" y="1"/>
                    <a:pt x="399" y="2"/>
                    <a:pt x="399" y="3"/>
                  </a:cubicBezTo>
                  <a:cubicBezTo>
                    <a:pt x="396" y="9"/>
                    <a:pt x="392" y="16"/>
                    <a:pt x="388" y="24"/>
                  </a:cubicBezTo>
                  <a:cubicBezTo>
                    <a:pt x="388" y="25"/>
                    <a:pt x="387" y="25"/>
                    <a:pt x="387" y="25"/>
                  </a:cubicBezTo>
                  <a:cubicBezTo>
                    <a:pt x="381" y="26"/>
                    <a:pt x="374" y="27"/>
                    <a:pt x="368" y="28"/>
                  </a:cubicBezTo>
                  <a:cubicBezTo>
                    <a:pt x="365" y="28"/>
                    <a:pt x="363" y="28"/>
                    <a:pt x="360" y="29"/>
                  </a:cubicBezTo>
                  <a:cubicBezTo>
                    <a:pt x="360" y="29"/>
                    <a:pt x="361" y="30"/>
                    <a:pt x="361" y="30"/>
                  </a:cubicBezTo>
                  <a:cubicBezTo>
                    <a:pt x="368" y="36"/>
                    <a:pt x="374" y="41"/>
                    <a:pt x="380" y="47"/>
                  </a:cubicBezTo>
                  <a:cubicBezTo>
                    <a:pt x="381" y="48"/>
                    <a:pt x="381" y="48"/>
                    <a:pt x="381" y="49"/>
                  </a:cubicBezTo>
                  <a:cubicBezTo>
                    <a:pt x="379" y="58"/>
                    <a:pt x="377" y="67"/>
                    <a:pt x="376" y="76"/>
                  </a:cubicBezTo>
                  <a:cubicBezTo>
                    <a:pt x="376" y="76"/>
                    <a:pt x="376" y="76"/>
                    <a:pt x="376" y="77"/>
                  </a:cubicBezTo>
                  <a:cubicBezTo>
                    <a:pt x="377" y="77"/>
                    <a:pt x="377" y="76"/>
                    <a:pt x="378" y="76"/>
                  </a:cubicBezTo>
                  <a:cubicBezTo>
                    <a:pt x="385" y="72"/>
                    <a:pt x="392" y="68"/>
                    <a:pt x="399" y="63"/>
                  </a:cubicBezTo>
                  <a:cubicBezTo>
                    <a:pt x="400" y="63"/>
                    <a:pt x="401" y="63"/>
                    <a:pt x="402" y="63"/>
                  </a:cubicBezTo>
                  <a:cubicBezTo>
                    <a:pt x="409" y="68"/>
                    <a:pt x="416" y="72"/>
                    <a:pt x="423" y="76"/>
                  </a:cubicBezTo>
                  <a:cubicBezTo>
                    <a:pt x="424" y="76"/>
                    <a:pt x="424" y="77"/>
                    <a:pt x="425" y="77"/>
                  </a:cubicBezTo>
                  <a:cubicBezTo>
                    <a:pt x="425" y="76"/>
                    <a:pt x="425" y="76"/>
                    <a:pt x="425" y="76"/>
                  </a:cubicBezTo>
                  <a:cubicBezTo>
                    <a:pt x="423" y="67"/>
                    <a:pt x="421" y="58"/>
                    <a:pt x="420" y="50"/>
                  </a:cubicBezTo>
                  <a:cubicBezTo>
                    <a:pt x="419" y="48"/>
                    <a:pt x="420" y="48"/>
                    <a:pt x="421" y="47"/>
                  </a:cubicBezTo>
                  <a:cubicBezTo>
                    <a:pt x="425" y="43"/>
                    <a:pt x="428" y="40"/>
                    <a:pt x="432" y="36"/>
                  </a:cubicBezTo>
                  <a:cubicBezTo>
                    <a:pt x="435" y="34"/>
                    <a:pt x="438" y="31"/>
                    <a:pt x="441" y="29"/>
                  </a:cubicBezTo>
                  <a:cubicBezTo>
                    <a:pt x="440" y="29"/>
                    <a:pt x="439" y="29"/>
                    <a:pt x="439" y="28"/>
                  </a:cubicBezTo>
                  <a:cubicBezTo>
                    <a:pt x="431" y="27"/>
                    <a:pt x="423" y="26"/>
                    <a:pt x="414" y="26"/>
                  </a:cubicBezTo>
                  <a:cubicBezTo>
                    <a:pt x="413" y="25"/>
                    <a:pt x="412" y="25"/>
                    <a:pt x="412" y="24"/>
                  </a:cubicBezTo>
                  <a:cubicBezTo>
                    <a:pt x="409" y="17"/>
                    <a:pt x="406" y="11"/>
                    <a:pt x="403" y="6"/>
                  </a:cubicBezTo>
                  <a:cubicBezTo>
                    <a:pt x="402" y="4"/>
                    <a:pt x="401" y="2"/>
                    <a:pt x="4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E"/>
            </a:p>
          </p:txBody>
        </p:sp>
      </p:grpSp>
      <p:sp>
        <p:nvSpPr>
          <p:cNvPr id="6" name="Rounded Rectangle 5"/>
          <p:cNvSpPr/>
          <p:nvPr/>
        </p:nvSpPr>
        <p:spPr>
          <a:xfrm>
            <a:off x="5767753" y="2052894"/>
            <a:ext cx="198799" cy="3426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ounded Rectangle 50"/>
          <p:cNvSpPr/>
          <p:nvPr/>
        </p:nvSpPr>
        <p:spPr>
          <a:xfrm>
            <a:off x="9380501" y="2085445"/>
            <a:ext cx="198799" cy="3426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2" name="Rounded Rectangle 51"/>
          <p:cNvSpPr/>
          <p:nvPr/>
        </p:nvSpPr>
        <p:spPr>
          <a:xfrm>
            <a:off x="8668690" y="2226888"/>
            <a:ext cx="164125" cy="1576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377835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Tourism Demand</a:t>
            </a:r>
            <a:endParaRPr lang="en-IE" dirty="0"/>
          </a:p>
        </p:txBody>
      </p:sp>
      <p:pic>
        <p:nvPicPr>
          <p:cNvPr id="7" name="Picture 2" descr="http://roisincure.com/wp/wp-content/uploads/2015/05/WAWFAlogo-colour.jpg">
            <a:hlinkClick r:id="rId2"/>
          </p:cNvPr>
          <p:cNvPicPr>
            <a:picLocks noChangeAspect="1" noChangeArrowheads="1"/>
          </p:cNvPicPr>
          <p:nvPr/>
        </p:nvPicPr>
        <p:blipFill>
          <a:blip r:embed="rId3" cstate="print"/>
          <a:srcRect/>
          <a:stretch>
            <a:fillRect/>
          </a:stretch>
        </p:blipFill>
        <p:spPr bwMode="auto">
          <a:xfrm>
            <a:off x="1348568" y="4201705"/>
            <a:ext cx="1963437" cy="687888"/>
          </a:xfrm>
          <a:prstGeom prst="rect">
            <a:avLst/>
          </a:prstGeom>
          <a:noFill/>
        </p:spPr>
      </p:pic>
      <p:pic>
        <p:nvPicPr>
          <p:cNvPr id="9" name="Picture 8"/>
          <p:cNvPicPr>
            <a:picLocks noChangeAspect="1"/>
          </p:cNvPicPr>
          <p:nvPr/>
        </p:nvPicPr>
        <p:blipFill>
          <a:blip r:embed="rId4"/>
          <a:stretch>
            <a:fillRect/>
          </a:stretch>
        </p:blipFill>
        <p:spPr>
          <a:xfrm>
            <a:off x="5938227" y="4088590"/>
            <a:ext cx="2285295" cy="914118"/>
          </a:xfrm>
          <a:prstGeom prst="rect">
            <a:avLst/>
          </a:prstGeom>
        </p:spPr>
      </p:pic>
      <p:pic>
        <p:nvPicPr>
          <p:cNvPr id="10" name="Picture 9"/>
          <p:cNvPicPr>
            <a:picLocks noChangeAspect="1"/>
          </p:cNvPicPr>
          <p:nvPr/>
        </p:nvPicPr>
        <p:blipFill>
          <a:blip r:embed="rId5"/>
          <a:stretch>
            <a:fillRect/>
          </a:stretch>
        </p:blipFill>
        <p:spPr>
          <a:xfrm>
            <a:off x="3744582" y="4249055"/>
            <a:ext cx="1753123" cy="679772"/>
          </a:xfrm>
          <a:prstGeom prst="rect">
            <a:avLst/>
          </a:prstGeom>
        </p:spPr>
      </p:pic>
      <p:sp>
        <p:nvSpPr>
          <p:cNvPr id="11" name="TextBox 10"/>
          <p:cNvSpPr txBox="1"/>
          <p:nvPr/>
        </p:nvSpPr>
        <p:spPr>
          <a:xfrm>
            <a:off x="8596533" y="3780813"/>
            <a:ext cx="2700998" cy="307777"/>
          </a:xfrm>
          <a:prstGeom prst="rect">
            <a:avLst/>
          </a:prstGeom>
          <a:noFill/>
        </p:spPr>
        <p:txBody>
          <a:bodyPr wrap="square" rtlCol="0">
            <a:spAutoFit/>
          </a:bodyPr>
          <a:lstStyle/>
          <a:p>
            <a:r>
              <a:rPr lang="en-IE" sz="1400" i="1" dirty="0"/>
              <a:t>Source: </a:t>
            </a:r>
            <a:r>
              <a:rPr lang="en-IE" sz="1400" i="1" dirty="0" err="1"/>
              <a:t>ITIC</a:t>
            </a:r>
            <a:r>
              <a:rPr lang="en-IE" sz="1400" i="1" dirty="0"/>
              <a:t> &amp; Fáilte Ireland </a:t>
            </a:r>
          </a:p>
        </p:txBody>
      </p:sp>
      <p:sp>
        <p:nvSpPr>
          <p:cNvPr id="12" name="Rectangle 11"/>
          <p:cNvSpPr/>
          <p:nvPr/>
        </p:nvSpPr>
        <p:spPr>
          <a:xfrm>
            <a:off x="10131684" y="5512346"/>
            <a:ext cx="587598" cy="3645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 name="Table 3"/>
          <p:cNvGraphicFramePr>
            <a:graphicFrameLocks noGrp="1"/>
          </p:cNvGraphicFramePr>
          <p:nvPr>
            <p:extLst>
              <p:ext uri="{D42A27DB-BD31-4B8C-83A1-F6EECF244321}">
                <p14:modId xmlns:p14="http://schemas.microsoft.com/office/powerpoint/2010/main" val="1439786083"/>
              </p:ext>
            </p:extLst>
          </p:nvPr>
        </p:nvGraphicFramePr>
        <p:xfrm>
          <a:off x="1025545" y="1546268"/>
          <a:ext cx="9872157" cy="2211062"/>
        </p:xfrm>
        <a:graphic>
          <a:graphicData uri="http://schemas.openxmlformats.org/drawingml/2006/table">
            <a:tbl>
              <a:tblPr firstRow="1" bandRow="1">
                <a:tableStyleId>{073A0DAA-6AF3-43AB-8588-CEC1D06C72B9}</a:tableStyleId>
              </a:tblPr>
              <a:tblGrid>
                <a:gridCol w="5100682">
                  <a:extLst>
                    <a:ext uri="{9D8B030D-6E8A-4147-A177-3AD203B41FA5}">
                      <a16:colId xmlns:a16="http://schemas.microsoft.com/office/drawing/2014/main" xmlns="" val="715504097"/>
                    </a:ext>
                  </a:extLst>
                </a:gridCol>
                <a:gridCol w="1686835">
                  <a:extLst>
                    <a:ext uri="{9D8B030D-6E8A-4147-A177-3AD203B41FA5}">
                      <a16:colId xmlns:a16="http://schemas.microsoft.com/office/drawing/2014/main" xmlns="" val="2046737177"/>
                    </a:ext>
                  </a:extLst>
                </a:gridCol>
                <a:gridCol w="1542320">
                  <a:extLst>
                    <a:ext uri="{9D8B030D-6E8A-4147-A177-3AD203B41FA5}">
                      <a16:colId xmlns:a16="http://schemas.microsoft.com/office/drawing/2014/main" xmlns="" val="3281180944"/>
                    </a:ext>
                  </a:extLst>
                </a:gridCol>
                <a:gridCol w="1542320">
                  <a:extLst>
                    <a:ext uri="{9D8B030D-6E8A-4147-A177-3AD203B41FA5}">
                      <a16:colId xmlns:a16="http://schemas.microsoft.com/office/drawing/2014/main" xmlns="" val="3768863082"/>
                    </a:ext>
                  </a:extLst>
                </a:gridCol>
              </a:tblGrid>
              <a:tr h="732055">
                <a:tc>
                  <a:txBody>
                    <a:bodyPr/>
                    <a:lstStyle/>
                    <a:p>
                      <a:pPr>
                        <a:spcBef>
                          <a:spcPts val="300"/>
                        </a:spcBef>
                        <a:spcAft>
                          <a:spcPts val="300"/>
                        </a:spcAft>
                      </a:pPr>
                      <a:r>
                        <a:rPr lang="en-IE" sz="2400" dirty="0">
                          <a:effectLst/>
                        </a:rPr>
                        <a:t> </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solidFill>
                      <a:schemeClr val="tx2"/>
                    </a:solidFill>
                  </a:tcPr>
                </a:tc>
                <a:tc>
                  <a:txBody>
                    <a:bodyPr/>
                    <a:lstStyle/>
                    <a:p>
                      <a:pPr algn="r">
                        <a:spcBef>
                          <a:spcPts val="300"/>
                        </a:spcBef>
                        <a:spcAft>
                          <a:spcPts val="300"/>
                        </a:spcAft>
                      </a:pPr>
                      <a:r>
                        <a:rPr lang="en-IE" sz="2400" dirty="0">
                          <a:effectLst/>
                        </a:rPr>
                        <a:t>2017</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solidFill>
                      <a:schemeClr val="tx2"/>
                    </a:solidFill>
                  </a:tcPr>
                </a:tc>
                <a:tc>
                  <a:txBody>
                    <a:bodyPr/>
                    <a:lstStyle/>
                    <a:p>
                      <a:pPr algn="r">
                        <a:spcBef>
                          <a:spcPts val="300"/>
                        </a:spcBef>
                        <a:spcAft>
                          <a:spcPts val="300"/>
                        </a:spcAft>
                      </a:pPr>
                      <a:r>
                        <a:rPr lang="en-IE" sz="2400" dirty="0">
                          <a:effectLst/>
                        </a:rPr>
                        <a:t>2025</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solidFill>
                      <a:schemeClr val="tx2"/>
                    </a:solidFill>
                  </a:tcPr>
                </a:tc>
                <a:tc>
                  <a:txBody>
                    <a:bodyPr/>
                    <a:lstStyle/>
                    <a:p>
                      <a:pPr algn="r">
                        <a:spcBef>
                          <a:spcPts val="300"/>
                        </a:spcBef>
                        <a:spcAft>
                          <a:spcPts val="300"/>
                        </a:spcAft>
                      </a:pPr>
                      <a:r>
                        <a:rPr lang="en-IE" sz="2400" dirty="0">
                          <a:effectLst/>
                        </a:rPr>
                        <a:t>Growth</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solidFill>
                      <a:schemeClr val="tx2"/>
                    </a:solidFill>
                  </a:tcPr>
                </a:tc>
                <a:extLst>
                  <a:ext uri="{0D108BD9-81ED-4DB2-BD59-A6C34878D82A}">
                    <a16:rowId xmlns:a16="http://schemas.microsoft.com/office/drawing/2014/main" xmlns="" val="3782360517"/>
                  </a:ext>
                </a:extLst>
              </a:tr>
              <a:tr h="746952">
                <a:tc>
                  <a:txBody>
                    <a:bodyPr/>
                    <a:lstStyle/>
                    <a:p>
                      <a:pPr>
                        <a:spcBef>
                          <a:spcPts val="300"/>
                        </a:spcBef>
                        <a:spcAft>
                          <a:spcPts val="300"/>
                        </a:spcAft>
                      </a:pPr>
                      <a:r>
                        <a:rPr lang="en-IE" sz="2400" b="1" dirty="0">
                          <a:effectLst/>
                        </a:rPr>
                        <a:t>International Visitors to Ireland</a:t>
                      </a:r>
                      <a:endParaRPr lang="en-IE" sz="2400" b="1" dirty="0">
                        <a:solidFill>
                          <a:srgbClr val="000000"/>
                        </a:solidFill>
                        <a:effectLst/>
                        <a:latin typeface="Courier New" panose="02070309020205020404" pitchFamily="49" charset="0"/>
                        <a:ea typeface="Calibri" panose="020F0502020204030204" pitchFamily="34" charset="0"/>
                      </a:endParaRPr>
                    </a:p>
                  </a:txBody>
                  <a:tcPr marL="36576" marT="36576" marB="36000" anchor="ctr">
                    <a:lnR w="12700" cap="flat" cmpd="sng" algn="ctr">
                      <a:solidFill>
                        <a:schemeClr val="tx2">
                          <a:lumMod val="40000"/>
                          <a:lumOff val="60000"/>
                        </a:schemeClr>
                      </a:solidFill>
                      <a:prstDash val="solid"/>
                      <a:round/>
                      <a:headEnd type="none" w="med" len="med"/>
                      <a:tailEnd type="none" w="med" len="med"/>
                    </a:lnR>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spcBef>
                          <a:spcPts val="300"/>
                        </a:spcBef>
                        <a:spcAft>
                          <a:spcPts val="300"/>
                        </a:spcAft>
                      </a:pPr>
                      <a:r>
                        <a:rPr lang="en-IE" sz="2400" dirty="0">
                          <a:effectLst/>
                        </a:rPr>
                        <a:t>8.9m</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spcBef>
                          <a:spcPts val="300"/>
                        </a:spcBef>
                        <a:spcAft>
                          <a:spcPts val="300"/>
                        </a:spcAft>
                      </a:pPr>
                      <a:r>
                        <a:rPr lang="en-IE" sz="2400" dirty="0">
                          <a:effectLst/>
                        </a:rPr>
                        <a:t>13.7m</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B w="1270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r">
                        <a:spcBef>
                          <a:spcPts val="300"/>
                        </a:spcBef>
                        <a:spcAft>
                          <a:spcPts val="300"/>
                        </a:spcAft>
                      </a:pPr>
                      <a:r>
                        <a:rPr lang="en-IE" sz="2400" dirty="0">
                          <a:effectLst/>
                        </a:rPr>
                        <a:t>+54%</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B w="1270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961462026"/>
                  </a:ext>
                </a:extLst>
              </a:tr>
              <a:tr h="732055">
                <a:tc>
                  <a:txBody>
                    <a:bodyPr/>
                    <a:lstStyle/>
                    <a:p>
                      <a:pPr>
                        <a:spcBef>
                          <a:spcPts val="300"/>
                        </a:spcBef>
                        <a:spcAft>
                          <a:spcPts val="300"/>
                        </a:spcAft>
                      </a:pPr>
                      <a:r>
                        <a:rPr lang="en-IE" sz="2400" b="1" dirty="0">
                          <a:effectLst/>
                        </a:rPr>
                        <a:t>Value of Sector</a:t>
                      </a:r>
                      <a:endParaRPr lang="en-IE" sz="2400" b="1" dirty="0">
                        <a:solidFill>
                          <a:srgbClr val="000000"/>
                        </a:solidFill>
                        <a:effectLst/>
                        <a:latin typeface="Courier New" panose="02070309020205020404" pitchFamily="49" charset="0"/>
                        <a:ea typeface="Calibri" panose="020F0502020204030204" pitchFamily="34" charset="0"/>
                      </a:endParaRPr>
                    </a:p>
                  </a:txBody>
                  <a:tcPr marL="36576" marT="36576" marB="36000" anchor="ctr">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6A81B"/>
                      </a:solidFill>
                      <a:prstDash val="solid"/>
                      <a:round/>
                      <a:headEnd type="none" w="med" len="med"/>
                      <a:tailEnd type="none" w="med" len="med"/>
                    </a:lnB>
                    <a:solidFill>
                      <a:schemeClr val="bg1"/>
                    </a:solidFill>
                  </a:tcPr>
                </a:tc>
                <a:tc>
                  <a:txBody>
                    <a:bodyPr/>
                    <a:lstStyle/>
                    <a:p>
                      <a:pPr algn="r">
                        <a:spcBef>
                          <a:spcPts val="300"/>
                        </a:spcBef>
                        <a:spcAft>
                          <a:spcPts val="300"/>
                        </a:spcAft>
                      </a:pPr>
                      <a:r>
                        <a:rPr lang="en-IE" sz="2400" dirty="0">
                          <a:effectLst/>
                        </a:rPr>
                        <a:t>€4.9bn</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6A81B"/>
                      </a:solidFill>
                      <a:prstDash val="solid"/>
                      <a:round/>
                      <a:headEnd type="none" w="med" len="med"/>
                      <a:tailEnd type="none" w="med" len="med"/>
                    </a:lnB>
                    <a:solidFill>
                      <a:schemeClr val="bg1"/>
                    </a:solidFill>
                  </a:tcPr>
                </a:tc>
                <a:tc>
                  <a:txBody>
                    <a:bodyPr/>
                    <a:lstStyle/>
                    <a:p>
                      <a:pPr algn="r">
                        <a:spcBef>
                          <a:spcPts val="300"/>
                        </a:spcBef>
                        <a:spcAft>
                          <a:spcPts val="300"/>
                        </a:spcAft>
                      </a:pPr>
                      <a:r>
                        <a:rPr lang="en-IE" sz="2400" dirty="0">
                          <a:effectLst/>
                        </a:rPr>
                        <a:t>€8.1bn</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28575" cap="flat" cmpd="sng" algn="ctr">
                      <a:solidFill>
                        <a:srgbClr val="F6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spcBef>
                          <a:spcPts val="300"/>
                        </a:spcBef>
                        <a:spcAft>
                          <a:spcPts val="300"/>
                        </a:spcAft>
                      </a:pPr>
                      <a:r>
                        <a:rPr lang="en-IE" sz="2400" dirty="0">
                          <a:effectLst/>
                        </a:rPr>
                        <a:t>+65%</a:t>
                      </a:r>
                      <a:endParaRPr lang="en-IE" sz="2400" dirty="0">
                        <a:solidFill>
                          <a:srgbClr val="000000"/>
                        </a:solidFill>
                        <a:effectLst/>
                        <a:latin typeface="Courier New" panose="02070309020205020404" pitchFamily="49" charset="0"/>
                        <a:ea typeface="Calibri" panose="020F0502020204030204" pitchFamily="34" charset="0"/>
                      </a:endParaRPr>
                    </a:p>
                  </a:txBody>
                  <a:tcPr marL="36576" marT="36576" marB="36000" anchor="ctr">
                    <a:lnL w="12700" cap="flat" cmpd="sng" algn="ctr">
                      <a:solidFill>
                        <a:schemeClr val="tx2">
                          <a:lumMod val="40000"/>
                          <a:lumOff val="60000"/>
                        </a:schemeClr>
                      </a:solidFill>
                      <a:prstDash val="solid"/>
                      <a:round/>
                      <a:headEnd type="none" w="med" len="med"/>
                      <a:tailEnd type="none" w="med" len="med"/>
                    </a:lnL>
                    <a:lnR w="12700" cmpd="sng">
                      <a:noFill/>
                    </a:lnR>
                    <a:lnT w="12700" cap="flat" cmpd="sng" algn="ctr">
                      <a:solidFill>
                        <a:schemeClr val="tx2">
                          <a:lumMod val="40000"/>
                          <a:lumOff val="60000"/>
                        </a:schemeClr>
                      </a:solidFill>
                      <a:prstDash val="solid"/>
                      <a:round/>
                      <a:headEnd type="none" w="med" len="med"/>
                      <a:tailEnd type="none" w="med" len="med"/>
                    </a:lnT>
                    <a:lnB w="28575" cap="flat" cmpd="sng" algn="ctr">
                      <a:solidFill>
                        <a:srgbClr val="F6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86661906"/>
                  </a:ext>
                </a:extLst>
              </a:tr>
            </a:tbl>
          </a:graphicData>
        </a:graphic>
      </p:graphicFrame>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5997" y="5420552"/>
            <a:ext cx="2261882" cy="716079"/>
          </a:xfrm>
          <a:prstGeom prst="rect">
            <a:avLst/>
          </a:prstGeom>
        </p:spPr>
      </p:pic>
      <p:pic>
        <p:nvPicPr>
          <p:cNvPr id="2" name="Picture 1"/>
          <p:cNvPicPr>
            <a:picLocks noChangeAspect="1"/>
          </p:cNvPicPr>
          <p:nvPr/>
        </p:nvPicPr>
        <p:blipFill rotWithShape="1">
          <a:blip r:embed="rId7">
            <a:alphaModFix/>
            <a:extLst>
              <a:ext uri="{BEBA8EAE-BF5A-486C-A8C5-ECC9F3942E4B}">
                <a14:imgProps xmlns:a14="http://schemas.microsoft.com/office/drawing/2010/main">
                  <a14:imgLayer r:embed="rId8">
                    <a14:imgEffect>
                      <a14:brightnessContrast bright="20000" contrast="-40000"/>
                    </a14:imgEffect>
                  </a14:imgLayer>
                </a14:imgProps>
              </a:ext>
            </a:extLst>
          </a:blip>
          <a:srcRect l="19016" t="22108" r="19041" b="14661"/>
          <a:stretch/>
        </p:blipFill>
        <p:spPr>
          <a:xfrm>
            <a:off x="1120483" y="5122809"/>
            <a:ext cx="2146485" cy="1028399"/>
          </a:xfrm>
          <a:prstGeom prst="rect">
            <a:avLst/>
          </a:prstGeom>
        </p:spPr>
      </p:pic>
      <p:pic>
        <p:nvPicPr>
          <p:cNvPr id="15" name="Picture 14"/>
          <p:cNvPicPr>
            <a:picLocks noChangeAspect="1"/>
          </p:cNvPicPr>
          <p:nvPr/>
        </p:nvPicPr>
        <p:blipFill rotWithShape="1">
          <a:blip r:embed="rId9"/>
          <a:srcRect l="12043" r="13744"/>
          <a:stretch/>
        </p:blipFill>
        <p:spPr>
          <a:xfrm>
            <a:off x="7599423" y="5112597"/>
            <a:ext cx="1383323" cy="1396193"/>
          </a:xfrm>
          <a:prstGeom prst="rect">
            <a:avLst/>
          </a:prstGeom>
        </p:spPr>
      </p:pic>
      <p:pic>
        <p:nvPicPr>
          <p:cNvPr id="16" name="Picture 15"/>
          <p:cNvPicPr>
            <a:picLocks noChangeAspect="1"/>
          </p:cNvPicPr>
          <p:nvPr/>
        </p:nvPicPr>
        <p:blipFill>
          <a:blip r:embed="rId10"/>
          <a:stretch>
            <a:fillRect/>
          </a:stretch>
        </p:blipFill>
        <p:spPr>
          <a:xfrm>
            <a:off x="3456284" y="5215374"/>
            <a:ext cx="1309138" cy="1323140"/>
          </a:xfrm>
          <a:prstGeom prst="rect">
            <a:avLst/>
          </a:prstGeom>
        </p:spPr>
      </p:pic>
      <p:pic>
        <p:nvPicPr>
          <p:cNvPr id="17" name="Picture 16"/>
          <p:cNvPicPr>
            <a:picLocks noChangeAspect="1"/>
          </p:cNvPicPr>
          <p:nvPr/>
        </p:nvPicPr>
        <p:blipFill rotWithShape="1">
          <a:blip r:embed="rId11"/>
          <a:srcRect t="33150" b="29488"/>
          <a:stretch/>
        </p:blipFill>
        <p:spPr>
          <a:xfrm>
            <a:off x="8982746" y="5391721"/>
            <a:ext cx="2459021" cy="605847"/>
          </a:xfrm>
          <a:prstGeom prst="rect">
            <a:avLst/>
          </a:prstGeom>
        </p:spPr>
      </p:pic>
      <p:pic>
        <p:nvPicPr>
          <p:cNvPr id="18" name="Picture 17"/>
          <p:cNvPicPr>
            <a:picLocks noChangeAspect="1"/>
          </p:cNvPicPr>
          <p:nvPr/>
        </p:nvPicPr>
        <p:blipFill rotWithShape="1">
          <a:blip r:embed="rId12"/>
          <a:srcRect t="23635" b="21375"/>
          <a:stretch/>
        </p:blipFill>
        <p:spPr>
          <a:xfrm>
            <a:off x="8569034" y="4198479"/>
            <a:ext cx="2705100" cy="927100"/>
          </a:xfrm>
          <a:prstGeom prst="rect">
            <a:avLst/>
          </a:prstGeom>
        </p:spPr>
      </p:pic>
    </p:spTree>
    <p:extLst>
      <p:ext uri="{BB962C8B-B14F-4D97-AF65-F5344CB8AC3E}">
        <p14:creationId xmlns:p14="http://schemas.microsoft.com/office/powerpoint/2010/main" val="725721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E42D9-B467-45B3-92D1-1C6A788B2824}"/>
              </a:ext>
            </a:extLst>
          </p:cNvPr>
          <p:cNvSpPr>
            <a:spLocks noGrp="1"/>
          </p:cNvSpPr>
          <p:nvPr>
            <p:ph type="ctrTitle"/>
          </p:nvPr>
        </p:nvSpPr>
        <p:spPr>
          <a:xfrm>
            <a:off x="785723" y="510385"/>
            <a:ext cx="6198912" cy="921150"/>
          </a:xfrm>
        </p:spPr>
        <p:txBody>
          <a:bodyPr/>
          <a:lstStyle/>
          <a:p>
            <a:r>
              <a:rPr lang="en-GB" sz="5986" dirty="0"/>
              <a:t>Agenda</a:t>
            </a:r>
          </a:p>
        </p:txBody>
      </p:sp>
      <p:sp>
        <p:nvSpPr>
          <p:cNvPr id="3" name="Subtitle 2">
            <a:extLst>
              <a:ext uri="{FF2B5EF4-FFF2-40B4-BE49-F238E27FC236}">
                <a16:creationId xmlns:a16="http://schemas.microsoft.com/office/drawing/2014/main" xmlns="" id="{8F54A50D-7622-4002-B22D-A03038A8C199}"/>
              </a:ext>
            </a:extLst>
          </p:cNvPr>
          <p:cNvSpPr>
            <a:spLocks noGrp="1"/>
          </p:cNvSpPr>
          <p:nvPr>
            <p:ph type="subTitle" idx="1"/>
          </p:nvPr>
        </p:nvSpPr>
        <p:spPr>
          <a:xfrm>
            <a:off x="785723" y="1970748"/>
            <a:ext cx="8778111" cy="3602846"/>
          </a:xfrm>
        </p:spPr>
        <p:txBody>
          <a:bodyPr/>
          <a:lstStyle/>
          <a:p>
            <a:pPr marL="259175" indent="-259175">
              <a:buClr>
                <a:srgbClr val="E4002B"/>
              </a:buClr>
              <a:buFont typeface="Wingdings" panose="05000000000000000000" pitchFamily="2" charset="2"/>
              <a:buChar char="v"/>
            </a:pPr>
            <a:r>
              <a:rPr lang="en-IE" sz="2902" dirty="0"/>
              <a:t>Irish </a:t>
            </a:r>
            <a:r>
              <a:rPr lang="en-IE" sz="2902" dirty="0" smtClean="0"/>
              <a:t>Hotel Market </a:t>
            </a:r>
            <a:r>
              <a:rPr lang="en-IE" sz="2902" dirty="0"/>
              <a:t>2018 to date</a:t>
            </a:r>
          </a:p>
          <a:p>
            <a:pPr marL="259175" indent="-259175">
              <a:buFont typeface="Wingdings" panose="05000000000000000000" pitchFamily="2" charset="2"/>
              <a:buChar char="v"/>
            </a:pPr>
            <a:endParaRPr lang="en-IE" sz="2902" dirty="0"/>
          </a:p>
          <a:p>
            <a:pPr marL="259175" indent="-259175">
              <a:buClr>
                <a:srgbClr val="E4002B"/>
              </a:buClr>
              <a:buFont typeface="Wingdings" panose="05000000000000000000" pitchFamily="2" charset="2"/>
              <a:buChar char="v"/>
            </a:pPr>
            <a:r>
              <a:rPr lang="en-IE" sz="2902" dirty="0"/>
              <a:t>Pipeline of New Development </a:t>
            </a:r>
          </a:p>
          <a:p>
            <a:pPr marL="328289" lvl="1"/>
            <a:r>
              <a:rPr lang="en-IE" sz="1995" dirty="0"/>
              <a:t> - Requirement</a:t>
            </a:r>
          </a:p>
          <a:p>
            <a:pPr marL="328289" lvl="1"/>
            <a:r>
              <a:rPr lang="en-IE" sz="1995" dirty="0"/>
              <a:t> - Planning Analysis </a:t>
            </a:r>
          </a:p>
          <a:p>
            <a:pPr marL="328289" lvl="1"/>
            <a:r>
              <a:rPr lang="en-IE" sz="1995" dirty="0"/>
              <a:t> - Key Issues to Development </a:t>
            </a:r>
          </a:p>
          <a:p>
            <a:pPr marL="259175" indent="-259175">
              <a:buFont typeface="Wingdings" panose="05000000000000000000" pitchFamily="2" charset="2"/>
              <a:buChar char="v"/>
            </a:pPr>
            <a:endParaRPr lang="en-IE" sz="2902" dirty="0"/>
          </a:p>
          <a:p>
            <a:pPr marL="259175" indent="-259175">
              <a:buClr>
                <a:srgbClr val="E4002B"/>
              </a:buClr>
              <a:buFont typeface="Wingdings" panose="05000000000000000000" pitchFamily="2" charset="2"/>
              <a:buChar char="v"/>
            </a:pPr>
            <a:r>
              <a:rPr lang="en-IE" sz="2902" dirty="0"/>
              <a:t>Conclusion </a:t>
            </a:r>
          </a:p>
        </p:txBody>
      </p:sp>
    </p:spTree>
    <p:extLst>
      <p:ext uri="{BB962C8B-B14F-4D97-AF65-F5344CB8AC3E}">
        <p14:creationId xmlns:p14="http://schemas.microsoft.com/office/powerpoint/2010/main" val="312457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VAT Rate</a:t>
            </a:r>
          </a:p>
        </p:txBody>
      </p:sp>
      <p:pic>
        <p:nvPicPr>
          <p:cNvPr id="4" name="Content Placeholder 6"/>
          <p:cNvPicPr>
            <a:picLocks noGrp="1" noChangeAspect="1"/>
          </p:cNvPicPr>
          <p:nvPr>
            <p:ph sz="quarter" idx="4294967295"/>
          </p:nvPr>
        </p:nvPicPr>
        <p:blipFill>
          <a:blip r:embed="rId2"/>
          <a:stretch>
            <a:fillRect/>
          </a:stretch>
        </p:blipFill>
        <p:spPr>
          <a:xfrm>
            <a:off x="4378355" y="1637414"/>
            <a:ext cx="3435290" cy="4778691"/>
          </a:xfrm>
          <a:prstGeom prst="rect">
            <a:avLst/>
          </a:prstGeom>
          <a:ln>
            <a:no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927066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Future Direction of Ireland’s Hotel Market </a:t>
            </a:r>
            <a:endParaRPr lang="en-IE" dirty="0"/>
          </a:p>
        </p:txBody>
      </p:sp>
      <p:sp>
        <p:nvSpPr>
          <p:cNvPr id="8" name="Rounded Rectangular Callout 7"/>
          <p:cNvSpPr/>
          <p:nvPr/>
        </p:nvSpPr>
        <p:spPr>
          <a:xfrm>
            <a:off x="910551" y="3067858"/>
            <a:ext cx="3500755" cy="1413945"/>
          </a:xfrm>
          <a:prstGeom prst="wedgeRoundRectCallout">
            <a:avLst>
              <a:gd name="adj1" fmla="val 55794"/>
              <a:gd name="adj2" fmla="val 81014"/>
              <a:gd name="adj3" fmla="val 16667"/>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How might new supply impact hotel profits?</a:t>
            </a:r>
            <a:endParaRPr lang="en-IE" sz="2800" dirty="0"/>
          </a:p>
        </p:txBody>
      </p:sp>
      <p:grpSp>
        <p:nvGrpSpPr>
          <p:cNvPr id="9" name="Group 8"/>
          <p:cNvGrpSpPr/>
          <p:nvPr/>
        </p:nvGrpSpPr>
        <p:grpSpPr>
          <a:xfrm>
            <a:off x="4614530" y="4416720"/>
            <a:ext cx="1899300" cy="1973921"/>
            <a:chOff x="4560888" y="9723438"/>
            <a:chExt cx="700088" cy="750888"/>
          </a:xfrm>
          <a:solidFill>
            <a:schemeClr val="tx2">
              <a:lumMod val="75000"/>
            </a:schemeClr>
          </a:solidFill>
        </p:grpSpPr>
        <p:sp>
          <p:nvSpPr>
            <p:cNvPr id="14" name="Freeform 168"/>
            <p:cNvSpPr>
              <a:spLocks/>
            </p:cNvSpPr>
            <p:nvPr/>
          </p:nvSpPr>
          <p:spPr bwMode="auto">
            <a:xfrm>
              <a:off x="4560888" y="10193338"/>
              <a:ext cx="700088" cy="280988"/>
            </a:xfrm>
            <a:custGeom>
              <a:avLst/>
              <a:gdLst>
                <a:gd name="T0" fmla="*/ 31 w 55"/>
                <a:gd name="T1" fmla="*/ 14 h 22"/>
                <a:gd name="T2" fmla="*/ 32 w 55"/>
                <a:gd name="T3" fmla="*/ 12 h 22"/>
                <a:gd name="T4" fmla="*/ 35 w 55"/>
                <a:gd name="T5" fmla="*/ 2 h 22"/>
                <a:gd name="T6" fmla="*/ 38 w 55"/>
                <a:gd name="T7" fmla="*/ 1 h 22"/>
                <a:gd name="T8" fmla="*/ 49 w 55"/>
                <a:gd name="T9" fmla="*/ 5 h 22"/>
                <a:gd name="T10" fmla="*/ 53 w 55"/>
                <a:gd name="T11" fmla="*/ 11 h 22"/>
                <a:gd name="T12" fmla="*/ 54 w 55"/>
                <a:gd name="T13" fmla="*/ 16 h 22"/>
                <a:gd name="T14" fmla="*/ 51 w 55"/>
                <a:gd name="T15" fmla="*/ 22 h 22"/>
                <a:gd name="T16" fmla="*/ 49 w 55"/>
                <a:gd name="T17" fmla="*/ 22 h 22"/>
                <a:gd name="T18" fmla="*/ 6 w 55"/>
                <a:gd name="T19" fmla="*/ 22 h 22"/>
                <a:gd name="T20" fmla="*/ 1 w 55"/>
                <a:gd name="T21" fmla="*/ 21 h 22"/>
                <a:gd name="T22" fmla="*/ 0 w 55"/>
                <a:gd name="T23" fmla="*/ 17 h 22"/>
                <a:gd name="T24" fmla="*/ 3 w 55"/>
                <a:gd name="T25" fmla="*/ 7 h 22"/>
                <a:gd name="T26" fmla="*/ 7 w 55"/>
                <a:gd name="T27" fmla="*/ 5 h 22"/>
                <a:gd name="T28" fmla="*/ 16 w 55"/>
                <a:gd name="T29" fmla="*/ 1 h 22"/>
                <a:gd name="T30" fmla="*/ 19 w 55"/>
                <a:gd name="T31" fmla="*/ 2 h 22"/>
                <a:gd name="T32" fmla="*/ 23 w 55"/>
                <a:gd name="T33" fmla="*/ 13 h 22"/>
                <a:gd name="T34" fmla="*/ 24 w 55"/>
                <a:gd name="T35" fmla="*/ 14 h 22"/>
                <a:gd name="T36" fmla="*/ 23 w 55"/>
                <a:gd name="T37" fmla="*/ 1 h 22"/>
                <a:gd name="T38" fmla="*/ 31 w 55"/>
                <a:gd name="T39" fmla="*/ 1 h 22"/>
                <a:gd name="T40" fmla="*/ 30 w 55"/>
                <a:gd name="T41" fmla="*/ 14 h 22"/>
                <a:gd name="T42" fmla="*/ 31 w 55"/>
                <a:gd name="T43"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22">
                  <a:moveTo>
                    <a:pt x="31" y="14"/>
                  </a:moveTo>
                  <a:cubicBezTo>
                    <a:pt x="31" y="14"/>
                    <a:pt x="32" y="13"/>
                    <a:pt x="32" y="12"/>
                  </a:cubicBezTo>
                  <a:cubicBezTo>
                    <a:pt x="33" y="9"/>
                    <a:pt x="34" y="5"/>
                    <a:pt x="35" y="2"/>
                  </a:cubicBezTo>
                  <a:cubicBezTo>
                    <a:pt x="36" y="1"/>
                    <a:pt x="37" y="0"/>
                    <a:pt x="38" y="1"/>
                  </a:cubicBezTo>
                  <a:cubicBezTo>
                    <a:pt x="42" y="2"/>
                    <a:pt x="45" y="4"/>
                    <a:pt x="49" y="5"/>
                  </a:cubicBezTo>
                  <a:cubicBezTo>
                    <a:pt x="52" y="6"/>
                    <a:pt x="52" y="9"/>
                    <a:pt x="53" y="11"/>
                  </a:cubicBezTo>
                  <a:cubicBezTo>
                    <a:pt x="53" y="13"/>
                    <a:pt x="54" y="14"/>
                    <a:pt x="54" y="16"/>
                  </a:cubicBezTo>
                  <a:cubicBezTo>
                    <a:pt x="55" y="19"/>
                    <a:pt x="54" y="22"/>
                    <a:pt x="51" y="22"/>
                  </a:cubicBezTo>
                  <a:cubicBezTo>
                    <a:pt x="51" y="22"/>
                    <a:pt x="50" y="22"/>
                    <a:pt x="49" y="22"/>
                  </a:cubicBezTo>
                  <a:cubicBezTo>
                    <a:pt x="35" y="22"/>
                    <a:pt x="20" y="22"/>
                    <a:pt x="6" y="22"/>
                  </a:cubicBezTo>
                  <a:cubicBezTo>
                    <a:pt x="4" y="22"/>
                    <a:pt x="3" y="22"/>
                    <a:pt x="1" y="21"/>
                  </a:cubicBezTo>
                  <a:cubicBezTo>
                    <a:pt x="0" y="20"/>
                    <a:pt x="0" y="19"/>
                    <a:pt x="0" y="17"/>
                  </a:cubicBezTo>
                  <a:cubicBezTo>
                    <a:pt x="1" y="14"/>
                    <a:pt x="2" y="10"/>
                    <a:pt x="3" y="7"/>
                  </a:cubicBezTo>
                  <a:cubicBezTo>
                    <a:pt x="4" y="6"/>
                    <a:pt x="5" y="5"/>
                    <a:pt x="7" y="5"/>
                  </a:cubicBezTo>
                  <a:cubicBezTo>
                    <a:pt x="10" y="3"/>
                    <a:pt x="13" y="2"/>
                    <a:pt x="16" y="1"/>
                  </a:cubicBezTo>
                  <a:cubicBezTo>
                    <a:pt x="18" y="0"/>
                    <a:pt x="19" y="0"/>
                    <a:pt x="19" y="2"/>
                  </a:cubicBezTo>
                  <a:cubicBezTo>
                    <a:pt x="21" y="6"/>
                    <a:pt x="22" y="9"/>
                    <a:pt x="23" y="13"/>
                  </a:cubicBezTo>
                  <a:cubicBezTo>
                    <a:pt x="23" y="13"/>
                    <a:pt x="23" y="14"/>
                    <a:pt x="24" y="14"/>
                  </a:cubicBezTo>
                  <a:cubicBezTo>
                    <a:pt x="24" y="10"/>
                    <a:pt x="26" y="5"/>
                    <a:pt x="23" y="1"/>
                  </a:cubicBezTo>
                  <a:cubicBezTo>
                    <a:pt x="31" y="1"/>
                    <a:pt x="31" y="1"/>
                    <a:pt x="31" y="1"/>
                  </a:cubicBezTo>
                  <a:cubicBezTo>
                    <a:pt x="29" y="5"/>
                    <a:pt x="31" y="10"/>
                    <a:pt x="30" y="14"/>
                  </a:cubicBezTo>
                  <a:cubicBezTo>
                    <a:pt x="31" y="14"/>
                    <a:pt x="31" y="14"/>
                    <a:pt x="31" y="14"/>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E" sz="1463"/>
            </a:p>
          </p:txBody>
        </p:sp>
        <p:sp>
          <p:nvSpPr>
            <p:cNvPr id="15" name="Freeform 170"/>
            <p:cNvSpPr>
              <a:spLocks/>
            </p:cNvSpPr>
            <p:nvPr/>
          </p:nvSpPr>
          <p:spPr bwMode="auto">
            <a:xfrm>
              <a:off x="4727575" y="9723438"/>
              <a:ext cx="368300" cy="444500"/>
            </a:xfrm>
            <a:custGeom>
              <a:avLst/>
              <a:gdLst>
                <a:gd name="T0" fmla="*/ 14 w 29"/>
                <a:gd name="T1" fmla="*/ 0 h 35"/>
                <a:gd name="T2" fmla="*/ 26 w 29"/>
                <a:gd name="T3" fmla="*/ 12 h 35"/>
                <a:gd name="T4" fmla="*/ 26 w 29"/>
                <a:gd name="T5" fmla="*/ 14 h 35"/>
                <a:gd name="T6" fmla="*/ 27 w 29"/>
                <a:gd name="T7" fmla="*/ 16 h 35"/>
                <a:gd name="T8" fmla="*/ 28 w 29"/>
                <a:gd name="T9" fmla="*/ 17 h 35"/>
                <a:gd name="T10" fmla="*/ 26 w 29"/>
                <a:gd name="T11" fmla="*/ 24 h 35"/>
                <a:gd name="T12" fmla="*/ 24 w 29"/>
                <a:gd name="T13" fmla="*/ 26 h 35"/>
                <a:gd name="T14" fmla="*/ 17 w 29"/>
                <a:gd name="T15" fmla="*/ 34 h 35"/>
                <a:gd name="T16" fmla="*/ 10 w 29"/>
                <a:gd name="T17" fmla="*/ 33 h 35"/>
                <a:gd name="T18" fmla="*/ 4 w 29"/>
                <a:gd name="T19" fmla="*/ 25 h 35"/>
                <a:gd name="T20" fmla="*/ 3 w 29"/>
                <a:gd name="T21" fmla="*/ 24 h 35"/>
                <a:gd name="T22" fmla="*/ 0 w 29"/>
                <a:gd name="T23" fmla="*/ 18 h 35"/>
                <a:gd name="T24" fmla="*/ 1 w 29"/>
                <a:gd name="T25" fmla="*/ 16 h 35"/>
                <a:gd name="T26" fmla="*/ 3 w 29"/>
                <a:gd name="T27" fmla="*/ 14 h 35"/>
                <a:gd name="T28" fmla="*/ 4 w 29"/>
                <a:gd name="T29" fmla="*/ 6 h 35"/>
                <a:gd name="T30" fmla="*/ 14 w 2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5">
                  <a:moveTo>
                    <a:pt x="14" y="0"/>
                  </a:moveTo>
                  <a:cubicBezTo>
                    <a:pt x="21" y="0"/>
                    <a:pt x="26" y="6"/>
                    <a:pt x="26" y="12"/>
                  </a:cubicBezTo>
                  <a:cubicBezTo>
                    <a:pt x="26" y="13"/>
                    <a:pt x="26" y="13"/>
                    <a:pt x="26" y="14"/>
                  </a:cubicBezTo>
                  <a:cubicBezTo>
                    <a:pt x="26" y="15"/>
                    <a:pt x="26" y="16"/>
                    <a:pt x="27" y="16"/>
                  </a:cubicBezTo>
                  <a:cubicBezTo>
                    <a:pt x="28" y="16"/>
                    <a:pt x="28" y="17"/>
                    <a:pt x="28" y="17"/>
                  </a:cubicBezTo>
                  <a:cubicBezTo>
                    <a:pt x="29" y="19"/>
                    <a:pt x="28" y="23"/>
                    <a:pt x="26" y="24"/>
                  </a:cubicBezTo>
                  <a:cubicBezTo>
                    <a:pt x="25" y="24"/>
                    <a:pt x="25" y="25"/>
                    <a:pt x="24" y="26"/>
                  </a:cubicBezTo>
                  <a:cubicBezTo>
                    <a:pt x="23" y="30"/>
                    <a:pt x="20" y="32"/>
                    <a:pt x="17" y="34"/>
                  </a:cubicBezTo>
                  <a:cubicBezTo>
                    <a:pt x="14" y="35"/>
                    <a:pt x="12" y="34"/>
                    <a:pt x="10" y="33"/>
                  </a:cubicBezTo>
                  <a:cubicBezTo>
                    <a:pt x="7" y="31"/>
                    <a:pt x="5" y="28"/>
                    <a:pt x="4" y="25"/>
                  </a:cubicBezTo>
                  <a:cubicBezTo>
                    <a:pt x="3" y="25"/>
                    <a:pt x="3" y="24"/>
                    <a:pt x="3" y="24"/>
                  </a:cubicBezTo>
                  <a:cubicBezTo>
                    <a:pt x="1" y="23"/>
                    <a:pt x="0" y="20"/>
                    <a:pt x="0" y="18"/>
                  </a:cubicBezTo>
                  <a:cubicBezTo>
                    <a:pt x="0" y="17"/>
                    <a:pt x="1" y="16"/>
                    <a:pt x="1" y="16"/>
                  </a:cubicBezTo>
                  <a:cubicBezTo>
                    <a:pt x="3" y="16"/>
                    <a:pt x="3" y="15"/>
                    <a:pt x="3" y="14"/>
                  </a:cubicBezTo>
                  <a:cubicBezTo>
                    <a:pt x="3" y="11"/>
                    <a:pt x="2" y="9"/>
                    <a:pt x="4" y="6"/>
                  </a:cubicBezTo>
                  <a:cubicBezTo>
                    <a:pt x="6" y="2"/>
                    <a:pt x="9" y="0"/>
                    <a:pt x="14" y="0"/>
                  </a:cubicBezTo>
                </a:path>
              </a:pathLst>
            </a:custGeom>
            <a:grpFill/>
            <a:ln w="9525">
              <a:noFill/>
              <a:round/>
              <a:headEnd/>
              <a:tailEnd/>
            </a:ln>
          </p:spPr>
          <p:txBody>
            <a:bodyPr vert="horz" wrap="square" lIns="74295" tIns="37148" rIns="74295" bIns="37148" numCol="1" anchor="t" anchorCtr="0" compatLnSpc="1">
              <a:prstTxWarp prst="textNoShape">
                <a:avLst/>
              </a:prstTxWarp>
            </a:bodyPr>
            <a:lstStyle/>
            <a:p>
              <a:endParaRPr lang="en-IE" sz="1463"/>
            </a:p>
          </p:txBody>
        </p:sp>
      </p:grpSp>
      <p:sp>
        <p:nvSpPr>
          <p:cNvPr id="16" name="Rounded Rectangular Callout 15"/>
          <p:cNvSpPr/>
          <p:nvPr/>
        </p:nvSpPr>
        <p:spPr>
          <a:xfrm>
            <a:off x="5213911" y="1406770"/>
            <a:ext cx="3411220" cy="1910862"/>
          </a:xfrm>
          <a:prstGeom prst="wedgeRoundRectCallout">
            <a:avLst>
              <a:gd name="adj1" fmla="val -34572"/>
              <a:gd name="adj2" fmla="val 99072"/>
              <a:gd name="adj3" fmla="val 16667"/>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What are the repercussions of a slow down or decrease in profit?</a:t>
            </a:r>
            <a:endParaRPr lang="en-IE" sz="2800" dirty="0"/>
          </a:p>
        </p:txBody>
      </p:sp>
      <p:sp>
        <p:nvSpPr>
          <p:cNvPr id="17" name="Rounded Rectangular Callout 16"/>
          <p:cNvSpPr/>
          <p:nvPr/>
        </p:nvSpPr>
        <p:spPr>
          <a:xfrm>
            <a:off x="7376794" y="3774831"/>
            <a:ext cx="3865637" cy="2321169"/>
          </a:xfrm>
          <a:prstGeom prst="wedgeRoundRectCallout">
            <a:avLst>
              <a:gd name="adj1" fmla="val -76972"/>
              <a:gd name="adj2" fmla="val 5847"/>
              <a:gd name="adj3" fmla="val 16667"/>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800" dirty="0" smtClean="0"/>
              <a:t>With the new market dynamics would hotels be able to pass on any increase in VAT rate?</a:t>
            </a:r>
            <a:endParaRPr lang="en-IE" sz="2800" dirty="0"/>
          </a:p>
        </p:txBody>
      </p:sp>
    </p:spTree>
    <p:extLst>
      <p:ext uri="{BB962C8B-B14F-4D97-AF65-F5344CB8AC3E}">
        <p14:creationId xmlns:p14="http://schemas.microsoft.com/office/powerpoint/2010/main" val="2739583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3417757" y="2282267"/>
            <a:ext cx="1685567" cy="2928071"/>
          </a:xfrm>
          <a:prstGeom prst="rect">
            <a:avLst/>
          </a:prstGeom>
          <a:solidFill>
            <a:schemeClr val="accent6">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t>5 Year </a:t>
            </a:r>
            <a:r>
              <a:rPr lang="en-IE" dirty="0" smtClean="0"/>
              <a:t>Outlook - Dublin</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2862457844"/>
              </p:ext>
            </p:extLst>
          </p:nvPr>
        </p:nvGraphicFramePr>
        <p:xfrm>
          <a:off x="1434240" y="1539735"/>
          <a:ext cx="9323519" cy="3690651"/>
        </p:xfrm>
        <a:graphic>
          <a:graphicData uri="http://schemas.openxmlformats.org/drawingml/2006/table">
            <a:tbl>
              <a:tblPr firstRow="1" bandRow="1">
                <a:tableStyleId>{21E4AEA4-8DFA-4A89-87EB-49C32662AFE0}</a:tableStyleId>
              </a:tblPr>
              <a:tblGrid>
                <a:gridCol w="2005734">
                  <a:extLst>
                    <a:ext uri="{9D8B030D-6E8A-4147-A177-3AD203B41FA5}">
                      <a16:colId xmlns:a16="http://schemas.microsoft.com/office/drawing/2014/main" xmlns="" val="3537601604"/>
                    </a:ext>
                  </a:extLst>
                </a:gridCol>
                <a:gridCol w="1635430">
                  <a:extLst>
                    <a:ext uri="{9D8B030D-6E8A-4147-A177-3AD203B41FA5}">
                      <a16:colId xmlns:a16="http://schemas.microsoft.com/office/drawing/2014/main" xmlns="" val="3208270432"/>
                    </a:ext>
                  </a:extLst>
                </a:gridCol>
                <a:gridCol w="1136471">
                  <a:extLst>
                    <a:ext uri="{9D8B030D-6E8A-4147-A177-3AD203B41FA5}">
                      <a16:colId xmlns:a16="http://schemas.microsoft.com/office/drawing/2014/main" xmlns="" val="3463592207"/>
                    </a:ext>
                  </a:extLst>
                </a:gridCol>
                <a:gridCol w="1136471">
                  <a:extLst>
                    <a:ext uri="{9D8B030D-6E8A-4147-A177-3AD203B41FA5}">
                      <a16:colId xmlns:a16="http://schemas.microsoft.com/office/drawing/2014/main" xmlns="" val="3394779570"/>
                    </a:ext>
                  </a:extLst>
                </a:gridCol>
                <a:gridCol w="1136471">
                  <a:extLst>
                    <a:ext uri="{9D8B030D-6E8A-4147-A177-3AD203B41FA5}">
                      <a16:colId xmlns:a16="http://schemas.microsoft.com/office/drawing/2014/main" xmlns="" val="2644390237"/>
                    </a:ext>
                  </a:extLst>
                </a:gridCol>
                <a:gridCol w="1136471">
                  <a:extLst>
                    <a:ext uri="{9D8B030D-6E8A-4147-A177-3AD203B41FA5}">
                      <a16:colId xmlns:a16="http://schemas.microsoft.com/office/drawing/2014/main" xmlns="" val="1284123931"/>
                    </a:ext>
                  </a:extLst>
                </a:gridCol>
                <a:gridCol w="1136471">
                  <a:extLst>
                    <a:ext uri="{9D8B030D-6E8A-4147-A177-3AD203B41FA5}">
                      <a16:colId xmlns:a16="http://schemas.microsoft.com/office/drawing/2014/main" xmlns="" val="3762294937"/>
                    </a:ext>
                  </a:extLst>
                </a:gridCol>
              </a:tblGrid>
              <a:tr h="731619">
                <a:tc>
                  <a:txBody>
                    <a:bodyPr/>
                    <a:lstStyle/>
                    <a:p>
                      <a:r>
                        <a:rPr lang="en-IE" sz="2400" dirty="0" smtClean="0"/>
                        <a:t>Forecast</a:t>
                      </a:r>
                      <a:endParaRPr lang="en-IE" sz="2400" b="1" dirty="0"/>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b="1" dirty="0" smtClean="0"/>
                        <a:t>2011-2017</a:t>
                      </a:r>
                      <a:endParaRPr lang="en-IE" sz="2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2018</a:t>
                      </a:r>
                      <a:endParaRPr lang="en-IE" sz="2400" b="1"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2019</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2020</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2021</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2022</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277364130"/>
                  </a:ext>
                </a:extLst>
              </a:tr>
              <a:tr h="986344">
                <a:tc>
                  <a:txBody>
                    <a:bodyPr/>
                    <a:lstStyle/>
                    <a:p>
                      <a:r>
                        <a:rPr lang="en-IE" sz="2400" b="1" dirty="0" smtClean="0"/>
                        <a:t>Occupancy</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38100" cmpd="sng">
                      <a:noFill/>
                    </a:lnT>
                    <a:lnB w="63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81571436"/>
                  </a:ext>
                </a:extLst>
              </a:tr>
              <a:tr h="986344">
                <a:tc>
                  <a:txBody>
                    <a:bodyPr/>
                    <a:lstStyle/>
                    <a:p>
                      <a:r>
                        <a:rPr lang="en-IE" sz="2400" b="1" dirty="0" smtClean="0"/>
                        <a:t>ARR</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1883594467"/>
                  </a:ext>
                </a:extLst>
              </a:tr>
              <a:tr h="986344">
                <a:tc>
                  <a:txBody>
                    <a:bodyPr/>
                    <a:lstStyle/>
                    <a:p>
                      <a:r>
                        <a:rPr lang="en-IE" sz="2400" b="1" dirty="0" smtClean="0"/>
                        <a:t>Profit</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4159106356"/>
                  </a:ext>
                </a:extLst>
              </a:tr>
            </a:tbl>
          </a:graphicData>
        </a:graphic>
      </p:graphicFrame>
      <p:sp>
        <p:nvSpPr>
          <p:cNvPr id="5" name="Right Arrow 4"/>
          <p:cNvSpPr/>
          <p:nvPr/>
        </p:nvSpPr>
        <p:spPr>
          <a:xfrm rot="16200000">
            <a:off x="5393777" y="3441273"/>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6" name="Right Arrow 5"/>
          <p:cNvSpPr/>
          <p:nvPr/>
        </p:nvSpPr>
        <p:spPr>
          <a:xfrm rot="16200000">
            <a:off x="5450847" y="4397712"/>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7" name="Right Arrow 6"/>
          <p:cNvSpPr/>
          <p:nvPr/>
        </p:nvSpPr>
        <p:spPr>
          <a:xfrm>
            <a:off x="7727053" y="3422821"/>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9" name="Right Arrow 8"/>
          <p:cNvSpPr/>
          <p:nvPr/>
        </p:nvSpPr>
        <p:spPr>
          <a:xfrm rot="16200000">
            <a:off x="10007792" y="3422823"/>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0" name="Right Arrow 9"/>
          <p:cNvSpPr/>
          <p:nvPr/>
        </p:nvSpPr>
        <p:spPr>
          <a:xfrm rot="16200000">
            <a:off x="10007791" y="4467872"/>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1" name="Right Arrow 10"/>
          <p:cNvSpPr/>
          <p:nvPr/>
        </p:nvSpPr>
        <p:spPr>
          <a:xfrm rot="5400000">
            <a:off x="7674517" y="2469860"/>
            <a:ext cx="500403" cy="60547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2" name="Right Arrow 11"/>
          <p:cNvSpPr/>
          <p:nvPr/>
        </p:nvSpPr>
        <p:spPr>
          <a:xfrm>
            <a:off x="5393778" y="2523298"/>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3" name="Right Arrow 12"/>
          <p:cNvSpPr/>
          <p:nvPr/>
        </p:nvSpPr>
        <p:spPr>
          <a:xfrm rot="5400000">
            <a:off x="6534147" y="2470763"/>
            <a:ext cx="500403" cy="60547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4" name="Right Arrow 13"/>
          <p:cNvSpPr/>
          <p:nvPr/>
        </p:nvSpPr>
        <p:spPr>
          <a:xfrm>
            <a:off x="8841920" y="2499074"/>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5" name="Right Arrow 14"/>
          <p:cNvSpPr/>
          <p:nvPr/>
        </p:nvSpPr>
        <p:spPr>
          <a:xfrm rot="16200000">
            <a:off x="10007792" y="2469859"/>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19" name="Right Arrow 18"/>
          <p:cNvSpPr/>
          <p:nvPr/>
        </p:nvSpPr>
        <p:spPr>
          <a:xfrm>
            <a:off x="8818186" y="4450247"/>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0" name="Rounded Rectangle 19"/>
          <p:cNvSpPr/>
          <p:nvPr/>
        </p:nvSpPr>
        <p:spPr>
          <a:xfrm>
            <a:off x="2414955" y="5399491"/>
            <a:ext cx="7437942" cy="1135585"/>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r>
              <a:rPr lang="en-IE" sz="2400" dirty="0" smtClean="0">
                <a:solidFill>
                  <a:prstClr val="white"/>
                </a:solidFill>
              </a:rPr>
              <a:t>Concentration of new supply delivery over a short period, results in concern on sustaining profits </a:t>
            </a:r>
            <a:endParaRPr lang="en-IE" sz="2400" dirty="0">
              <a:solidFill>
                <a:prstClr val="white"/>
              </a:solidFill>
            </a:endParaRPr>
          </a:p>
        </p:txBody>
      </p:sp>
      <p:sp>
        <p:nvSpPr>
          <p:cNvPr id="21" name="Right Arrow 20"/>
          <p:cNvSpPr/>
          <p:nvPr/>
        </p:nvSpPr>
        <p:spPr>
          <a:xfrm rot="16200000">
            <a:off x="6546894" y="3441274"/>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2" name="Right Arrow 21"/>
          <p:cNvSpPr/>
          <p:nvPr/>
        </p:nvSpPr>
        <p:spPr>
          <a:xfrm>
            <a:off x="6609920" y="4411795"/>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3" name="Right Arrow 22"/>
          <p:cNvSpPr/>
          <p:nvPr/>
        </p:nvSpPr>
        <p:spPr>
          <a:xfrm rot="5400000">
            <a:off x="7667522" y="4461902"/>
            <a:ext cx="500403" cy="60547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4" name="Right Arrow 23"/>
          <p:cNvSpPr/>
          <p:nvPr/>
        </p:nvSpPr>
        <p:spPr>
          <a:xfrm>
            <a:off x="8841920" y="3422821"/>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5" name="Right Arrow 24"/>
          <p:cNvSpPr/>
          <p:nvPr/>
        </p:nvSpPr>
        <p:spPr>
          <a:xfrm rot="16200000">
            <a:off x="4027708" y="3441273"/>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6" name="Right Arrow 25"/>
          <p:cNvSpPr/>
          <p:nvPr/>
        </p:nvSpPr>
        <p:spPr>
          <a:xfrm rot="16200000">
            <a:off x="4030442" y="4397712"/>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7" name="Right Arrow 26"/>
          <p:cNvSpPr/>
          <p:nvPr/>
        </p:nvSpPr>
        <p:spPr>
          <a:xfrm rot="16200000">
            <a:off x="4005315" y="2551610"/>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Tree>
    <p:extLst>
      <p:ext uri="{BB962C8B-B14F-4D97-AF65-F5344CB8AC3E}">
        <p14:creationId xmlns:p14="http://schemas.microsoft.com/office/powerpoint/2010/main" val="1573252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7368983"/>
              </p:ext>
            </p:extLst>
          </p:nvPr>
        </p:nvGraphicFramePr>
        <p:xfrm>
          <a:off x="1434240" y="1539735"/>
          <a:ext cx="9323519" cy="3690651"/>
        </p:xfrm>
        <a:graphic>
          <a:graphicData uri="http://schemas.openxmlformats.org/drawingml/2006/table">
            <a:tbl>
              <a:tblPr firstRow="1" bandRow="1">
                <a:tableStyleId>{21E4AEA4-8DFA-4A89-87EB-49C32662AFE0}</a:tableStyleId>
              </a:tblPr>
              <a:tblGrid>
                <a:gridCol w="2005734">
                  <a:extLst>
                    <a:ext uri="{9D8B030D-6E8A-4147-A177-3AD203B41FA5}">
                      <a16:colId xmlns:a16="http://schemas.microsoft.com/office/drawing/2014/main" xmlns="" val="3537601604"/>
                    </a:ext>
                  </a:extLst>
                </a:gridCol>
                <a:gridCol w="1635430">
                  <a:extLst>
                    <a:ext uri="{9D8B030D-6E8A-4147-A177-3AD203B41FA5}">
                      <a16:colId xmlns:a16="http://schemas.microsoft.com/office/drawing/2014/main" xmlns="" val="3208270432"/>
                    </a:ext>
                  </a:extLst>
                </a:gridCol>
                <a:gridCol w="1136471">
                  <a:extLst>
                    <a:ext uri="{9D8B030D-6E8A-4147-A177-3AD203B41FA5}">
                      <a16:colId xmlns:a16="http://schemas.microsoft.com/office/drawing/2014/main" xmlns="" val="3463592207"/>
                    </a:ext>
                  </a:extLst>
                </a:gridCol>
                <a:gridCol w="1136471">
                  <a:extLst>
                    <a:ext uri="{9D8B030D-6E8A-4147-A177-3AD203B41FA5}">
                      <a16:colId xmlns:a16="http://schemas.microsoft.com/office/drawing/2014/main" xmlns="" val="3394779570"/>
                    </a:ext>
                  </a:extLst>
                </a:gridCol>
                <a:gridCol w="1136471">
                  <a:extLst>
                    <a:ext uri="{9D8B030D-6E8A-4147-A177-3AD203B41FA5}">
                      <a16:colId xmlns:a16="http://schemas.microsoft.com/office/drawing/2014/main" xmlns="" val="2644390237"/>
                    </a:ext>
                  </a:extLst>
                </a:gridCol>
                <a:gridCol w="1136471">
                  <a:extLst>
                    <a:ext uri="{9D8B030D-6E8A-4147-A177-3AD203B41FA5}">
                      <a16:colId xmlns:a16="http://schemas.microsoft.com/office/drawing/2014/main" xmlns="" val="1284123931"/>
                    </a:ext>
                  </a:extLst>
                </a:gridCol>
                <a:gridCol w="1136471">
                  <a:extLst>
                    <a:ext uri="{9D8B030D-6E8A-4147-A177-3AD203B41FA5}">
                      <a16:colId xmlns:a16="http://schemas.microsoft.com/office/drawing/2014/main" xmlns="" val="3762294937"/>
                    </a:ext>
                  </a:extLst>
                </a:gridCol>
              </a:tblGrid>
              <a:tr h="731619">
                <a:tc>
                  <a:txBody>
                    <a:bodyPr/>
                    <a:lstStyle/>
                    <a:p>
                      <a:r>
                        <a:rPr lang="en-IE" sz="2400" dirty="0" smtClean="0"/>
                        <a:t>Forecast</a:t>
                      </a:r>
                      <a:endParaRPr lang="en-IE" sz="2400" b="1" dirty="0"/>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b="1" dirty="0" smtClean="0"/>
                        <a:t>2011-2017</a:t>
                      </a:r>
                      <a:endParaRPr lang="en-IE" sz="2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2018</a:t>
                      </a:r>
                      <a:endParaRPr lang="en-IE" sz="2400" b="1" dirty="0"/>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2019</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2020</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2021</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IE" sz="2400" dirty="0" smtClean="0"/>
                        <a:t>2022</a:t>
                      </a:r>
                      <a:endParaRPr lang="en-IE" sz="24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277364130"/>
                  </a:ext>
                </a:extLst>
              </a:tr>
              <a:tr h="986344">
                <a:tc>
                  <a:txBody>
                    <a:bodyPr/>
                    <a:lstStyle/>
                    <a:p>
                      <a:r>
                        <a:rPr lang="en-IE" sz="2400" b="1" dirty="0" smtClean="0"/>
                        <a:t>Occupancy</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mpd="sng">
                      <a:noFill/>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38100" cmpd="sng">
                      <a:noFill/>
                    </a:lnT>
                    <a:lnB w="63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81571436"/>
                  </a:ext>
                </a:extLst>
              </a:tr>
              <a:tr h="986344">
                <a:tc>
                  <a:txBody>
                    <a:bodyPr/>
                    <a:lstStyle/>
                    <a:p>
                      <a:r>
                        <a:rPr lang="en-IE" sz="2400" b="1" dirty="0" smtClean="0"/>
                        <a:t>ARR</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xmlns="" val="1883594467"/>
                  </a:ext>
                </a:extLst>
              </a:tr>
              <a:tr h="986344">
                <a:tc>
                  <a:txBody>
                    <a:bodyPr/>
                    <a:lstStyle/>
                    <a:p>
                      <a:r>
                        <a:rPr lang="en-IE" sz="2400" b="1" dirty="0" smtClean="0"/>
                        <a:t>Profit</a:t>
                      </a:r>
                      <a:endParaRPr lang="en-IE" sz="2400" b="1" i="0" dirty="0">
                        <a:solidFill>
                          <a:schemeClr val="tx1"/>
                        </a:solidFill>
                      </a:endParaRPr>
                    </a:p>
                  </a:txBody>
                  <a:tcPr anchor="ctr">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E" sz="2400" b="1" dirty="0"/>
                    </a:p>
                  </a:txBody>
                  <a:tcPr anchor="ctr">
                    <a:lnL w="6350" cap="flat" cmpd="sng" algn="ctr">
                      <a:solidFill>
                        <a:schemeClr val="accent6"/>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endParaRPr lang="en-IE" sz="2400" b="1" dirty="0"/>
                    </a:p>
                  </a:txBody>
                  <a:tcPr anchor="ctr">
                    <a:lnL w="12700" cap="flat" cmpd="sng" algn="ctr">
                      <a:solidFill>
                        <a:schemeClr val="tx2">
                          <a:lumMod val="40000"/>
                          <a:lumOff val="60000"/>
                        </a:schemeClr>
                      </a:solidFill>
                      <a:prstDash val="solid"/>
                      <a:round/>
                      <a:headEnd type="none" w="med" len="med"/>
                      <a:tailEnd type="none" w="med" len="med"/>
                    </a:lnL>
                    <a:lnT w="6350" cap="flat" cmpd="sng" algn="ctr">
                      <a:solidFill>
                        <a:schemeClr val="accent6"/>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xmlns="" val="4159106356"/>
                  </a:ext>
                </a:extLst>
              </a:tr>
            </a:tbl>
          </a:graphicData>
        </a:graphic>
      </p:graphicFrame>
      <p:sp>
        <p:nvSpPr>
          <p:cNvPr id="2" name="Rectangle 1"/>
          <p:cNvSpPr/>
          <p:nvPr/>
        </p:nvSpPr>
        <p:spPr>
          <a:xfrm>
            <a:off x="3423138" y="2282267"/>
            <a:ext cx="1650206" cy="2928071"/>
          </a:xfrm>
          <a:prstGeom prst="rect">
            <a:avLst/>
          </a:prstGeom>
          <a:solidFill>
            <a:schemeClr val="accent6">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itle 2"/>
          <p:cNvSpPr>
            <a:spLocks noGrp="1"/>
          </p:cNvSpPr>
          <p:nvPr>
            <p:ph type="title"/>
          </p:nvPr>
        </p:nvSpPr>
        <p:spPr/>
        <p:txBody>
          <a:bodyPr/>
          <a:lstStyle/>
          <a:p>
            <a:r>
              <a:rPr lang="en-IE" dirty="0"/>
              <a:t>5 Year Outlook – Regional Ireland </a:t>
            </a:r>
          </a:p>
        </p:txBody>
      </p:sp>
      <p:sp>
        <p:nvSpPr>
          <p:cNvPr id="20" name="Rounded Rectangle 19"/>
          <p:cNvSpPr/>
          <p:nvPr/>
        </p:nvSpPr>
        <p:spPr>
          <a:xfrm>
            <a:off x="2536158" y="5370680"/>
            <a:ext cx="7772400" cy="1135585"/>
          </a:xfrm>
          <a:prstGeom prst="roundRect">
            <a:avLst>
              <a:gd name="adj" fmla="val 0"/>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E" sz="2400" dirty="0">
                <a:solidFill>
                  <a:prstClr val="white"/>
                </a:solidFill>
              </a:rPr>
              <a:t>Challenge for profitability growth is </a:t>
            </a:r>
            <a:r>
              <a:rPr lang="en-IE" sz="2400" dirty="0" smtClean="0">
                <a:solidFill>
                  <a:prstClr val="white"/>
                </a:solidFill>
              </a:rPr>
              <a:t>hotels’ </a:t>
            </a:r>
            <a:r>
              <a:rPr lang="en-IE" sz="2400" dirty="0">
                <a:solidFill>
                  <a:prstClr val="white"/>
                </a:solidFill>
              </a:rPr>
              <a:t>ability to grow revenues at higher levels than the cost increases </a:t>
            </a:r>
          </a:p>
        </p:txBody>
      </p:sp>
      <p:sp>
        <p:nvSpPr>
          <p:cNvPr id="25" name="Right Arrow 24"/>
          <p:cNvSpPr/>
          <p:nvPr/>
        </p:nvSpPr>
        <p:spPr>
          <a:xfrm rot="16200000">
            <a:off x="4074332" y="3411562"/>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6" name="Right Arrow 25"/>
          <p:cNvSpPr/>
          <p:nvPr/>
        </p:nvSpPr>
        <p:spPr>
          <a:xfrm rot="16200000">
            <a:off x="4074333" y="4417952"/>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7" name="Right Arrow 26"/>
          <p:cNvSpPr/>
          <p:nvPr/>
        </p:nvSpPr>
        <p:spPr>
          <a:xfrm rot="16200000">
            <a:off x="4079874" y="2500637"/>
            <a:ext cx="500403" cy="605473"/>
          </a:xfrm>
          <a:prstGeom prst="rightArrow">
            <a:avLst/>
          </a:prstGeom>
          <a:solidFill>
            <a:srgbClr val="00A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8" name="Right Arrow 27"/>
          <p:cNvSpPr/>
          <p:nvPr/>
        </p:nvSpPr>
        <p:spPr>
          <a:xfrm rot="16200000">
            <a:off x="5374790" y="3436368"/>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29" name="Right Arrow 28"/>
          <p:cNvSpPr/>
          <p:nvPr/>
        </p:nvSpPr>
        <p:spPr>
          <a:xfrm rot="16200000">
            <a:off x="5374790" y="4418544"/>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2" name="Right Arrow 31"/>
          <p:cNvSpPr/>
          <p:nvPr/>
        </p:nvSpPr>
        <p:spPr>
          <a:xfrm rot="16200000">
            <a:off x="10008446" y="3436368"/>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3" name="Right Arrow 32"/>
          <p:cNvSpPr/>
          <p:nvPr/>
        </p:nvSpPr>
        <p:spPr>
          <a:xfrm rot="16200000">
            <a:off x="10012440" y="4425637"/>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5" name="Right Arrow 34"/>
          <p:cNvSpPr/>
          <p:nvPr/>
        </p:nvSpPr>
        <p:spPr>
          <a:xfrm rot="16200000">
            <a:off x="8850036" y="3415082"/>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6" name="Right Arrow 35"/>
          <p:cNvSpPr/>
          <p:nvPr/>
        </p:nvSpPr>
        <p:spPr>
          <a:xfrm rot="16200000">
            <a:off x="5374790" y="2488915"/>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7" name="Right Arrow 36"/>
          <p:cNvSpPr/>
          <p:nvPr/>
        </p:nvSpPr>
        <p:spPr>
          <a:xfrm rot="16200000">
            <a:off x="6606025" y="3415081"/>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8" name="Right Arrow 37"/>
          <p:cNvSpPr/>
          <p:nvPr/>
        </p:nvSpPr>
        <p:spPr>
          <a:xfrm rot="16200000">
            <a:off x="6606026" y="4417951"/>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39" name="Right Arrow 38"/>
          <p:cNvSpPr/>
          <p:nvPr/>
        </p:nvSpPr>
        <p:spPr>
          <a:xfrm rot="16200000">
            <a:off x="6601873" y="2488913"/>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0" name="Right Arrow 39"/>
          <p:cNvSpPr/>
          <p:nvPr/>
        </p:nvSpPr>
        <p:spPr>
          <a:xfrm rot="16200000">
            <a:off x="7740165" y="3436368"/>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2" name="Right Arrow 41"/>
          <p:cNvSpPr/>
          <p:nvPr/>
        </p:nvSpPr>
        <p:spPr>
          <a:xfrm rot="16200000">
            <a:off x="8850035" y="4417952"/>
            <a:ext cx="500403" cy="60547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3" name="Right Arrow 42"/>
          <p:cNvSpPr/>
          <p:nvPr/>
        </p:nvSpPr>
        <p:spPr>
          <a:xfrm>
            <a:off x="7740165" y="2541448"/>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4" name="Right Arrow 43"/>
          <p:cNvSpPr/>
          <p:nvPr/>
        </p:nvSpPr>
        <p:spPr>
          <a:xfrm>
            <a:off x="8855006" y="2547466"/>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5" name="Right Arrow 44"/>
          <p:cNvSpPr/>
          <p:nvPr/>
        </p:nvSpPr>
        <p:spPr>
          <a:xfrm>
            <a:off x="10008446" y="2541449"/>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
        <p:nvSpPr>
          <p:cNvPr id="46" name="Right Arrow 45"/>
          <p:cNvSpPr/>
          <p:nvPr/>
        </p:nvSpPr>
        <p:spPr>
          <a:xfrm>
            <a:off x="7740166" y="4424710"/>
            <a:ext cx="500402" cy="60547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IE">
              <a:solidFill>
                <a:prstClr val="white"/>
              </a:solidFill>
            </a:endParaRPr>
          </a:p>
        </p:txBody>
      </p:sp>
    </p:spTree>
    <p:extLst>
      <p:ext uri="{BB962C8B-B14F-4D97-AF65-F5344CB8AC3E}">
        <p14:creationId xmlns:p14="http://schemas.microsoft.com/office/powerpoint/2010/main" val="26591271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577390" y="4900288"/>
            <a:ext cx="2747210" cy="957020"/>
          </a:xfrm>
        </p:spPr>
        <p:txBody>
          <a:bodyPr>
            <a:noAutofit/>
          </a:bodyPr>
          <a:lstStyle/>
          <a:p>
            <a:r>
              <a:rPr lang="en-IE" sz="1600" dirty="0" smtClean="0"/>
              <a:t>Aiden Murphy</a:t>
            </a:r>
          </a:p>
          <a:p>
            <a:r>
              <a:rPr lang="en-IE" sz="1600" dirty="0" smtClean="0"/>
              <a:t>Partner</a:t>
            </a:r>
          </a:p>
          <a:p>
            <a:r>
              <a:rPr lang="en-IE" sz="1600" dirty="0" smtClean="0"/>
              <a:t>aiden.murphy@crowe.ie</a:t>
            </a:r>
            <a:endParaRPr lang="en-IE" sz="1600" dirty="0"/>
          </a:p>
        </p:txBody>
      </p:sp>
      <p:pic>
        <p:nvPicPr>
          <p:cNvPr id="7" name="Picture Placeholder 6"/>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493" b="1493"/>
          <a:stretch>
            <a:fillRect/>
          </a:stretch>
        </p:blipFill>
        <p:spPr/>
      </p:pic>
      <p:sp>
        <p:nvSpPr>
          <p:cNvPr id="6" name="Text Placeholder 5"/>
          <p:cNvSpPr>
            <a:spLocks noGrp="1"/>
          </p:cNvSpPr>
          <p:nvPr>
            <p:ph type="body" sz="quarter" idx="11"/>
          </p:nvPr>
        </p:nvSpPr>
        <p:spPr/>
        <p:txBody>
          <a:bodyPr/>
          <a:lstStyle/>
          <a:p>
            <a:r>
              <a:rPr lang="en-IE" dirty="0" smtClean="0"/>
              <a:t>Thank you </a:t>
            </a:r>
            <a:endParaRPr lang="en-IE" dirty="0"/>
          </a:p>
        </p:txBody>
      </p:sp>
    </p:spTree>
    <p:extLst>
      <p:ext uri="{BB962C8B-B14F-4D97-AF65-F5344CB8AC3E}">
        <p14:creationId xmlns:p14="http://schemas.microsoft.com/office/powerpoint/2010/main" val="1329229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79926A-A7CA-4A29-A739-FE48A175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xmlns="" id="{4CEC1486-9A1A-45F6-869B-A1C097298012}"/>
              </a:ext>
            </a:extLst>
          </p:cNvPr>
          <p:cNvPicPr>
            <a:picLocks noChangeAspect="1"/>
          </p:cNvPicPr>
          <p:nvPr/>
        </p:nvPicPr>
        <p:blipFill rotWithShape="1">
          <a:blip r:embed="rId3"/>
          <a:srcRect l="2709" r="1562" b="3018"/>
          <a:stretch/>
        </p:blipFill>
        <p:spPr>
          <a:xfrm>
            <a:off x="1992198" y="0"/>
            <a:ext cx="12192000" cy="6858000"/>
          </a:xfrm>
          <a:prstGeom prst="rect">
            <a:avLst/>
          </a:prstGeom>
        </p:spPr>
      </p:pic>
      <p:grpSp>
        <p:nvGrpSpPr>
          <p:cNvPr id="7" name="Group 6">
            <a:extLst>
              <a:ext uri="{FF2B5EF4-FFF2-40B4-BE49-F238E27FC236}">
                <a16:creationId xmlns:a16="http://schemas.microsoft.com/office/drawing/2014/main" xmlns="" id="{BEDD8008-99CE-4CB6-85A1-43BC71A55AC9}"/>
              </a:ext>
            </a:extLst>
          </p:cNvPr>
          <p:cNvGrpSpPr/>
          <p:nvPr/>
        </p:nvGrpSpPr>
        <p:grpSpPr>
          <a:xfrm>
            <a:off x="-104826" y="-82296"/>
            <a:ext cx="7836408" cy="7013448"/>
            <a:chOff x="-104826" y="-82296"/>
            <a:chExt cx="7836408" cy="7013448"/>
          </a:xfrm>
        </p:grpSpPr>
        <p:sp>
          <p:nvSpPr>
            <p:cNvPr id="6" name="Freeform: Shape 5">
              <a:extLst>
                <a:ext uri="{FF2B5EF4-FFF2-40B4-BE49-F238E27FC236}">
                  <a16:creationId xmlns:a16="http://schemas.microsoft.com/office/drawing/2014/main" xmlns="" id="{54301949-9EF6-4721-A967-3B39B8CFB87B}"/>
                </a:ext>
              </a:extLst>
            </p:cNvPr>
            <p:cNvSpPr/>
            <p:nvPr/>
          </p:nvSpPr>
          <p:spPr>
            <a:xfrm>
              <a:off x="-31674"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E916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Freeform: Shape 3">
              <a:extLst>
                <a:ext uri="{FF2B5EF4-FFF2-40B4-BE49-F238E27FC236}">
                  <a16:creationId xmlns:a16="http://schemas.microsoft.com/office/drawing/2014/main" xmlns="" id="{EA7AA7F1-F59F-4FAC-9B7D-0D53F8B8F409}"/>
                </a:ext>
              </a:extLst>
            </p:cNvPr>
            <p:cNvSpPr/>
            <p:nvPr/>
          </p:nvSpPr>
          <p:spPr>
            <a:xfrm>
              <a:off x="-104826" y="-82296"/>
              <a:ext cx="7763256" cy="7013448"/>
            </a:xfrm>
            <a:custGeom>
              <a:avLst/>
              <a:gdLst>
                <a:gd name="connsiteX0" fmla="*/ 0 w 7763256"/>
                <a:gd name="connsiteY0" fmla="*/ 0 h 7013448"/>
                <a:gd name="connsiteX1" fmla="*/ 7763256 w 7763256"/>
                <a:gd name="connsiteY1" fmla="*/ 0 h 7013448"/>
                <a:gd name="connsiteX2" fmla="*/ 5952744 w 7763256"/>
                <a:gd name="connsiteY2" fmla="*/ 7013448 h 7013448"/>
                <a:gd name="connsiteX3" fmla="*/ 64008 w 7763256"/>
                <a:gd name="connsiteY3" fmla="*/ 7013448 h 7013448"/>
                <a:gd name="connsiteX4" fmla="*/ 0 w 7763256"/>
                <a:gd name="connsiteY4" fmla="*/ 0 h 7013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3256" h="7013448">
                  <a:moveTo>
                    <a:pt x="0" y="0"/>
                  </a:moveTo>
                  <a:lnTo>
                    <a:pt x="7763256" y="0"/>
                  </a:lnTo>
                  <a:lnTo>
                    <a:pt x="5952744" y="7013448"/>
                  </a:lnTo>
                  <a:lnTo>
                    <a:pt x="64008" y="7013448"/>
                  </a:lnTo>
                  <a:lnTo>
                    <a:pt x="0" y="0"/>
                  </a:lnTo>
                  <a:close/>
                </a:path>
              </a:pathLst>
            </a:custGeom>
            <a:solidFill>
              <a:srgbClr val="0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8" name="TextBox 7">
            <a:extLst>
              <a:ext uri="{FF2B5EF4-FFF2-40B4-BE49-F238E27FC236}">
                <a16:creationId xmlns:a16="http://schemas.microsoft.com/office/drawing/2014/main" xmlns="" id="{47C50890-32FF-4D7A-8F07-0F378D7BFAC6}"/>
              </a:ext>
            </a:extLst>
          </p:cNvPr>
          <p:cNvSpPr txBox="1"/>
          <p:nvPr/>
        </p:nvSpPr>
        <p:spPr>
          <a:xfrm>
            <a:off x="1207008" y="2824263"/>
            <a:ext cx="4224528" cy="1200329"/>
          </a:xfrm>
          <a:prstGeom prst="rect">
            <a:avLst/>
          </a:prstGeom>
          <a:noFill/>
        </p:spPr>
        <p:txBody>
          <a:bodyPr wrap="square" rtlCol="0">
            <a:spAutoFit/>
          </a:bodyPr>
          <a:lstStyle/>
          <a:p>
            <a:r>
              <a:rPr lang="en-IE" sz="3600" dirty="0">
                <a:solidFill>
                  <a:schemeClr val="bg1"/>
                </a:solidFill>
                <a:latin typeface="Georgia" panose="02040502050405020303" pitchFamily="18" charset="0"/>
                <a:cs typeface="Arial" panose="020B0604020202020204" pitchFamily="34" charset="0"/>
              </a:rPr>
              <a:t>JP Kavanagh</a:t>
            </a:r>
          </a:p>
          <a:p>
            <a:r>
              <a:rPr lang="en-US" dirty="0">
                <a:solidFill>
                  <a:schemeClr val="bg1"/>
                </a:solidFill>
                <a:latin typeface="Arial" panose="020B0604020202020204" pitchFamily="34" charset="0"/>
                <a:cs typeface="Arial" panose="020B0604020202020204" pitchFamily="34" charset="0"/>
              </a:rPr>
              <a:t>General Manager </a:t>
            </a:r>
          </a:p>
          <a:p>
            <a:r>
              <a:rPr lang="en-US" dirty="0">
                <a:solidFill>
                  <a:schemeClr val="bg1"/>
                </a:solidFill>
                <a:latin typeface="Arial" panose="020B0604020202020204" pitchFamily="34" charset="0"/>
                <a:cs typeface="Arial" panose="020B0604020202020204" pitchFamily="34" charset="0"/>
              </a:rPr>
              <a:t>The </a:t>
            </a:r>
            <a:r>
              <a:rPr lang="en-US" dirty="0" err="1" smtClean="0">
                <a:solidFill>
                  <a:schemeClr val="bg1"/>
                </a:solidFill>
                <a:latin typeface="Arial" panose="020B0604020202020204" pitchFamily="34" charset="0"/>
                <a:cs typeface="Arial" panose="020B0604020202020204" pitchFamily="34" charset="0"/>
              </a:rPr>
              <a:t>Shelbourne</a:t>
            </a:r>
            <a:endParaRPr lang="en-IE"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C52AB580-BEE0-4570-BAF3-C95E78803288}"/>
              </a:ext>
            </a:extLst>
          </p:cNvPr>
          <p:cNvCxnSpPr>
            <a:cxnSpLocks/>
          </p:cNvCxnSpPr>
          <p:nvPr/>
        </p:nvCxnSpPr>
        <p:spPr>
          <a:xfrm>
            <a:off x="1298448" y="2824263"/>
            <a:ext cx="3419856" cy="0"/>
          </a:xfrm>
          <a:prstGeom prst="line">
            <a:avLst/>
          </a:prstGeom>
          <a:ln>
            <a:solidFill>
              <a:srgbClr val="E916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1250"/>
                                        <p:tgtEl>
                                          <p:spTgt spid="8"/>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E17F5-4BEA-4224-89BB-43614AB86733}"/>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xmlns="" id="{974E6C68-D68B-42AB-A2C9-4056F029AF8D}"/>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xmlns="" id="{1879926A-A7CA-4A29-A739-FE48A175B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2985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E0C4CA61-571B-4667-B683-1049754A43D8}"/>
              </a:ext>
            </a:extLst>
          </p:cNvPr>
          <p:cNvGraphicFramePr>
            <a:graphicFrameLocks noGrp="1"/>
          </p:cNvGraphicFramePr>
          <p:nvPr>
            <p:extLst/>
          </p:nvPr>
        </p:nvGraphicFramePr>
        <p:xfrm>
          <a:off x="1882671" y="935218"/>
          <a:ext cx="8424136" cy="53541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xmlns="" id="{DE5232CF-6D8D-4E06-B59A-D4DF62140D44}"/>
              </a:ext>
            </a:extLst>
          </p:cNvPr>
          <p:cNvSpPr>
            <a:spLocks noGrp="1"/>
          </p:cNvSpPr>
          <p:nvPr>
            <p:ph type="body" sz="quarter" idx="13"/>
          </p:nvPr>
        </p:nvSpPr>
        <p:spPr/>
        <p:txBody>
          <a:bodyPr>
            <a:normAutofit fontScale="25000" lnSpcReduction="20000"/>
          </a:bodyPr>
          <a:lstStyle/>
          <a:p>
            <a:r>
              <a:rPr lang="en-IE" dirty="0"/>
              <a:t>Source: Cushman &amp; Wakefield Research</a:t>
            </a:r>
          </a:p>
        </p:txBody>
      </p:sp>
      <p:sp>
        <p:nvSpPr>
          <p:cNvPr id="4" name="Title 3"/>
          <p:cNvSpPr>
            <a:spLocks noGrp="1"/>
          </p:cNvSpPr>
          <p:nvPr>
            <p:ph type="title"/>
          </p:nvPr>
        </p:nvSpPr>
        <p:spPr>
          <a:xfrm>
            <a:off x="643019" y="376164"/>
            <a:ext cx="5294182" cy="440543"/>
          </a:xfrm>
        </p:spPr>
        <p:txBody>
          <a:bodyPr/>
          <a:lstStyle/>
          <a:p>
            <a:r>
              <a:rPr lang="en-IE" dirty="0"/>
              <a:t>Hotel Transaction Activity*</a:t>
            </a:r>
          </a:p>
        </p:txBody>
      </p:sp>
      <p:sp>
        <p:nvSpPr>
          <p:cNvPr id="8" name="Text Box 23">
            <a:extLst>
              <a:ext uri="{FF2B5EF4-FFF2-40B4-BE49-F238E27FC236}">
                <a16:creationId xmlns:a16="http://schemas.microsoft.com/office/drawing/2014/main" xmlns="" id="{3F5F08D9-3370-49FF-9E04-45FA721E2611}"/>
              </a:ext>
            </a:extLst>
          </p:cNvPr>
          <p:cNvSpPr txBox="1">
            <a:spLocks noChangeArrowheads="1"/>
          </p:cNvSpPr>
          <p:nvPr/>
        </p:nvSpPr>
        <p:spPr bwMode="auto">
          <a:xfrm>
            <a:off x="8242575" y="6407928"/>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
        <p:nvSpPr>
          <p:cNvPr id="7" name="Rectangle 6">
            <a:extLst>
              <a:ext uri="{FF2B5EF4-FFF2-40B4-BE49-F238E27FC236}">
                <a16:creationId xmlns:a16="http://schemas.microsoft.com/office/drawing/2014/main" xmlns="" id="{207C9504-7D45-47ED-A716-E71FC153BF48}"/>
              </a:ext>
            </a:extLst>
          </p:cNvPr>
          <p:cNvSpPr/>
          <p:nvPr/>
        </p:nvSpPr>
        <p:spPr>
          <a:xfrm>
            <a:off x="5462972" y="6501352"/>
            <a:ext cx="366540" cy="656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endParaRPr lang="en-US" sz="998">
              <a:solidFill>
                <a:srgbClr val="FFFFFF"/>
              </a:solidFill>
              <a:latin typeface="Arial"/>
            </a:endParaRPr>
          </a:p>
        </p:txBody>
      </p:sp>
      <p:sp>
        <p:nvSpPr>
          <p:cNvPr id="9" name="Rectangle 8">
            <a:extLst>
              <a:ext uri="{FF2B5EF4-FFF2-40B4-BE49-F238E27FC236}">
                <a16:creationId xmlns:a16="http://schemas.microsoft.com/office/drawing/2014/main" xmlns="" id="{C24929AF-C7E4-48B6-9FF7-C0B5FF29A357}"/>
              </a:ext>
            </a:extLst>
          </p:cNvPr>
          <p:cNvSpPr/>
          <p:nvPr/>
        </p:nvSpPr>
        <p:spPr>
          <a:xfrm>
            <a:off x="5829512" y="6423694"/>
            <a:ext cx="951695" cy="22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r>
              <a:rPr lang="en-US" sz="1088" dirty="0">
                <a:solidFill>
                  <a:srgbClr val="696B6B"/>
                </a:solidFill>
                <a:latin typeface="Arial"/>
              </a:rPr>
              <a:t>YTD Figures</a:t>
            </a:r>
          </a:p>
        </p:txBody>
      </p:sp>
      <p:sp>
        <p:nvSpPr>
          <p:cNvPr id="10" name="Rectangle 9">
            <a:extLst>
              <a:ext uri="{FF2B5EF4-FFF2-40B4-BE49-F238E27FC236}">
                <a16:creationId xmlns:a16="http://schemas.microsoft.com/office/drawing/2014/main" xmlns="" id="{7D5C77E6-145A-4CC9-BCCE-C45FB25D6978}"/>
              </a:ext>
            </a:extLst>
          </p:cNvPr>
          <p:cNvSpPr/>
          <p:nvPr/>
        </p:nvSpPr>
        <p:spPr>
          <a:xfrm>
            <a:off x="4415469" y="4094384"/>
            <a:ext cx="759513" cy="18944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endParaRPr lang="en-US" sz="998">
              <a:solidFill>
                <a:srgbClr val="FFFFFF"/>
              </a:solidFill>
              <a:latin typeface="Arial"/>
            </a:endParaRPr>
          </a:p>
        </p:txBody>
      </p:sp>
      <p:sp>
        <p:nvSpPr>
          <p:cNvPr id="11" name="Rectangle 10">
            <a:extLst>
              <a:ext uri="{FF2B5EF4-FFF2-40B4-BE49-F238E27FC236}">
                <a16:creationId xmlns:a16="http://schemas.microsoft.com/office/drawing/2014/main" xmlns="" id="{C8230B36-DE8E-40C6-BD71-95AB0B518421}"/>
              </a:ext>
            </a:extLst>
          </p:cNvPr>
          <p:cNvSpPr/>
          <p:nvPr/>
        </p:nvSpPr>
        <p:spPr>
          <a:xfrm>
            <a:off x="4590070" y="4210857"/>
            <a:ext cx="410312" cy="22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r>
              <a:rPr lang="en-US" sz="1088" b="1" dirty="0">
                <a:solidFill>
                  <a:srgbClr val="E1002B"/>
                </a:solidFill>
                <a:latin typeface="Arial"/>
              </a:rPr>
              <a:t>€326 </a:t>
            </a:r>
          </a:p>
        </p:txBody>
      </p:sp>
      <p:sp>
        <p:nvSpPr>
          <p:cNvPr id="12" name="Rectangle 11">
            <a:extLst>
              <a:ext uri="{FF2B5EF4-FFF2-40B4-BE49-F238E27FC236}">
                <a16:creationId xmlns:a16="http://schemas.microsoft.com/office/drawing/2014/main" xmlns="" id="{CECC5395-49DE-4C26-9691-6C18DD6A7F88}"/>
              </a:ext>
            </a:extLst>
          </p:cNvPr>
          <p:cNvSpPr/>
          <p:nvPr/>
        </p:nvSpPr>
        <p:spPr>
          <a:xfrm>
            <a:off x="5937201" y="4321366"/>
            <a:ext cx="783641" cy="1667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endParaRPr lang="en-US" sz="998" dirty="0">
              <a:solidFill>
                <a:srgbClr val="FFFFFF"/>
              </a:solidFill>
              <a:latin typeface="Arial"/>
            </a:endParaRPr>
          </a:p>
        </p:txBody>
      </p:sp>
      <p:sp>
        <p:nvSpPr>
          <p:cNvPr id="13" name="Rectangle 12">
            <a:extLst>
              <a:ext uri="{FF2B5EF4-FFF2-40B4-BE49-F238E27FC236}">
                <a16:creationId xmlns:a16="http://schemas.microsoft.com/office/drawing/2014/main" xmlns="" id="{8AC407DC-3D47-4323-A720-F40680A360B4}"/>
              </a:ext>
            </a:extLst>
          </p:cNvPr>
          <p:cNvSpPr/>
          <p:nvPr/>
        </p:nvSpPr>
        <p:spPr>
          <a:xfrm>
            <a:off x="6100203" y="4431873"/>
            <a:ext cx="410312" cy="221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r>
              <a:rPr lang="en-US" sz="1088" b="1" dirty="0">
                <a:solidFill>
                  <a:srgbClr val="E1002B"/>
                </a:solidFill>
                <a:latin typeface="Arial"/>
              </a:rPr>
              <a:t>€291 </a:t>
            </a:r>
          </a:p>
        </p:txBody>
      </p:sp>
      <p:sp>
        <p:nvSpPr>
          <p:cNvPr id="14" name="Rectangle 13">
            <a:extLst>
              <a:ext uri="{FF2B5EF4-FFF2-40B4-BE49-F238E27FC236}">
                <a16:creationId xmlns:a16="http://schemas.microsoft.com/office/drawing/2014/main" xmlns="" id="{0F9D2C29-8250-4AC5-8C2A-73DDF26E6D79}"/>
              </a:ext>
            </a:extLst>
          </p:cNvPr>
          <p:cNvSpPr/>
          <p:nvPr/>
        </p:nvSpPr>
        <p:spPr>
          <a:xfrm>
            <a:off x="7483062" y="5550788"/>
            <a:ext cx="759513" cy="4452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endParaRPr lang="en-US" sz="998" dirty="0">
              <a:solidFill>
                <a:srgbClr val="FFFFFF"/>
              </a:solidFill>
              <a:latin typeface="Arial"/>
            </a:endParaRPr>
          </a:p>
        </p:txBody>
      </p:sp>
      <p:sp>
        <p:nvSpPr>
          <p:cNvPr id="15" name="Rectangle 14">
            <a:extLst>
              <a:ext uri="{FF2B5EF4-FFF2-40B4-BE49-F238E27FC236}">
                <a16:creationId xmlns:a16="http://schemas.microsoft.com/office/drawing/2014/main" xmlns="" id="{B9B6CAEC-A411-49DF-8714-6F19774A9487}"/>
              </a:ext>
            </a:extLst>
          </p:cNvPr>
          <p:cNvSpPr/>
          <p:nvPr/>
        </p:nvSpPr>
        <p:spPr>
          <a:xfrm>
            <a:off x="7657662" y="5691496"/>
            <a:ext cx="410312" cy="163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8978" tIns="48978" rIns="48978" bIns="48978" rtlCol="0"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829215"/>
            <a:r>
              <a:rPr lang="en-US" sz="1088" b="1" dirty="0">
                <a:solidFill>
                  <a:srgbClr val="E1002B"/>
                </a:solidFill>
                <a:latin typeface="Arial"/>
              </a:rPr>
              <a:t>€88 </a:t>
            </a:r>
          </a:p>
        </p:txBody>
      </p:sp>
    </p:spTree>
    <p:extLst>
      <p:ext uri="{BB962C8B-B14F-4D97-AF65-F5344CB8AC3E}">
        <p14:creationId xmlns:p14="http://schemas.microsoft.com/office/powerpoint/2010/main" val="113592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62B90DB2-99ED-4194-8E62-2097D9972341}"/>
              </a:ext>
            </a:extLst>
          </p:cNvPr>
          <p:cNvGraphicFramePr>
            <a:graphicFrameLocks noGrp="1"/>
          </p:cNvGraphicFramePr>
          <p:nvPr>
            <p:extLst/>
          </p:nvPr>
        </p:nvGraphicFramePr>
        <p:xfrm>
          <a:off x="1882672" y="970508"/>
          <a:ext cx="8388262" cy="543812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4"/>
          <p:cNvSpPr>
            <a:spLocks noGrp="1"/>
          </p:cNvSpPr>
          <p:nvPr>
            <p:ph type="body" sz="quarter" idx="13"/>
          </p:nvPr>
        </p:nvSpPr>
        <p:spPr>
          <a:prstGeom prst="rect">
            <a:avLst/>
          </a:prstGeom>
        </p:spPr>
        <p:txBody>
          <a:bodyPr anchor="t">
            <a:normAutofit fontScale="25000" lnSpcReduction="20000"/>
          </a:bodyPr>
          <a:lstStyle/>
          <a:p>
            <a:r>
              <a:rPr lang="en-GB" dirty="0">
                <a:solidFill>
                  <a:srgbClr val="002060"/>
                </a:solidFill>
              </a:rPr>
              <a:t>Source: Cushman &amp; Wakefield Research</a:t>
            </a:r>
            <a:endParaRPr lang="en-IE" dirty="0">
              <a:solidFill>
                <a:srgbClr val="002060"/>
              </a:solidFill>
            </a:endParaRPr>
          </a:p>
        </p:txBody>
      </p:sp>
      <p:sp>
        <p:nvSpPr>
          <p:cNvPr id="4" name="Title 3"/>
          <p:cNvSpPr>
            <a:spLocks noGrp="1"/>
          </p:cNvSpPr>
          <p:nvPr>
            <p:ph type="title"/>
          </p:nvPr>
        </p:nvSpPr>
        <p:spPr>
          <a:xfrm>
            <a:off x="800010" y="364188"/>
            <a:ext cx="5294182" cy="440543"/>
          </a:xfrm>
        </p:spPr>
        <p:txBody>
          <a:bodyPr/>
          <a:lstStyle/>
          <a:p>
            <a:r>
              <a:rPr lang="en-IE" dirty="0"/>
              <a:t>Hotel Transaction Activity</a:t>
            </a:r>
          </a:p>
        </p:txBody>
      </p:sp>
      <p:sp>
        <p:nvSpPr>
          <p:cNvPr id="5" name="Text Placeholder 2">
            <a:extLst>
              <a:ext uri="{FF2B5EF4-FFF2-40B4-BE49-F238E27FC236}">
                <a16:creationId xmlns:a16="http://schemas.microsoft.com/office/drawing/2014/main" xmlns="" id="{79014BA0-AC90-4F1F-B69A-48A60BED20CE}"/>
              </a:ext>
            </a:extLst>
          </p:cNvPr>
          <p:cNvSpPr>
            <a:spLocks noGrp="1"/>
          </p:cNvSpPr>
          <p:nvPr>
            <p:ph type="body" sz="quarter" idx="12"/>
          </p:nvPr>
        </p:nvSpPr>
        <p:spPr>
          <a:xfrm>
            <a:off x="799679" y="738411"/>
            <a:ext cx="5294182" cy="213550"/>
          </a:xfrm>
        </p:spPr>
        <p:txBody>
          <a:bodyPr/>
          <a:lstStyle/>
          <a:p>
            <a:r>
              <a:rPr lang="en-IE" dirty="0"/>
              <a:t>Value &amp; Volume*</a:t>
            </a:r>
          </a:p>
        </p:txBody>
      </p:sp>
      <p:sp>
        <p:nvSpPr>
          <p:cNvPr id="9" name="Text Box 23">
            <a:extLst>
              <a:ext uri="{FF2B5EF4-FFF2-40B4-BE49-F238E27FC236}">
                <a16:creationId xmlns:a16="http://schemas.microsoft.com/office/drawing/2014/main" xmlns="" id="{5295E5C4-6A87-4198-A308-2974D91A9ECC}"/>
              </a:ext>
            </a:extLst>
          </p:cNvPr>
          <p:cNvSpPr txBox="1">
            <a:spLocks noChangeArrowheads="1"/>
          </p:cNvSpPr>
          <p:nvPr/>
        </p:nvSpPr>
        <p:spPr bwMode="auto">
          <a:xfrm>
            <a:off x="9513515" y="6400217"/>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Tree>
    <p:extLst>
      <p:ext uri="{BB962C8B-B14F-4D97-AF65-F5344CB8AC3E}">
        <p14:creationId xmlns:p14="http://schemas.microsoft.com/office/powerpoint/2010/main" val="137397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B9AC7CE0-84E5-4B17-995C-871C637CBED2}"/>
              </a:ext>
            </a:extLst>
          </p:cNvPr>
          <p:cNvGraphicFramePr>
            <a:graphicFrameLocks noGrp="1"/>
          </p:cNvGraphicFramePr>
          <p:nvPr>
            <p:extLst/>
          </p:nvPr>
        </p:nvGraphicFramePr>
        <p:xfrm>
          <a:off x="1882672" y="1113003"/>
          <a:ext cx="8440394" cy="523699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xmlns="" id="{1626EDFE-AD21-4A84-B8A3-BFB18E3A0A69}"/>
              </a:ext>
            </a:extLst>
          </p:cNvPr>
          <p:cNvSpPr>
            <a:spLocks noGrp="1"/>
          </p:cNvSpPr>
          <p:nvPr>
            <p:ph type="body" sz="quarter" idx="13"/>
          </p:nvPr>
        </p:nvSpPr>
        <p:spPr>
          <a:xfrm>
            <a:off x="1883003" y="6432264"/>
            <a:ext cx="4115088" cy="111661"/>
          </a:xfrm>
        </p:spPr>
        <p:txBody>
          <a:bodyPr>
            <a:normAutofit fontScale="25000" lnSpcReduction="20000"/>
          </a:bodyPr>
          <a:lstStyle/>
          <a:p>
            <a:r>
              <a:rPr lang="en-GB" dirty="0">
                <a:solidFill>
                  <a:srgbClr val="002060"/>
                </a:solidFill>
              </a:rPr>
              <a:t>Source: Cushman &amp; Wakefield Research</a:t>
            </a:r>
            <a:endParaRPr lang="en-IE" dirty="0">
              <a:solidFill>
                <a:srgbClr val="002060"/>
              </a:solidFill>
            </a:endParaRPr>
          </a:p>
        </p:txBody>
      </p:sp>
      <p:sp>
        <p:nvSpPr>
          <p:cNvPr id="4" name="Title 3"/>
          <p:cNvSpPr>
            <a:spLocks noGrp="1"/>
          </p:cNvSpPr>
          <p:nvPr>
            <p:ph type="title"/>
          </p:nvPr>
        </p:nvSpPr>
        <p:spPr>
          <a:xfrm>
            <a:off x="703909" y="422645"/>
            <a:ext cx="5294182" cy="440543"/>
          </a:xfrm>
        </p:spPr>
        <p:txBody>
          <a:bodyPr/>
          <a:lstStyle/>
          <a:p>
            <a:r>
              <a:rPr lang="en-IE" dirty="0"/>
              <a:t>Hotel Transaction Activity*</a:t>
            </a:r>
          </a:p>
        </p:txBody>
      </p:sp>
      <p:sp>
        <p:nvSpPr>
          <p:cNvPr id="9" name="Text Box 23">
            <a:extLst>
              <a:ext uri="{FF2B5EF4-FFF2-40B4-BE49-F238E27FC236}">
                <a16:creationId xmlns:a16="http://schemas.microsoft.com/office/drawing/2014/main" xmlns="" id="{36851563-F88B-4ED6-AE09-F082826E8713}"/>
              </a:ext>
            </a:extLst>
          </p:cNvPr>
          <p:cNvSpPr txBox="1">
            <a:spLocks noChangeArrowheads="1"/>
          </p:cNvSpPr>
          <p:nvPr/>
        </p:nvSpPr>
        <p:spPr bwMode="auto">
          <a:xfrm>
            <a:off x="9304479" y="6369490"/>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
        <p:nvSpPr>
          <p:cNvPr id="7" name="Text Placeholder 6">
            <a:extLst>
              <a:ext uri="{FF2B5EF4-FFF2-40B4-BE49-F238E27FC236}">
                <a16:creationId xmlns:a16="http://schemas.microsoft.com/office/drawing/2014/main" xmlns="" id="{131E68FD-33E9-4CE7-BC65-CA183F99C373}"/>
              </a:ext>
            </a:extLst>
          </p:cNvPr>
          <p:cNvSpPr>
            <a:spLocks noGrp="1"/>
          </p:cNvSpPr>
          <p:nvPr>
            <p:ph type="body" sz="quarter" idx="12"/>
          </p:nvPr>
        </p:nvSpPr>
        <p:spPr>
          <a:xfrm>
            <a:off x="703909" y="881320"/>
            <a:ext cx="6655104" cy="213550"/>
          </a:xfrm>
        </p:spPr>
        <p:txBody>
          <a:bodyPr/>
          <a:lstStyle/>
          <a:p>
            <a:endParaRPr lang="en-IE" dirty="0"/>
          </a:p>
        </p:txBody>
      </p:sp>
    </p:spTree>
    <p:extLst>
      <p:ext uri="{BB962C8B-B14F-4D97-AF65-F5344CB8AC3E}">
        <p14:creationId xmlns:p14="http://schemas.microsoft.com/office/powerpoint/2010/main" val="211280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A5F724F2-638C-4B75-8C5C-E4F67644D4AF}"/>
              </a:ext>
            </a:extLst>
          </p:cNvPr>
          <p:cNvGraphicFramePr>
            <a:graphicFrameLocks noGrp="1"/>
          </p:cNvGraphicFramePr>
          <p:nvPr>
            <p:extLst/>
          </p:nvPr>
        </p:nvGraphicFramePr>
        <p:xfrm>
          <a:off x="1882671" y="948851"/>
          <a:ext cx="8437514" cy="55146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14"/>
          <p:cNvSpPr>
            <a:spLocks noGrp="1"/>
          </p:cNvSpPr>
          <p:nvPr>
            <p:ph type="body" sz="quarter" idx="13"/>
          </p:nvPr>
        </p:nvSpPr>
        <p:spPr>
          <a:prstGeom prst="rect">
            <a:avLst/>
          </a:prstGeom>
        </p:spPr>
        <p:txBody>
          <a:bodyPr anchor="t">
            <a:normAutofit fontScale="25000" lnSpcReduction="20000"/>
          </a:bodyPr>
          <a:lstStyle/>
          <a:p>
            <a:r>
              <a:rPr lang="en-GB" dirty="0">
                <a:solidFill>
                  <a:srgbClr val="002060"/>
                </a:solidFill>
              </a:rPr>
              <a:t>Source: Cushman &amp; Wakefield Research</a:t>
            </a:r>
            <a:endParaRPr lang="en-IE" dirty="0">
              <a:solidFill>
                <a:srgbClr val="002060"/>
              </a:solidFill>
            </a:endParaRPr>
          </a:p>
        </p:txBody>
      </p:sp>
      <p:sp>
        <p:nvSpPr>
          <p:cNvPr id="4" name="Title 3"/>
          <p:cNvSpPr>
            <a:spLocks noGrp="1"/>
          </p:cNvSpPr>
          <p:nvPr>
            <p:ph type="title"/>
          </p:nvPr>
        </p:nvSpPr>
        <p:spPr>
          <a:xfrm>
            <a:off x="2066465" y="394530"/>
            <a:ext cx="5294182" cy="440543"/>
          </a:xfrm>
        </p:spPr>
        <p:txBody>
          <a:bodyPr/>
          <a:lstStyle/>
          <a:p>
            <a:r>
              <a:rPr lang="en-IE" dirty="0"/>
              <a:t>Hotel Transaction Activity</a:t>
            </a:r>
          </a:p>
        </p:txBody>
      </p:sp>
      <p:sp>
        <p:nvSpPr>
          <p:cNvPr id="5" name="Text Placeholder 2">
            <a:extLst>
              <a:ext uri="{FF2B5EF4-FFF2-40B4-BE49-F238E27FC236}">
                <a16:creationId xmlns:a16="http://schemas.microsoft.com/office/drawing/2014/main" xmlns="" id="{79014BA0-AC90-4F1F-B69A-48A60BED20CE}"/>
              </a:ext>
            </a:extLst>
          </p:cNvPr>
          <p:cNvSpPr>
            <a:spLocks noGrp="1"/>
          </p:cNvSpPr>
          <p:nvPr>
            <p:ph type="body" sz="quarter" idx="12"/>
          </p:nvPr>
        </p:nvSpPr>
        <p:spPr>
          <a:xfrm>
            <a:off x="2066464" y="768162"/>
            <a:ext cx="5294182" cy="213550"/>
          </a:xfrm>
        </p:spPr>
        <p:txBody>
          <a:bodyPr/>
          <a:lstStyle/>
          <a:p>
            <a:r>
              <a:rPr lang="en-IE" dirty="0"/>
              <a:t>Lot Size (%)*</a:t>
            </a:r>
          </a:p>
        </p:txBody>
      </p:sp>
      <p:sp>
        <p:nvSpPr>
          <p:cNvPr id="10" name="Text Box 23">
            <a:extLst>
              <a:ext uri="{FF2B5EF4-FFF2-40B4-BE49-F238E27FC236}">
                <a16:creationId xmlns:a16="http://schemas.microsoft.com/office/drawing/2014/main" xmlns="" id="{2980A919-F683-4FE3-B0F0-3ECA607F3A7E}"/>
              </a:ext>
            </a:extLst>
          </p:cNvPr>
          <p:cNvSpPr txBox="1">
            <a:spLocks noChangeArrowheads="1"/>
          </p:cNvSpPr>
          <p:nvPr/>
        </p:nvSpPr>
        <p:spPr bwMode="auto">
          <a:xfrm>
            <a:off x="8352687" y="6417651"/>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Tree>
    <p:extLst>
      <p:ext uri="{BB962C8B-B14F-4D97-AF65-F5344CB8AC3E}">
        <p14:creationId xmlns:p14="http://schemas.microsoft.com/office/powerpoint/2010/main" val="172338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4"/>
          <p:cNvSpPr>
            <a:spLocks noGrp="1"/>
          </p:cNvSpPr>
          <p:nvPr>
            <p:ph type="body" sz="quarter" idx="16"/>
          </p:nvPr>
        </p:nvSpPr>
        <p:spPr>
          <a:prstGeom prst="rect">
            <a:avLst/>
          </a:prstGeom>
        </p:spPr>
        <p:txBody>
          <a:bodyPr anchor="t">
            <a:normAutofit fontScale="25000" lnSpcReduction="20000"/>
          </a:bodyPr>
          <a:lstStyle/>
          <a:p>
            <a:r>
              <a:rPr lang="en-GB" dirty="0"/>
              <a:t>Source: Cushman &amp; Wakefield Research</a:t>
            </a:r>
            <a:endParaRPr lang="en-IE" dirty="0"/>
          </a:p>
        </p:txBody>
      </p:sp>
      <p:sp>
        <p:nvSpPr>
          <p:cNvPr id="4" name="Title 3"/>
          <p:cNvSpPr>
            <a:spLocks noGrp="1"/>
          </p:cNvSpPr>
          <p:nvPr>
            <p:ph type="title"/>
          </p:nvPr>
        </p:nvSpPr>
        <p:spPr/>
        <p:txBody>
          <a:bodyPr/>
          <a:lstStyle/>
          <a:p>
            <a:r>
              <a:rPr lang="en-IE" dirty="0"/>
              <a:t>Hotel Sales Value by Location </a:t>
            </a:r>
          </a:p>
        </p:txBody>
      </p:sp>
      <p:sp>
        <p:nvSpPr>
          <p:cNvPr id="3" name="Text Placeholder 2"/>
          <p:cNvSpPr>
            <a:spLocks noGrp="1"/>
          </p:cNvSpPr>
          <p:nvPr>
            <p:ph type="body" sz="quarter" idx="12"/>
          </p:nvPr>
        </p:nvSpPr>
        <p:spPr/>
        <p:txBody>
          <a:bodyPr/>
          <a:lstStyle/>
          <a:p>
            <a:r>
              <a:rPr lang="en-IE" dirty="0"/>
              <a:t>2016, 2017, YTD 2018*</a:t>
            </a:r>
          </a:p>
        </p:txBody>
      </p:sp>
      <p:graphicFrame>
        <p:nvGraphicFramePr>
          <p:cNvPr id="9" name="Chart 8">
            <a:extLst>
              <a:ext uri="{FF2B5EF4-FFF2-40B4-BE49-F238E27FC236}">
                <a16:creationId xmlns:a16="http://schemas.microsoft.com/office/drawing/2014/main" xmlns="" id="{00000000-0008-0000-0300-000002000000}"/>
              </a:ext>
            </a:extLst>
          </p:cNvPr>
          <p:cNvGraphicFramePr>
            <a:graphicFrameLocks noGrp="1"/>
          </p:cNvGraphicFramePr>
          <p:nvPr>
            <p:extLst/>
          </p:nvPr>
        </p:nvGraphicFramePr>
        <p:xfrm>
          <a:off x="3903856" y="1482232"/>
          <a:ext cx="4357201" cy="34789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00000000-0008-0000-0300-000002000000}"/>
              </a:ext>
            </a:extLst>
          </p:cNvPr>
          <p:cNvGraphicFramePr>
            <a:graphicFrameLocks noGrp="1"/>
          </p:cNvGraphicFramePr>
          <p:nvPr>
            <p:extLst/>
          </p:nvPr>
        </p:nvGraphicFramePr>
        <p:xfrm>
          <a:off x="1063389" y="1602096"/>
          <a:ext cx="4335673" cy="3787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xmlns="" id="{00000000-0008-0000-0300-000002000000}"/>
              </a:ext>
            </a:extLst>
          </p:cNvPr>
          <p:cNvGraphicFramePr>
            <a:graphicFrameLocks noGrp="1"/>
          </p:cNvGraphicFramePr>
          <p:nvPr>
            <p:extLst/>
          </p:nvPr>
        </p:nvGraphicFramePr>
        <p:xfrm>
          <a:off x="6765853" y="1602096"/>
          <a:ext cx="4346904" cy="303500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23">
            <a:extLst>
              <a:ext uri="{FF2B5EF4-FFF2-40B4-BE49-F238E27FC236}">
                <a16:creationId xmlns:a16="http://schemas.microsoft.com/office/drawing/2014/main" xmlns="" id="{A51A7E8E-D115-434C-A44B-F961283946A1}"/>
              </a:ext>
            </a:extLst>
          </p:cNvPr>
          <p:cNvSpPr txBox="1">
            <a:spLocks noChangeArrowheads="1"/>
          </p:cNvSpPr>
          <p:nvPr/>
        </p:nvSpPr>
        <p:spPr bwMode="auto">
          <a:xfrm>
            <a:off x="8398255" y="6425355"/>
            <a:ext cx="1514838"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lvl1pPr defTabSz="801688" eaLnBrk="0" hangingPunct="0">
              <a:defRPr sz="2400">
                <a:solidFill>
                  <a:schemeClr val="tx1"/>
                </a:solidFill>
                <a:latin typeface="Arial" charset="0"/>
                <a:ea typeface="ＭＳ Ｐゴシック" charset="-128"/>
              </a:defRPr>
            </a:lvl1pPr>
            <a:lvl2pPr marL="742950" indent="-285750" defTabSz="801688" eaLnBrk="0" hangingPunct="0">
              <a:defRPr sz="2400">
                <a:solidFill>
                  <a:schemeClr val="tx1"/>
                </a:solidFill>
                <a:latin typeface="Arial" charset="0"/>
                <a:ea typeface="ＭＳ Ｐゴシック" charset="-128"/>
              </a:defRPr>
            </a:lvl2pPr>
            <a:lvl3pPr marL="1143000" indent="-228600" defTabSz="801688" eaLnBrk="0" hangingPunct="0">
              <a:defRPr sz="2400">
                <a:solidFill>
                  <a:schemeClr val="tx1"/>
                </a:solidFill>
                <a:latin typeface="Arial" charset="0"/>
                <a:ea typeface="ＭＳ Ｐゴシック" charset="-128"/>
              </a:defRPr>
            </a:lvl3pPr>
            <a:lvl4pPr marL="1600200" indent="-228600" defTabSz="801688" eaLnBrk="0" hangingPunct="0">
              <a:defRPr sz="2400">
                <a:solidFill>
                  <a:schemeClr val="tx1"/>
                </a:solidFill>
                <a:latin typeface="Arial" charset="0"/>
                <a:ea typeface="ＭＳ Ｐゴシック" charset="-128"/>
              </a:defRPr>
            </a:lvl4pPr>
            <a:lvl5pPr marL="2057400" indent="-228600" defTabSz="801688" eaLnBrk="0" hangingPunct="0">
              <a:defRPr sz="2400">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sz="2400">
                <a:solidFill>
                  <a:schemeClr val="tx1"/>
                </a:solidFill>
                <a:latin typeface="Arial" charset="0"/>
                <a:ea typeface="ＭＳ Ｐゴシック" charset="-128"/>
              </a:defRPr>
            </a:lvl9pPr>
          </a:lstStyle>
          <a:p>
            <a:pPr defTabSz="727131">
              <a:spcAft>
                <a:spcPts val="272"/>
              </a:spcAft>
            </a:pPr>
            <a:r>
              <a:rPr lang="en-GB" sz="816" dirty="0">
                <a:solidFill>
                  <a:srgbClr val="003865"/>
                </a:solidFill>
                <a:latin typeface="Arial" panose="020B0604020202020204" pitchFamily="34" charset="0"/>
                <a:cs typeface="Arial" panose="020B0604020202020204" pitchFamily="34" charset="0"/>
              </a:rPr>
              <a:t>*Provisional - subject to revision.</a:t>
            </a:r>
          </a:p>
        </p:txBody>
      </p:sp>
      <p:sp>
        <p:nvSpPr>
          <p:cNvPr id="15" name="TextBox 14">
            <a:extLst>
              <a:ext uri="{FF2B5EF4-FFF2-40B4-BE49-F238E27FC236}">
                <a16:creationId xmlns:a16="http://schemas.microsoft.com/office/drawing/2014/main" xmlns="" id="{B0506D5D-0882-4E79-BB25-1545D2C789CA}"/>
              </a:ext>
            </a:extLst>
          </p:cNvPr>
          <p:cNvSpPr txBox="1"/>
          <p:nvPr/>
        </p:nvSpPr>
        <p:spPr>
          <a:xfrm>
            <a:off x="1817295" y="4856805"/>
            <a:ext cx="1995915" cy="483209"/>
          </a:xfrm>
          <a:prstGeom prst="rect">
            <a:avLst/>
          </a:prstGeom>
          <a:noFill/>
        </p:spPr>
        <p:txBody>
          <a:bodyPr wrap="square" rtlCol="0">
            <a:spAutoFit/>
          </a:bodyPr>
          <a:lstStyle/>
          <a:p>
            <a:pPr defTabSz="829215"/>
            <a:r>
              <a:rPr lang="en-IE" sz="2540" dirty="0">
                <a:solidFill>
                  <a:srgbClr val="FFFFFF"/>
                </a:solidFill>
                <a:latin typeface="Georgia"/>
              </a:rPr>
              <a:t>Dublin</a:t>
            </a:r>
          </a:p>
        </p:txBody>
      </p:sp>
      <p:sp>
        <p:nvSpPr>
          <p:cNvPr id="16" name="TextBox 15">
            <a:extLst>
              <a:ext uri="{FF2B5EF4-FFF2-40B4-BE49-F238E27FC236}">
                <a16:creationId xmlns:a16="http://schemas.microsoft.com/office/drawing/2014/main" xmlns="" id="{993275AB-6F7C-474A-A5B5-ECB53E6825E0}"/>
              </a:ext>
            </a:extLst>
          </p:cNvPr>
          <p:cNvSpPr txBox="1"/>
          <p:nvPr/>
        </p:nvSpPr>
        <p:spPr>
          <a:xfrm>
            <a:off x="3038539" y="4662547"/>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74%</a:t>
            </a:r>
          </a:p>
        </p:txBody>
      </p:sp>
      <p:sp>
        <p:nvSpPr>
          <p:cNvPr id="17" name="TextBox 16">
            <a:extLst>
              <a:ext uri="{FF2B5EF4-FFF2-40B4-BE49-F238E27FC236}">
                <a16:creationId xmlns:a16="http://schemas.microsoft.com/office/drawing/2014/main" xmlns="" id="{984A0139-46A5-469F-B93A-B3D1FC4DACB2}"/>
              </a:ext>
            </a:extLst>
          </p:cNvPr>
          <p:cNvSpPr txBox="1"/>
          <p:nvPr/>
        </p:nvSpPr>
        <p:spPr>
          <a:xfrm>
            <a:off x="1817295" y="5449200"/>
            <a:ext cx="1995915" cy="874085"/>
          </a:xfrm>
          <a:prstGeom prst="rect">
            <a:avLst/>
          </a:prstGeom>
          <a:noFill/>
        </p:spPr>
        <p:txBody>
          <a:bodyPr wrap="square" rtlCol="0">
            <a:spAutoFit/>
          </a:bodyPr>
          <a:lstStyle/>
          <a:p>
            <a:pPr defTabSz="829215"/>
            <a:r>
              <a:rPr lang="en-IE" sz="2540" dirty="0">
                <a:solidFill>
                  <a:srgbClr val="FFFFFF"/>
                </a:solidFill>
                <a:latin typeface="Georgia"/>
              </a:rPr>
              <a:t>Outside</a:t>
            </a:r>
          </a:p>
          <a:p>
            <a:pPr defTabSz="829215"/>
            <a:r>
              <a:rPr lang="en-IE" sz="2540" dirty="0">
                <a:solidFill>
                  <a:srgbClr val="FFFFFF"/>
                </a:solidFill>
                <a:latin typeface="Georgia"/>
              </a:rPr>
              <a:t>Dublin</a:t>
            </a:r>
          </a:p>
        </p:txBody>
      </p:sp>
      <p:sp>
        <p:nvSpPr>
          <p:cNvPr id="18" name="TextBox 17">
            <a:extLst>
              <a:ext uri="{FF2B5EF4-FFF2-40B4-BE49-F238E27FC236}">
                <a16:creationId xmlns:a16="http://schemas.microsoft.com/office/drawing/2014/main" xmlns="" id="{3BBEDCA8-86B1-430E-9F53-662E57EAEB7C}"/>
              </a:ext>
            </a:extLst>
          </p:cNvPr>
          <p:cNvSpPr txBox="1"/>
          <p:nvPr/>
        </p:nvSpPr>
        <p:spPr>
          <a:xfrm>
            <a:off x="3038539" y="5484298"/>
            <a:ext cx="1995915" cy="762388"/>
          </a:xfrm>
          <a:prstGeom prst="rect">
            <a:avLst/>
          </a:prstGeom>
          <a:noFill/>
        </p:spPr>
        <p:txBody>
          <a:bodyPr wrap="square" rtlCol="0">
            <a:spAutoFit/>
          </a:bodyPr>
          <a:lstStyle/>
          <a:p>
            <a:pPr defTabSz="829215"/>
            <a:r>
              <a:rPr lang="en-IE" sz="4354" dirty="0">
                <a:solidFill>
                  <a:srgbClr val="FFFFFF"/>
                </a:solidFill>
                <a:latin typeface="Georgia" panose="02040502050405020303" pitchFamily="18" charset="0"/>
              </a:rPr>
              <a:t>26%</a:t>
            </a:r>
          </a:p>
        </p:txBody>
      </p:sp>
      <p:sp>
        <p:nvSpPr>
          <p:cNvPr id="19" name="TextBox 18">
            <a:extLst>
              <a:ext uri="{FF2B5EF4-FFF2-40B4-BE49-F238E27FC236}">
                <a16:creationId xmlns:a16="http://schemas.microsoft.com/office/drawing/2014/main" xmlns="" id="{467EC51F-EADC-4780-945F-042ED0DCB20E}"/>
              </a:ext>
            </a:extLst>
          </p:cNvPr>
          <p:cNvSpPr txBox="1"/>
          <p:nvPr/>
        </p:nvSpPr>
        <p:spPr>
          <a:xfrm>
            <a:off x="4970658" y="4856805"/>
            <a:ext cx="1995915" cy="483209"/>
          </a:xfrm>
          <a:prstGeom prst="rect">
            <a:avLst/>
          </a:prstGeom>
          <a:noFill/>
        </p:spPr>
        <p:txBody>
          <a:bodyPr wrap="square" rtlCol="0">
            <a:spAutoFit/>
          </a:bodyPr>
          <a:lstStyle/>
          <a:p>
            <a:pPr defTabSz="829215"/>
            <a:r>
              <a:rPr lang="en-IE" sz="2540" dirty="0">
                <a:solidFill>
                  <a:srgbClr val="FFFFFF"/>
                </a:solidFill>
                <a:latin typeface="Georgia"/>
              </a:rPr>
              <a:t>Dublin</a:t>
            </a:r>
          </a:p>
        </p:txBody>
      </p:sp>
      <p:sp>
        <p:nvSpPr>
          <p:cNvPr id="20" name="TextBox 19">
            <a:extLst>
              <a:ext uri="{FF2B5EF4-FFF2-40B4-BE49-F238E27FC236}">
                <a16:creationId xmlns:a16="http://schemas.microsoft.com/office/drawing/2014/main" xmlns="" id="{FEA4EC41-2B37-443F-8C97-B42DC019029E}"/>
              </a:ext>
            </a:extLst>
          </p:cNvPr>
          <p:cNvSpPr txBox="1"/>
          <p:nvPr/>
        </p:nvSpPr>
        <p:spPr>
          <a:xfrm>
            <a:off x="6191902" y="4662547"/>
            <a:ext cx="1995915" cy="762388"/>
          </a:xfrm>
          <a:prstGeom prst="rect">
            <a:avLst/>
          </a:prstGeom>
          <a:noFill/>
        </p:spPr>
        <p:txBody>
          <a:bodyPr wrap="square" rtlCol="0">
            <a:spAutoFit/>
          </a:bodyPr>
          <a:lstStyle/>
          <a:p>
            <a:pPr defTabSz="829215"/>
            <a:r>
              <a:rPr lang="en-IE" sz="4354" dirty="0" smtClean="0">
                <a:solidFill>
                  <a:srgbClr val="FFFFFF"/>
                </a:solidFill>
                <a:latin typeface="Georgia" panose="02040502050405020303" pitchFamily="18" charset="0"/>
              </a:rPr>
              <a:t>42%</a:t>
            </a:r>
            <a:endParaRPr lang="en-IE" sz="4354" dirty="0">
              <a:solidFill>
                <a:srgbClr val="FFFFFF"/>
              </a:solidFill>
              <a:latin typeface="Georgia" panose="02040502050405020303" pitchFamily="18" charset="0"/>
            </a:endParaRPr>
          </a:p>
        </p:txBody>
      </p:sp>
      <p:sp>
        <p:nvSpPr>
          <p:cNvPr id="21" name="TextBox 20">
            <a:extLst>
              <a:ext uri="{FF2B5EF4-FFF2-40B4-BE49-F238E27FC236}">
                <a16:creationId xmlns:a16="http://schemas.microsoft.com/office/drawing/2014/main" xmlns="" id="{07992D81-8AD4-44DB-A8AC-D7090085B97C}"/>
              </a:ext>
            </a:extLst>
          </p:cNvPr>
          <p:cNvSpPr txBox="1"/>
          <p:nvPr/>
        </p:nvSpPr>
        <p:spPr>
          <a:xfrm>
            <a:off x="4970658" y="5449200"/>
            <a:ext cx="1995915" cy="874085"/>
          </a:xfrm>
          <a:prstGeom prst="rect">
            <a:avLst/>
          </a:prstGeom>
          <a:noFill/>
        </p:spPr>
        <p:txBody>
          <a:bodyPr wrap="square" rtlCol="0">
            <a:spAutoFit/>
          </a:bodyPr>
          <a:lstStyle/>
          <a:p>
            <a:pPr defTabSz="829215"/>
            <a:r>
              <a:rPr lang="en-IE" sz="2540" dirty="0">
                <a:solidFill>
                  <a:srgbClr val="FFFFFF"/>
                </a:solidFill>
                <a:latin typeface="Georgia"/>
              </a:rPr>
              <a:t>Outside</a:t>
            </a:r>
          </a:p>
          <a:p>
            <a:pPr defTabSz="829215"/>
            <a:r>
              <a:rPr lang="en-IE" sz="2540" dirty="0">
                <a:solidFill>
                  <a:srgbClr val="FFFFFF"/>
                </a:solidFill>
                <a:latin typeface="Georgia"/>
              </a:rPr>
              <a:t>Dublin</a:t>
            </a:r>
          </a:p>
        </p:txBody>
      </p:sp>
      <p:sp>
        <p:nvSpPr>
          <p:cNvPr id="22" name="TextBox 21">
            <a:extLst>
              <a:ext uri="{FF2B5EF4-FFF2-40B4-BE49-F238E27FC236}">
                <a16:creationId xmlns:a16="http://schemas.microsoft.com/office/drawing/2014/main" xmlns="" id="{7EC9E951-653F-4528-A128-B9EF199E4528}"/>
              </a:ext>
            </a:extLst>
          </p:cNvPr>
          <p:cNvSpPr txBox="1"/>
          <p:nvPr/>
        </p:nvSpPr>
        <p:spPr>
          <a:xfrm>
            <a:off x="6191902" y="5484298"/>
            <a:ext cx="1995915" cy="762388"/>
          </a:xfrm>
          <a:prstGeom prst="rect">
            <a:avLst/>
          </a:prstGeom>
          <a:noFill/>
        </p:spPr>
        <p:txBody>
          <a:bodyPr wrap="square" rtlCol="0">
            <a:spAutoFit/>
          </a:bodyPr>
          <a:lstStyle/>
          <a:p>
            <a:pPr defTabSz="829215"/>
            <a:r>
              <a:rPr lang="en-IE" sz="4354" dirty="0" smtClean="0">
                <a:solidFill>
                  <a:srgbClr val="FFFFFF"/>
                </a:solidFill>
                <a:latin typeface="Georgia" panose="02040502050405020303" pitchFamily="18" charset="0"/>
              </a:rPr>
              <a:t>58%</a:t>
            </a:r>
            <a:endParaRPr lang="en-IE" sz="4354" dirty="0">
              <a:solidFill>
                <a:srgbClr val="FFFFFF"/>
              </a:solidFill>
              <a:latin typeface="Georgia" panose="02040502050405020303" pitchFamily="18" charset="0"/>
            </a:endParaRPr>
          </a:p>
        </p:txBody>
      </p:sp>
      <p:sp>
        <p:nvSpPr>
          <p:cNvPr id="23" name="TextBox 22">
            <a:extLst>
              <a:ext uri="{FF2B5EF4-FFF2-40B4-BE49-F238E27FC236}">
                <a16:creationId xmlns:a16="http://schemas.microsoft.com/office/drawing/2014/main" xmlns="" id="{3D03078D-49EA-4007-A447-B55A3278BBB4}"/>
              </a:ext>
            </a:extLst>
          </p:cNvPr>
          <p:cNvSpPr txBox="1"/>
          <p:nvPr/>
        </p:nvSpPr>
        <p:spPr>
          <a:xfrm>
            <a:off x="8032884" y="4856805"/>
            <a:ext cx="1995915" cy="483209"/>
          </a:xfrm>
          <a:prstGeom prst="rect">
            <a:avLst/>
          </a:prstGeom>
          <a:noFill/>
        </p:spPr>
        <p:txBody>
          <a:bodyPr wrap="square" rtlCol="0">
            <a:spAutoFit/>
          </a:bodyPr>
          <a:lstStyle/>
          <a:p>
            <a:pPr defTabSz="829215"/>
            <a:r>
              <a:rPr lang="en-IE" sz="2540" dirty="0">
                <a:solidFill>
                  <a:srgbClr val="FFFFFF"/>
                </a:solidFill>
                <a:latin typeface="Georgia"/>
              </a:rPr>
              <a:t>Dublin</a:t>
            </a:r>
          </a:p>
        </p:txBody>
      </p:sp>
      <p:sp>
        <p:nvSpPr>
          <p:cNvPr id="24" name="TextBox 23">
            <a:extLst>
              <a:ext uri="{FF2B5EF4-FFF2-40B4-BE49-F238E27FC236}">
                <a16:creationId xmlns:a16="http://schemas.microsoft.com/office/drawing/2014/main" xmlns="" id="{078CA0DB-6C4F-4B29-BBE7-8AE1FA411A05}"/>
              </a:ext>
            </a:extLst>
          </p:cNvPr>
          <p:cNvSpPr txBox="1"/>
          <p:nvPr/>
        </p:nvSpPr>
        <p:spPr>
          <a:xfrm>
            <a:off x="9254128" y="4662547"/>
            <a:ext cx="1995915" cy="762388"/>
          </a:xfrm>
          <a:prstGeom prst="rect">
            <a:avLst/>
          </a:prstGeom>
          <a:noFill/>
        </p:spPr>
        <p:txBody>
          <a:bodyPr wrap="square" rtlCol="0">
            <a:spAutoFit/>
          </a:bodyPr>
          <a:lstStyle/>
          <a:p>
            <a:pPr defTabSz="829215"/>
            <a:r>
              <a:rPr lang="en-IE" sz="4354" dirty="0" smtClean="0">
                <a:solidFill>
                  <a:srgbClr val="FFFFFF"/>
                </a:solidFill>
                <a:latin typeface="Georgia" panose="02040502050405020303" pitchFamily="18" charset="0"/>
              </a:rPr>
              <a:t>46%</a:t>
            </a:r>
            <a:endParaRPr lang="en-IE" sz="4354" dirty="0">
              <a:solidFill>
                <a:srgbClr val="FFFFFF"/>
              </a:solidFill>
              <a:latin typeface="Georgia" panose="02040502050405020303" pitchFamily="18" charset="0"/>
            </a:endParaRPr>
          </a:p>
        </p:txBody>
      </p:sp>
      <p:sp>
        <p:nvSpPr>
          <p:cNvPr id="25" name="TextBox 24">
            <a:extLst>
              <a:ext uri="{FF2B5EF4-FFF2-40B4-BE49-F238E27FC236}">
                <a16:creationId xmlns:a16="http://schemas.microsoft.com/office/drawing/2014/main" xmlns="" id="{37E0E24F-FD6B-4548-9DB9-74FDDD04D424}"/>
              </a:ext>
            </a:extLst>
          </p:cNvPr>
          <p:cNvSpPr txBox="1"/>
          <p:nvPr/>
        </p:nvSpPr>
        <p:spPr>
          <a:xfrm>
            <a:off x="8032884" y="5449200"/>
            <a:ext cx="1995915" cy="874085"/>
          </a:xfrm>
          <a:prstGeom prst="rect">
            <a:avLst/>
          </a:prstGeom>
          <a:noFill/>
        </p:spPr>
        <p:txBody>
          <a:bodyPr wrap="square" rtlCol="0">
            <a:spAutoFit/>
          </a:bodyPr>
          <a:lstStyle/>
          <a:p>
            <a:pPr defTabSz="829215"/>
            <a:r>
              <a:rPr lang="en-IE" sz="2540" dirty="0">
                <a:solidFill>
                  <a:srgbClr val="FFFFFF"/>
                </a:solidFill>
                <a:latin typeface="Georgia"/>
              </a:rPr>
              <a:t>Outside</a:t>
            </a:r>
          </a:p>
          <a:p>
            <a:pPr defTabSz="829215"/>
            <a:r>
              <a:rPr lang="en-IE" sz="2540" dirty="0">
                <a:solidFill>
                  <a:srgbClr val="FFFFFF"/>
                </a:solidFill>
                <a:latin typeface="Georgia"/>
              </a:rPr>
              <a:t>Dublin</a:t>
            </a:r>
          </a:p>
        </p:txBody>
      </p:sp>
      <p:sp>
        <p:nvSpPr>
          <p:cNvPr id="26" name="TextBox 25">
            <a:extLst>
              <a:ext uri="{FF2B5EF4-FFF2-40B4-BE49-F238E27FC236}">
                <a16:creationId xmlns:a16="http://schemas.microsoft.com/office/drawing/2014/main" xmlns="" id="{B85A4CBB-B61A-4ED9-A1A0-1D417163C7BA}"/>
              </a:ext>
            </a:extLst>
          </p:cNvPr>
          <p:cNvSpPr txBox="1"/>
          <p:nvPr/>
        </p:nvSpPr>
        <p:spPr>
          <a:xfrm>
            <a:off x="9254128" y="5484298"/>
            <a:ext cx="1995915" cy="762388"/>
          </a:xfrm>
          <a:prstGeom prst="rect">
            <a:avLst/>
          </a:prstGeom>
          <a:noFill/>
        </p:spPr>
        <p:txBody>
          <a:bodyPr wrap="square" rtlCol="0">
            <a:spAutoFit/>
          </a:bodyPr>
          <a:lstStyle/>
          <a:p>
            <a:pPr defTabSz="829215"/>
            <a:r>
              <a:rPr lang="en-IE" sz="4354" dirty="0" smtClean="0">
                <a:solidFill>
                  <a:srgbClr val="FFFFFF"/>
                </a:solidFill>
                <a:latin typeface="Georgia" panose="02040502050405020303" pitchFamily="18" charset="0"/>
              </a:rPr>
              <a:t>54%</a:t>
            </a:r>
            <a:endParaRPr lang="en-IE" sz="4354" dirty="0">
              <a:solidFill>
                <a:srgbClr val="FFFFFF"/>
              </a:solidFill>
              <a:latin typeface="Georgia" panose="02040502050405020303" pitchFamily="18" charset="0"/>
            </a:endParaRPr>
          </a:p>
        </p:txBody>
      </p:sp>
    </p:spTree>
    <p:extLst>
      <p:ext uri="{BB962C8B-B14F-4D97-AF65-F5344CB8AC3E}">
        <p14:creationId xmlns:p14="http://schemas.microsoft.com/office/powerpoint/2010/main" val="16203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u3jaImN3UKVPjQcOHL9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vS8Z7YSVUytbYsteJDy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Crowe Colours @ 2">
      <a:dk1>
        <a:srgbClr val="4D4950"/>
      </a:dk1>
      <a:lt1>
        <a:srgbClr val="FFFFFF"/>
      </a:lt1>
      <a:dk2>
        <a:srgbClr val="514F4F"/>
      </a:dk2>
      <a:lt2>
        <a:srgbClr val="E7E6E6"/>
      </a:lt2>
      <a:accent1>
        <a:srgbClr val="F2B229"/>
      </a:accent1>
      <a:accent2>
        <a:srgbClr val="00254A"/>
      </a:accent2>
      <a:accent3>
        <a:srgbClr val="55C5E9"/>
      </a:accent3>
      <a:accent4>
        <a:srgbClr val="00AB8E"/>
      </a:accent4>
      <a:accent5>
        <a:srgbClr val="ED1C24"/>
      </a:accent5>
      <a:accent6>
        <a:srgbClr val="999999"/>
      </a:accent6>
      <a:hlink>
        <a:srgbClr val="0563C1"/>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we-WidescreenTemplate-2018" id="{88F3F452-3D1E-4E3B-8241-5AFE7B95A538}" vid="{C6546F66-BA72-4B76-9190-B94CBCB05E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Crowe-WidescreenTemplate-2018</Template>
  <TotalTime>1392</TotalTime>
  <Words>1933</Words>
  <Application>Microsoft Office PowerPoint</Application>
  <PresentationFormat>Widescreen</PresentationFormat>
  <Paragraphs>730</Paragraphs>
  <Slides>46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ＭＳ Ｐゴシック</vt:lpstr>
      <vt:lpstr>Arial</vt:lpstr>
      <vt:lpstr>Calibri</vt:lpstr>
      <vt:lpstr>Courier New</vt:lpstr>
      <vt:lpstr>Georgia</vt:lpstr>
      <vt:lpstr>Wingdings</vt:lpstr>
      <vt:lpstr>3_Office Theme</vt:lpstr>
      <vt:lpstr>think-cell Slide</vt:lpstr>
      <vt:lpstr>PowerPoint Presentation</vt:lpstr>
      <vt:lpstr>PowerPoint Presentation</vt:lpstr>
      <vt:lpstr>PowerPoint Presentation</vt:lpstr>
      <vt:lpstr>Agenda</vt:lpstr>
      <vt:lpstr>Hotel Transaction Activity*</vt:lpstr>
      <vt:lpstr>Hotel Transaction Activity</vt:lpstr>
      <vt:lpstr>Hotel Transaction Activity*</vt:lpstr>
      <vt:lpstr>Hotel Transaction Activity</vt:lpstr>
      <vt:lpstr>Hotel Sales Value by Location </vt:lpstr>
      <vt:lpstr>Hotel Sales Value by Region</vt:lpstr>
      <vt:lpstr>Hotel Sales Value by Star Rating</vt:lpstr>
      <vt:lpstr>Domestic Vs. International by Value</vt:lpstr>
      <vt:lpstr>Active Purchasers </vt:lpstr>
      <vt:lpstr>Top 5 Hotel Asset Transactions</vt:lpstr>
      <vt:lpstr>New Development  </vt:lpstr>
      <vt:lpstr>Requirement for New Development</vt:lpstr>
      <vt:lpstr>Top 10 Hotel Completions</vt:lpstr>
      <vt:lpstr>New Development</vt:lpstr>
      <vt:lpstr>New Development</vt:lpstr>
      <vt:lpstr>New Development </vt:lpstr>
      <vt:lpstr>PowerPoint Presentation</vt:lpstr>
      <vt:lpstr>Thank you</vt:lpstr>
      <vt:lpstr>PowerPoint Presentation</vt:lpstr>
      <vt:lpstr>Crowe Ireland Annual Hotel Industry Survey</vt:lpstr>
      <vt:lpstr>Future Direction of Ireland’s Hotel Market </vt:lpstr>
      <vt:lpstr>Overview of Ireland Hotel Supply - 2018</vt:lpstr>
      <vt:lpstr>Dublin KPIs  </vt:lpstr>
      <vt:lpstr>Regional Ireland KPIs  </vt:lpstr>
      <vt:lpstr>Risk Areas</vt:lpstr>
      <vt:lpstr>Ireland’s Economic Conditions </vt:lpstr>
      <vt:lpstr>Dublin Occupancy 2017 v Other European Cities</vt:lpstr>
      <vt:lpstr>New Supply Dublin: Hotels &amp; Aparthotels </vt:lpstr>
      <vt:lpstr>How many room nights do we have to sell in Dublin?</vt:lpstr>
      <vt:lpstr>How might new supply impact EBITDAR?</vt:lpstr>
      <vt:lpstr>Occupancy increased from 80.7% to 83.5% (2015 - 2017)</vt:lpstr>
      <vt:lpstr>How might new supply impact EBITDAR?</vt:lpstr>
      <vt:lpstr>How might new supply impact EBITDAR?</vt:lpstr>
      <vt:lpstr>Projected Increase in Hotel Supply </vt:lpstr>
      <vt:lpstr>Tourism Demand</vt:lpstr>
      <vt:lpstr>VAT Rate</vt:lpstr>
      <vt:lpstr>Future Direction of Ireland’s Hotel Market </vt:lpstr>
      <vt:lpstr>5 Year Outlook - Dublin</vt:lpstr>
      <vt:lpstr>5 Year Outlook – Regional Ireland </vt:lpstr>
      <vt:lpstr>PowerPoint Presentation</vt:lpstr>
      <vt:lpstr>PowerPoint Presentation</vt:lpstr>
      <vt:lpstr>PowerPoint Presentation</vt:lpstr>
    </vt:vector>
  </TitlesOfParts>
  <Company>Crowe Horwath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Sheeran</dc:creator>
  <cp:lastModifiedBy>Stephen Kavanagh</cp:lastModifiedBy>
  <cp:revision>99</cp:revision>
  <cp:lastPrinted>2018-10-02T14:47:44Z</cp:lastPrinted>
  <dcterms:created xsi:type="dcterms:W3CDTF">2018-09-28T09:12:19Z</dcterms:created>
  <dcterms:modified xsi:type="dcterms:W3CDTF">2018-10-03T06:08:20Z</dcterms:modified>
</cp:coreProperties>
</file>