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9" r:id="rId4"/>
  </p:sldMasterIdLst>
  <p:notesMasterIdLst>
    <p:notesMasterId r:id="rId23"/>
  </p:notesMasterIdLst>
  <p:handoutMasterIdLst>
    <p:handoutMasterId r:id="rId24"/>
  </p:handoutMasterIdLst>
  <p:sldIdLst>
    <p:sldId id="469" r:id="rId5"/>
    <p:sldId id="519" r:id="rId6"/>
    <p:sldId id="508" r:id="rId7"/>
    <p:sldId id="515" r:id="rId8"/>
    <p:sldId id="516" r:id="rId9"/>
    <p:sldId id="509" r:id="rId10"/>
    <p:sldId id="510" r:id="rId11"/>
    <p:sldId id="511" r:id="rId12"/>
    <p:sldId id="512" r:id="rId13"/>
    <p:sldId id="513" r:id="rId14"/>
    <p:sldId id="514" r:id="rId15"/>
    <p:sldId id="517" r:id="rId16"/>
    <p:sldId id="522" r:id="rId17"/>
    <p:sldId id="518" r:id="rId18"/>
    <p:sldId id="520" r:id="rId19"/>
    <p:sldId id="521" r:id="rId20"/>
    <p:sldId id="507" r:id="rId21"/>
    <p:sldId id="503" r:id="rId22"/>
  </p:sldIdLst>
  <p:sldSz cx="9144000" cy="6858000" type="screen4x3"/>
  <p:notesSz cx="7053263" cy="93726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2">
          <p15:clr>
            <a:srgbClr val="A4A3A4"/>
          </p15:clr>
        </p15:guide>
        <p15:guide id="2" pos="22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7F7F7F"/>
    <a:srgbClr val="F1AB00"/>
    <a:srgbClr val="FFFFFF"/>
    <a:srgbClr val="80A1B6"/>
    <a:srgbClr val="00204E"/>
    <a:srgbClr val="B6B6B6"/>
    <a:srgbClr val="F2F2F2"/>
    <a:srgbClr val="D9D9D9"/>
    <a:srgbClr val="A6A6A6"/>
    <a:srgbClr val="FDB9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35" autoAdjust="0"/>
    <p:restoredTop sz="94134" autoAdjust="0"/>
  </p:normalViewPr>
  <p:slideViewPr>
    <p:cSldViewPr>
      <p:cViewPr>
        <p:scale>
          <a:sx n="80" d="100"/>
          <a:sy n="80" d="100"/>
        </p:scale>
        <p:origin x="2700" y="74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p:scale>
          <a:sx n="70" d="100"/>
          <a:sy n="70" d="100"/>
        </p:scale>
        <p:origin x="-2172" y="1062"/>
      </p:cViewPr>
      <p:guideLst>
        <p:guide orient="horz" pos="2952"/>
        <p:guide pos="222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1"/>
            <a:ext cx="3056721" cy="468010"/>
          </a:xfrm>
          <a:prstGeom prst="rect">
            <a:avLst/>
          </a:prstGeom>
          <a:noFill/>
          <a:ln w="9525">
            <a:noFill/>
            <a:miter lim="800000"/>
            <a:headEnd/>
            <a:tailEnd/>
          </a:ln>
          <a:effectLst/>
        </p:spPr>
        <p:txBody>
          <a:bodyPr vert="horz" wrap="square" lIns="93854" tIns="46926" rIns="93854" bIns="46926" numCol="1" anchor="t" anchorCtr="0" compatLnSpc="1">
            <a:prstTxWarp prst="textNoShape">
              <a:avLst/>
            </a:prstTxWarp>
          </a:bodyPr>
          <a:lstStyle>
            <a:lvl1pPr defTabSz="938751">
              <a:defRPr sz="1300"/>
            </a:lvl1pPr>
          </a:lstStyle>
          <a:p>
            <a:pPr>
              <a:defRPr/>
            </a:pPr>
            <a:r>
              <a:rPr lang="en-US" sz="1050" smtClean="0">
                <a:solidFill>
                  <a:schemeClr val="bg1">
                    <a:lumMod val="50000"/>
                  </a:schemeClr>
                </a:solidFill>
                <a:latin typeface="Arial" pitchFamily="34" charset="0"/>
                <a:cs typeface="Arial" pitchFamily="34" charset="0"/>
              </a:rPr>
              <a:t>Crowe Horwath International</a:t>
            </a:r>
            <a:endParaRPr lang="en-US" sz="1050">
              <a:solidFill>
                <a:schemeClr val="bg1">
                  <a:lumMod val="50000"/>
                </a:schemeClr>
              </a:solidFill>
              <a:latin typeface="Arial" pitchFamily="34" charset="0"/>
              <a:cs typeface="Arial" pitchFamily="34" charset="0"/>
            </a:endParaRPr>
          </a:p>
        </p:txBody>
      </p:sp>
      <p:sp>
        <p:nvSpPr>
          <p:cNvPr id="5123" name="Rectangle 3"/>
          <p:cNvSpPr>
            <a:spLocks noGrp="1" noChangeArrowheads="1"/>
          </p:cNvSpPr>
          <p:nvPr>
            <p:ph type="dt" sz="quarter" idx="1"/>
          </p:nvPr>
        </p:nvSpPr>
        <p:spPr bwMode="auto">
          <a:xfrm>
            <a:off x="3996544" y="1"/>
            <a:ext cx="3056720" cy="468010"/>
          </a:xfrm>
          <a:prstGeom prst="rect">
            <a:avLst/>
          </a:prstGeom>
          <a:noFill/>
          <a:ln w="9525">
            <a:noFill/>
            <a:miter lim="800000"/>
            <a:headEnd/>
            <a:tailEnd/>
          </a:ln>
          <a:effectLst/>
        </p:spPr>
        <p:txBody>
          <a:bodyPr vert="horz" wrap="square" lIns="93854" tIns="46926" rIns="93854" bIns="46926" numCol="1" anchor="t" anchorCtr="0" compatLnSpc="1">
            <a:prstTxWarp prst="textNoShape">
              <a:avLst/>
            </a:prstTxWarp>
          </a:bodyPr>
          <a:lstStyle>
            <a:lvl1pPr algn="r" defTabSz="938751">
              <a:defRPr sz="1300"/>
            </a:lvl1pPr>
          </a:lstStyle>
          <a:p>
            <a:pPr>
              <a:defRPr/>
            </a:pPr>
            <a:endParaRPr lang="en-US" sz="1050">
              <a:solidFill>
                <a:schemeClr val="bg1">
                  <a:lumMod val="50000"/>
                </a:schemeClr>
              </a:solidFill>
              <a:latin typeface="Arial" pitchFamily="34" charset="0"/>
              <a:cs typeface="Arial" pitchFamily="34" charset="0"/>
            </a:endParaRPr>
          </a:p>
        </p:txBody>
      </p:sp>
      <p:sp>
        <p:nvSpPr>
          <p:cNvPr id="5124" name="Rectangle 4"/>
          <p:cNvSpPr>
            <a:spLocks noGrp="1" noChangeArrowheads="1"/>
          </p:cNvSpPr>
          <p:nvPr>
            <p:ph type="ftr" sz="quarter" idx="2"/>
          </p:nvPr>
        </p:nvSpPr>
        <p:spPr bwMode="auto">
          <a:xfrm>
            <a:off x="0" y="8904590"/>
            <a:ext cx="3056721" cy="468010"/>
          </a:xfrm>
          <a:prstGeom prst="rect">
            <a:avLst/>
          </a:prstGeom>
          <a:noFill/>
          <a:ln w="9525">
            <a:noFill/>
            <a:miter lim="800000"/>
            <a:headEnd/>
            <a:tailEnd/>
          </a:ln>
          <a:effectLst/>
        </p:spPr>
        <p:txBody>
          <a:bodyPr vert="horz" wrap="square" lIns="93854" tIns="46926" rIns="93854" bIns="46926" numCol="1" anchor="b" anchorCtr="0" compatLnSpc="1">
            <a:prstTxWarp prst="textNoShape">
              <a:avLst/>
            </a:prstTxWarp>
          </a:bodyPr>
          <a:lstStyle>
            <a:lvl1pPr defTabSz="938751">
              <a:defRPr sz="1300"/>
            </a:lvl1pPr>
          </a:lstStyle>
          <a:p>
            <a:pPr>
              <a:defRPr/>
            </a:pPr>
            <a:r>
              <a:rPr lang="en-US" sz="1050" smtClean="0">
                <a:solidFill>
                  <a:schemeClr val="bg1">
                    <a:lumMod val="50000"/>
                  </a:schemeClr>
                </a:solidFill>
                <a:latin typeface="Arial" pitchFamily="34" charset="0"/>
                <a:cs typeface="Arial" pitchFamily="34" charset="0"/>
              </a:rPr>
              <a:t>Presentation Name</a:t>
            </a:r>
            <a:endParaRPr lang="en-US" sz="1050">
              <a:solidFill>
                <a:schemeClr val="bg1">
                  <a:lumMod val="50000"/>
                </a:schemeClr>
              </a:solidFill>
              <a:latin typeface="Arial" pitchFamily="34" charset="0"/>
              <a:cs typeface="Arial" pitchFamily="34" charset="0"/>
            </a:endParaRPr>
          </a:p>
        </p:txBody>
      </p:sp>
      <p:sp>
        <p:nvSpPr>
          <p:cNvPr id="5125" name="Rectangle 5"/>
          <p:cNvSpPr>
            <a:spLocks noGrp="1" noChangeArrowheads="1"/>
          </p:cNvSpPr>
          <p:nvPr>
            <p:ph type="sldNum" sz="quarter" idx="3"/>
          </p:nvPr>
        </p:nvSpPr>
        <p:spPr bwMode="auto">
          <a:xfrm>
            <a:off x="3996544" y="8904590"/>
            <a:ext cx="3056720" cy="468010"/>
          </a:xfrm>
          <a:prstGeom prst="rect">
            <a:avLst/>
          </a:prstGeom>
          <a:noFill/>
          <a:ln w="9525">
            <a:noFill/>
            <a:miter lim="800000"/>
            <a:headEnd/>
            <a:tailEnd/>
          </a:ln>
          <a:effectLst/>
        </p:spPr>
        <p:txBody>
          <a:bodyPr vert="horz" wrap="square" lIns="93854" tIns="46926" rIns="93854" bIns="46926" numCol="1" anchor="b" anchorCtr="0" compatLnSpc="1">
            <a:prstTxWarp prst="textNoShape">
              <a:avLst/>
            </a:prstTxWarp>
          </a:bodyPr>
          <a:lstStyle>
            <a:lvl1pPr algn="r" defTabSz="938751">
              <a:defRPr sz="1300"/>
            </a:lvl1pPr>
          </a:lstStyle>
          <a:p>
            <a:pPr>
              <a:defRPr/>
            </a:pPr>
            <a:fld id="{3A6A7FC0-DADB-4565-9F3C-772CC2BBAEA3}" type="slidenum">
              <a:rPr lang="en-US" sz="1050">
                <a:solidFill>
                  <a:schemeClr val="bg1">
                    <a:lumMod val="50000"/>
                  </a:schemeClr>
                </a:solidFill>
                <a:latin typeface="Arial" pitchFamily="34" charset="0"/>
                <a:cs typeface="Arial" pitchFamily="34" charset="0"/>
              </a:rPr>
              <a:pPr>
                <a:defRPr/>
              </a:pPr>
              <a:t>‹#›</a:t>
            </a:fld>
            <a:endParaRPr lang="en-US" sz="1050">
              <a:solidFill>
                <a:schemeClr val="bg1">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8273069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1"/>
            <a:ext cx="3056721" cy="468010"/>
          </a:xfrm>
          <a:prstGeom prst="rect">
            <a:avLst/>
          </a:prstGeom>
          <a:noFill/>
          <a:ln w="9525">
            <a:noFill/>
            <a:miter lim="800000"/>
            <a:headEnd/>
            <a:tailEnd/>
          </a:ln>
          <a:effectLst/>
        </p:spPr>
        <p:txBody>
          <a:bodyPr vert="horz" wrap="square" lIns="93858" tIns="46929" rIns="93858" bIns="46929" numCol="1" anchor="t" anchorCtr="0" compatLnSpc="1">
            <a:prstTxWarp prst="textNoShape">
              <a:avLst/>
            </a:prstTxWarp>
          </a:bodyPr>
          <a:lstStyle>
            <a:lvl1pPr defTabSz="938751">
              <a:defRPr sz="1300"/>
            </a:lvl1pPr>
          </a:lstStyle>
          <a:p>
            <a:pPr>
              <a:defRPr/>
            </a:pPr>
            <a:endParaRPr lang="en-US"/>
          </a:p>
        </p:txBody>
      </p:sp>
      <p:sp>
        <p:nvSpPr>
          <p:cNvPr id="26627" name="Rectangle 3"/>
          <p:cNvSpPr>
            <a:spLocks noGrp="1" noChangeArrowheads="1"/>
          </p:cNvSpPr>
          <p:nvPr>
            <p:ph type="dt" idx="1"/>
          </p:nvPr>
        </p:nvSpPr>
        <p:spPr bwMode="auto">
          <a:xfrm>
            <a:off x="3995012" y="1"/>
            <a:ext cx="3056721" cy="468010"/>
          </a:xfrm>
          <a:prstGeom prst="rect">
            <a:avLst/>
          </a:prstGeom>
          <a:noFill/>
          <a:ln w="9525">
            <a:noFill/>
            <a:miter lim="800000"/>
            <a:headEnd/>
            <a:tailEnd/>
          </a:ln>
          <a:effectLst/>
        </p:spPr>
        <p:txBody>
          <a:bodyPr vert="horz" wrap="square" lIns="93858" tIns="46929" rIns="93858" bIns="46929" numCol="1" anchor="t" anchorCtr="0" compatLnSpc="1">
            <a:prstTxWarp prst="textNoShape">
              <a:avLst/>
            </a:prstTxWarp>
          </a:bodyPr>
          <a:lstStyle>
            <a:lvl1pPr algn="r" defTabSz="938751">
              <a:defRPr sz="1300"/>
            </a:lvl1pPr>
          </a:lstStyle>
          <a:p>
            <a:pPr>
              <a:defRPr/>
            </a:pPr>
            <a:endParaRPr lang="en-US"/>
          </a:p>
        </p:txBody>
      </p:sp>
      <p:sp>
        <p:nvSpPr>
          <p:cNvPr id="5124" name="Rectangle 4"/>
          <p:cNvSpPr>
            <a:spLocks noGrp="1" noRot="1" noChangeAspect="1" noChangeArrowheads="1" noTextEdit="1"/>
          </p:cNvSpPr>
          <p:nvPr>
            <p:ph type="sldImg" idx="2"/>
          </p:nvPr>
        </p:nvSpPr>
        <p:spPr bwMode="auto">
          <a:xfrm>
            <a:off x="1184275" y="703263"/>
            <a:ext cx="4684713" cy="3514725"/>
          </a:xfrm>
          <a:prstGeom prst="rect">
            <a:avLst/>
          </a:prstGeom>
          <a:noFill/>
          <a:ln w="9525">
            <a:solidFill>
              <a:srgbClr val="000000"/>
            </a:solidFill>
            <a:miter lim="800000"/>
            <a:headEnd/>
            <a:tailEnd/>
          </a:ln>
        </p:spPr>
      </p:sp>
      <p:sp>
        <p:nvSpPr>
          <p:cNvPr id="26629" name="Rectangle 5"/>
          <p:cNvSpPr>
            <a:spLocks noGrp="1" noChangeArrowheads="1"/>
          </p:cNvSpPr>
          <p:nvPr>
            <p:ph type="body" sz="quarter" idx="3"/>
          </p:nvPr>
        </p:nvSpPr>
        <p:spPr bwMode="auto">
          <a:xfrm>
            <a:off x="705633" y="4452296"/>
            <a:ext cx="5641998" cy="4216740"/>
          </a:xfrm>
          <a:prstGeom prst="rect">
            <a:avLst/>
          </a:prstGeom>
          <a:noFill/>
          <a:ln w="9525">
            <a:noFill/>
            <a:miter lim="800000"/>
            <a:headEnd/>
            <a:tailEnd/>
          </a:ln>
          <a:effectLst/>
        </p:spPr>
        <p:txBody>
          <a:bodyPr vert="horz" wrap="square" lIns="93858" tIns="46929" rIns="93858" bIns="4692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6630" name="Rectangle 6"/>
          <p:cNvSpPr>
            <a:spLocks noGrp="1" noChangeArrowheads="1"/>
          </p:cNvSpPr>
          <p:nvPr>
            <p:ph type="ftr" sz="quarter" idx="4"/>
          </p:nvPr>
        </p:nvSpPr>
        <p:spPr bwMode="auto">
          <a:xfrm>
            <a:off x="0" y="8903041"/>
            <a:ext cx="3056721" cy="468010"/>
          </a:xfrm>
          <a:prstGeom prst="rect">
            <a:avLst/>
          </a:prstGeom>
          <a:noFill/>
          <a:ln w="9525">
            <a:noFill/>
            <a:miter lim="800000"/>
            <a:headEnd/>
            <a:tailEnd/>
          </a:ln>
          <a:effectLst/>
        </p:spPr>
        <p:txBody>
          <a:bodyPr vert="horz" wrap="square" lIns="93858" tIns="46929" rIns="93858" bIns="46929" numCol="1" anchor="b" anchorCtr="0" compatLnSpc="1">
            <a:prstTxWarp prst="textNoShape">
              <a:avLst/>
            </a:prstTxWarp>
          </a:bodyPr>
          <a:lstStyle>
            <a:lvl1pPr defTabSz="938751">
              <a:defRPr sz="1300"/>
            </a:lvl1pPr>
          </a:lstStyle>
          <a:p>
            <a:pPr>
              <a:defRPr/>
            </a:pPr>
            <a:endParaRPr lang="en-US"/>
          </a:p>
        </p:txBody>
      </p:sp>
      <p:sp>
        <p:nvSpPr>
          <p:cNvPr id="26631" name="Rectangle 7"/>
          <p:cNvSpPr>
            <a:spLocks noGrp="1" noChangeArrowheads="1"/>
          </p:cNvSpPr>
          <p:nvPr>
            <p:ph type="sldNum" sz="quarter" idx="5"/>
          </p:nvPr>
        </p:nvSpPr>
        <p:spPr bwMode="auto">
          <a:xfrm>
            <a:off x="3995012" y="8903041"/>
            <a:ext cx="3056721" cy="468010"/>
          </a:xfrm>
          <a:prstGeom prst="rect">
            <a:avLst/>
          </a:prstGeom>
          <a:noFill/>
          <a:ln w="9525">
            <a:noFill/>
            <a:miter lim="800000"/>
            <a:headEnd/>
            <a:tailEnd/>
          </a:ln>
          <a:effectLst/>
        </p:spPr>
        <p:txBody>
          <a:bodyPr vert="horz" wrap="square" lIns="93858" tIns="46929" rIns="93858" bIns="46929" numCol="1" anchor="b" anchorCtr="0" compatLnSpc="1">
            <a:prstTxWarp prst="textNoShape">
              <a:avLst/>
            </a:prstTxWarp>
          </a:bodyPr>
          <a:lstStyle>
            <a:lvl1pPr algn="r" defTabSz="938751">
              <a:defRPr sz="1300"/>
            </a:lvl1pPr>
          </a:lstStyle>
          <a:p>
            <a:pPr>
              <a:defRPr/>
            </a:pPr>
            <a:fld id="{76D24A91-6145-461E-B7E6-4FF51B13A23C}" type="slidenum">
              <a:rPr lang="en-US"/>
              <a:pPr>
                <a:defRPr/>
              </a:pPr>
              <a:t>‹#›</a:t>
            </a:fld>
            <a:endParaRPr lang="en-US"/>
          </a:p>
        </p:txBody>
      </p:sp>
    </p:spTree>
    <p:extLst>
      <p:ext uri="{BB962C8B-B14F-4D97-AF65-F5344CB8AC3E}">
        <p14:creationId xmlns:p14="http://schemas.microsoft.com/office/powerpoint/2010/main" val="35895951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E538511B-393D-44C0-B286-C62F4357D744}" type="slidenum">
              <a:rPr lang="en-US" smtClean="0">
                <a:solidFill>
                  <a:prstClr val="black"/>
                </a:solidFill>
              </a:rPr>
              <a:pPr/>
              <a:t>1</a:t>
            </a:fld>
            <a:endParaRPr lang="en-US" smtClean="0">
              <a:solidFill>
                <a:prstClr val="black"/>
              </a:solidFill>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7040851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Title 1"/>
          <p:cNvSpPr>
            <a:spLocks noGrp="1"/>
          </p:cNvSpPr>
          <p:nvPr userDrawn="1">
            <p:ph type="title"/>
          </p:nvPr>
        </p:nvSpPr>
        <p:spPr>
          <a:xfrm>
            <a:off x="431800" y="4800600"/>
            <a:ext cx="8483600" cy="685800"/>
          </a:xfrm>
        </p:spPr>
        <p:txBody>
          <a:bodyPr/>
          <a:lstStyle/>
          <a:p>
            <a:r>
              <a:rPr lang="en-GB" dirty="0" smtClean="0"/>
              <a:t>Click to edit Master title style</a:t>
            </a:r>
            <a:endParaRPr lang="en-US" dirty="0"/>
          </a:p>
        </p:txBody>
      </p:sp>
      <p:sp>
        <p:nvSpPr>
          <p:cNvPr id="16" name="Text Box 9"/>
          <p:cNvSpPr txBox="1">
            <a:spLocks noChangeArrowheads="1"/>
          </p:cNvSpPr>
          <p:nvPr userDrawn="1"/>
        </p:nvSpPr>
        <p:spPr bwMode="auto">
          <a:xfrm>
            <a:off x="5715000" y="6553200"/>
            <a:ext cx="3048000" cy="153888"/>
          </a:xfrm>
          <a:prstGeom prst="rect">
            <a:avLst/>
          </a:prstGeom>
          <a:noFill/>
          <a:ln w="9525">
            <a:noFill/>
            <a:miter lim="800000"/>
            <a:headEnd/>
            <a:tailEnd/>
          </a:ln>
          <a:effectLst/>
        </p:spPr>
        <p:txBody>
          <a:bodyPr wrap="square" lIns="0" tIns="0" rIns="0" bIns="0">
            <a:spAutoFit/>
          </a:bodyPr>
          <a:lstStyle/>
          <a:p>
            <a:pPr algn="r">
              <a:spcBef>
                <a:spcPct val="50000"/>
              </a:spcBef>
              <a:defRPr/>
            </a:pPr>
            <a:r>
              <a:rPr lang="en-US" sz="1000" err="1" smtClean="0">
                <a:solidFill>
                  <a:srgbClr val="FFFFFF">
                    <a:lumMod val="50000"/>
                  </a:srgbClr>
                </a:solidFill>
                <a:latin typeface="Arial" charset="0"/>
              </a:rPr>
              <a:t>www.croweclarkwhitehill.co.uk</a:t>
            </a:r>
            <a:endParaRPr lang="en-US" sz="1000">
              <a:solidFill>
                <a:srgbClr val="FFFFFF">
                  <a:lumMod val="50000"/>
                </a:srgbClr>
              </a:solidFill>
              <a:latin typeface="Arial" charset="0"/>
            </a:endParaRPr>
          </a:p>
        </p:txBody>
      </p:sp>
      <p:pic>
        <p:nvPicPr>
          <p:cNvPr id="19" name="Picture 18" descr="CCW-CHI CMYK C.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7931" y="474089"/>
            <a:ext cx="3389374" cy="744325"/>
          </a:xfrm>
          <a:prstGeom prst="rect">
            <a:avLst/>
          </a:prstGeom>
        </p:spPr>
      </p:pic>
      <p:pic>
        <p:nvPicPr>
          <p:cNvPr id="20" name="Picture 19" descr="CCW_Audit_Tax_Advisory_Grey.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7931" y="6356507"/>
            <a:ext cx="1200912" cy="134112"/>
          </a:xfrm>
          <a:prstGeom prst="rect">
            <a:avLst/>
          </a:prstGeom>
        </p:spPr>
      </p:pic>
      <p:sp>
        <p:nvSpPr>
          <p:cNvPr id="21" name="Rectangle 20"/>
          <p:cNvSpPr/>
          <p:nvPr userDrawn="1"/>
        </p:nvSpPr>
        <p:spPr>
          <a:xfrm>
            <a:off x="0" y="1524000"/>
            <a:ext cx="9144000" cy="2971800"/>
          </a:xfrm>
          <a:prstGeom prst="rect">
            <a:avLst/>
          </a:prstGeom>
          <a:blipFill rotWithShape="1">
            <a:blip r:embed="rId4"/>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1800" y="916169"/>
            <a:ext cx="8483600" cy="685800"/>
          </a:xfrm>
        </p:spPr>
        <p:txBody>
          <a:bodyPr/>
          <a:lstStyle/>
          <a:p>
            <a:r>
              <a:rPr lang="en-GB" smtClean="0"/>
              <a:t>Click to edit Master title style</a:t>
            </a:r>
            <a:endParaRPr lang="en-US" dirty="0"/>
          </a:p>
        </p:txBody>
      </p:sp>
      <p:sp>
        <p:nvSpPr>
          <p:cNvPr id="3" name="Content Placeholder 2"/>
          <p:cNvSpPr>
            <a:spLocks noGrp="1"/>
          </p:cNvSpPr>
          <p:nvPr>
            <p:ph idx="1"/>
          </p:nvPr>
        </p:nvSpPr>
        <p:spPr>
          <a:xfrm>
            <a:off x="431800" y="1613710"/>
            <a:ext cx="8483600" cy="4733925"/>
          </a:xfrm>
          <a:ln>
            <a:noFill/>
          </a:ln>
        </p:spPr>
        <p:txBody>
          <a:bodyPr/>
          <a:lstStyle>
            <a:lvl1pPr>
              <a:buClr>
                <a:srgbClr val="F1AB00"/>
              </a:buClr>
              <a:defRPr/>
            </a:lvl1pPr>
            <a:lvl2pPr>
              <a:buClr>
                <a:srgbClr val="F1AB00"/>
              </a:buClr>
              <a:defRPr/>
            </a:lvl2pPr>
            <a:lvl3pPr>
              <a:buClr>
                <a:srgbClr val="F1AB00"/>
              </a:buClr>
              <a:defRPr/>
            </a:lvl3pPr>
            <a:lvl4pPr>
              <a:buClr>
                <a:srgbClr val="F1AB00"/>
              </a:buClr>
              <a:defRPr/>
            </a:lvl4pPr>
            <a:lvl5pPr>
              <a:buClr>
                <a:srgbClr val="F1AB00"/>
              </a:buCl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31800" y="914400"/>
            <a:ext cx="8559800" cy="685800"/>
          </a:xfrm>
        </p:spPr>
        <p:txBody>
          <a:bodyPr/>
          <a:lstStyle/>
          <a:p>
            <a:r>
              <a:rPr lang="en-GB" noProof="0" dirty="0" smtClean="0"/>
              <a:t>Click to edit Master title style</a:t>
            </a:r>
            <a:endParaRPr lang="en-GB" noProof="0" dirty="0"/>
          </a:p>
        </p:txBody>
      </p:sp>
      <p:sp>
        <p:nvSpPr>
          <p:cNvPr id="3" name="Content Placeholder 2"/>
          <p:cNvSpPr>
            <a:spLocks noGrp="1"/>
          </p:cNvSpPr>
          <p:nvPr>
            <p:ph sz="half" idx="1"/>
          </p:nvPr>
        </p:nvSpPr>
        <p:spPr>
          <a:xfrm>
            <a:off x="431800" y="1600200"/>
            <a:ext cx="4203700" cy="4733925"/>
          </a:xfrm>
          <a:ln>
            <a:noFill/>
          </a:ln>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4787900" y="1600200"/>
            <a:ext cx="4203700" cy="4733925"/>
          </a:xfrm>
          <a:ln>
            <a:noFill/>
          </a:ln>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Click to edit Master title style</a:t>
            </a:r>
            <a:endParaRPr lang="en-GB" noProof="0"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1800" y="914400"/>
            <a:ext cx="8483600" cy="6858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smtClean="0"/>
              <a:t>Click to edit Master title style</a:t>
            </a:r>
            <a:endParaRPr lang="en-US" dirty="0" smtClean="0"/>
          </a:p>
        </p:txBody>
      </p:sp>
      <p:sp>
        <p:nvSpPr>
          <p:cNvPr id="1027" name="Rectangle 3"/>
          <p:cNvSpPr>
            <a:spLocks noGrp="1" noChangeArrowheads="1"/>
          </p:cNvSpPr>
          <p:nvPr>
            <p:ph type="body" idx="1"/>
          </p:nvPr>
        </p:nvSpPr>
        <p:spPr bwMode="auto">
          <a:xfrm>
            <a:off x="431800" y="1611941"/>
            <a:ext cx="8483600" cy="47339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204804" name="Line 4"/>
          <p:cNvSpPr>
            <a:spLocks noChangeShapeType="1"/>
          </p:cNvSpPr>
          <p:nvPr/>
        </p:nvSpPr>
        <p:spPr bwMode="auto">
          <a:xfrm>
            <a:off x="457200" y="914400"/>
            <a:ext cx="8686800" cy="0"/>
          </a:xfrm>
          <a:prstGeom prst="line">
            <a:avLst/>
          </a:prstGeom>
          <a:noFill/>
          <a:ln w="9525">
            <a:solidFill>
              <a:srgbClr val="F1AB00"/>
            </a:solidFill>
            <a:round/>
            <a:headEnd/>
            <a:tailEnd/>
          </a:ln>
          <a:effectLst/>
        </p:spPr>
        <p:txBody>
          <a:bodyPr/>
          <a:lstStyle/>
          <a:p>
            <a:pPr>
              <a:defRPr/>
            </a:pPr>
            <a:endParaRPr lang="en-US">
              <a:solidFill>
                <a:srgbClr val="000000"/>
              </a:solidFill>
            </a:endParaRPr>
          </a:p>
        </p:txBody>
      </p:sp>
      <p:sp>
        <p:nvSpPr>
          <p:cNvPr id="9" name="Text Box 9"/>
          <p:cNvSpPr txBox="1">
            <a:spLocks noChangeArrowheads="1"/>
          </p:cNvSpPr>
          <p:nvPr/>
        </p:nvSpPr>
        <p:spPr bwMode="auto">
          <a:xfrm>
            <a:off x="8458200" y="6564714"/>
            <a:ext cx="457200" cy="153888"/>
          </a:xfrm>
          <a:prstGeom prst="rect">
            <a:avLst/>
          </a:prstGeom>
          <a:noFill/>
          <a:ln w="9525">
            <a:noFill/>
            <a:miter lim="800000"/>
            <a:headEnd/>
            <a:tailEnd/>
          </a:ln>
          <a:effectLst/>
        </p:spPr>
        <p:txBody>
          <a:bodyPr wrap="square" lIns="0" tIns="0" rIns="0" bIns="0">
            <a:spAutoFit/>
          </a:bodyPr>
          <a:lstStyle/>
          <a:p>
            <a:pPr algn="r">
              <a:spcBef>
                <a:spcPct val="50000"/>
              </a:spcBef>
              <a:defRPr/>
            </a:pPr>
            <a:fld id="{ABAF7689-C353-4954-8AE8-C3F8607EB71B}" type="slidenum">
              <a:rPr lang="en-US" sz="1000" smtClean="0">
                <a:solidFill>
                  <a:srgbClr val="FFFFFF">
                    <a:lumMod val="50000"/>
                  </a:srgbClr>
                </a:solidFill>
                <a:latin typeface="Arial" charset="0"/>
              </a:rPr>
              <a:pPr algn="r">
                <a:spcBef>
                  <a:spcPct val="50000"/>
                </a:spcBef>
                <a:defRPr/>
              </a:pPr>
              <a:t>‹#›</a:t>
            </a:fld>
            <a:endParaRPr lang="en-US" sz="1000">
              <a:solidFill>
                <a:srgbClr val="FFFFFF">
                  <a:lumMod val="50000"/>
                </a:srgbClr>
              </a:solidFill>
              <a:latin typeface="Arial" charset="0"/>
            </a:endParaRPr>
          </a:p>
        </p:txBody>
      </p:sp>
      <p:sp>
        <p:nvSpPr>
          <p:cNvPr id="10" name="Text Box 9"/>
          <p:cNvSpPr txBox="1">
            <a:spLocks noChangeArrowheads="1"/>
          </p:cNvSpPr>
          <p:nvPr userDrawn="1"/>
        </p:nvSpPr>
        <p:spPr bwMode="auto">
          <a:xfrm>
            <a:off x="457200" y="6553200"/>
            <a:ext cx="5105400" cy="153888"/>
          </a:xfrm>
          <a:prstGeom prst="rect">
            <a:avLst/>
          </a:prstGeom>
          <a:noFill/>
          <a:ln w="9525">
            <a:noFill/>
            <a:miter lim="800000"/>
            <a:headEnd/>
            <a:tailEnd/>
          </a:ln>
          <a:effectLst/>
        </p:spPr>
        <p:txBody>
          <a:bodyPr wrap="square" lIns="0" tIns="0" rIns="0" bIns="0">
            <a:spAutoFit/>
          </a:bodyPr>
          <a:lstStyle/>
          <a:p>
            <a:pPr>
              <a:spcBef>
                <a:spcPct val="50000"/>
              </a:spcBef>
              <a:defRPr/>
            </a:pPr>
            <a:r>
              <a:rPr lang="en-US" sz="1000">
                <a:solidFill>
                  <a:srgbClr val="FFFFFF">
                    <a:lumMod val="50000"/>
                  </a:srgbClr>
                </a:solidFill>
                <a:latin typeface="Arial" charset="0"/>
              </a:rPr>
              <a:t>Audit </a:t>
            </a:r>
            <a:r>
              <a:rPr lang="en-US" sz="1000" smtClean="0">
                <a:solidFill>
                  <a:srgbClr val="FFFFFF">
                    <a:lumMod val="50000"/>
                  </a:srgbClr>
                </a:solidFill>
                <a:latin typeface="Arial" charset="0"/>
              </a:rPr>
              <a:t> |  Tax  |  Advisory</a:t>
            </a:r>
            <a:endParaRPr lang="en-US" sz="1000">
              <a:solidFill>
                <a:srgbClr val="FFFFFF">
                  <a:lumMod val="50000"/>
                </a:srgbClr>
              </a:solidFill>
              <a:latin typeface="Arial" charset="0"/>
            </a:endParaRPr>
          </a:p>
        </p:txBody>
      </p:sp>
      <p:sp>
        <p:nvSpPr>
          <p:cNvPr id="11" name="Text Box 9"/>
          <p:cNvSpPr txBox="1">
            <a:spLocks noChangeArrowheads="1"/>
          </p:cNvSpPr>
          <p:nvPr/>
        </p:nvSpPr>
        <p:spPr bwMode="auto">
          <a:xfrm>
            <a:off x="6553200" y="6581774"/>
            <a:ext cx="2590800" cy="123826"/>
          </a:xfrm>
          <a:prstGeom prst="rect">
            <a:avLst/>
          </a:prstGeom>
          <a:noFill/>
          <a:ln w="9525">
            <a:noFill/>
            <a:miter lim="800000"/>
            <a:headEnd/>
            <a:tailEnd/>
          </a:ln>
          <a:effectLst/>
        </p:spPr>
        <p:txBody>
          <a:bodyPr wrap="square" lIns="0" tIns="0" rIns="0" bIns="0">
            <a:spAutoFit/>
          </a:bodyPr>
          <a:lstStyle/>
          <a:p>
            <a:pPr>
              <a:spcBef>
                <a:spcPct val="50000"/>
              </a:spcBef>
              <a:defRPr/>
            </a:pPr>
            <a:r>
              <a:rPr lang="en-US" sz="800" dirty="0" smtClean="0">
                <a:solidFill>
                  <a:srgbClr val="FFFFFF">
                    <a:lumMod val="50000"/>
                  </a:srgbClr>
                </a:solidFill>
                <a:latin typeface="Arial" charset="0"/>
              </a:rPr>
              <a:t>© 2015 Crowe Clark Whitehill LLP</a:t>
            </a:r>
            <a:endParaRPr lang="en-US" sz="800" dirty="0">
              <a:solidFill>
                <a:srgbClr val="FFFFFF">
                  <a:lumMod val="50000"/>
                </a:srgbClr>
              </a:solidFill>
              <a:latin typeface="Arial" charset="0"/>
            </a:endParaRPr>
          </a:p>
        </p:txBody>
      </p:sp>
      <p:pic>
        <p:nvPicPr>
          <p:cNvPr id="18" name="Picture 17" descr="CCW-CHI CMYK C.jp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17931" y="228600"/>
            <a:ext cx="2553869" cy="560843"/>
          </a:xfrm>
          <a:prstGeom prst="rect">
            <a:avLst/>
          </a:prstGeom>
        </p:spPr>
      </p:pic>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5" r:id="rId5"/>
  </p:sldLayoutIdLst>
  <p:timing>
    <p:tnLst>
      <p:par>
        <p:cTn id="1" dur="indefinite" restart="never" nodeType="tmRoot"/>
      </p:par>
    </p:tnLst>
  </p:timing>
  <p:hf hdr="0" ftr="0" dt="0"/>
  <p:txStyles>
    <p:titleStyle>
      <a:lvl1pPr algn="l" rtl="0" eaLnBrk="1" fontAlgn="base" hangingPunct="1">
        <a:spcBef>
          <a:spcPct val="0"/>
        </a:spcBef>
        <a:spcAft>
          <a:spcPct val="0"/>
        </a:spcAft>
        <a:defRPr sz="2400">
          <a:solidFill>
            <a:schemeClr val="bg1">
              <a:lumMod val="50000"/>
            </a:schemeClr>
          </a:solidFill>
          <a:latin typeface="+mj-lt"/>
          <a:ea typeface="+mj-ea"/>
          <a:cs typeface="+mj-cs"/>
        </a:defRPr>
      </a:lvl1pPr>
      <a:lvl2pPr algn="l" rtl="0" eaLnBrk="1" fontAlgn="base" hangingPunct="1">
        <a:spcBef>
          <a:spcPct val="0"/>
        </a:spcBef>
        <a:spcAft>
          <a:spcPct val="0"/>
        </a:spcAft>
        <a:defRPr sz="2800">
          <a:solidFill>
            <a:schemeClr val="tx1"/>
          </a:solidFill>
          <a:latin typeface="Arial" charset="0"/>
        </a:defRPr>
      </a:lvl2pPr>
      <a:lvl3pPr algn="l" rtl="0" eaLnBrk="1" fontAlgn="base" hangingPunct="1">
        <a:spcBef>
          <a:spcPct val="0"/>
        </a:spcBef>
        <a:spcAft>
          <a:spcPct val="0"/>
        </a:spcAft>
        <a:defRPr sz="2800">
          <a:solidFill>
            <a:schemeClr val="tx1"/>
          </a:solidFill>
          <a:latin typeface="Arial" charset="0"/>
        </a:defRPr>
      </a:lvl3pPr>
      <a:lvl4pPr algn="l" rtl="0" eaLnBrk="1" fontAlgn="base" hangingPunct="1">
        <a:spcBef>
          <a:spcPct val="0"/>
        </a:spcBef>
        <a:spcAft>
          <a:spcPct val="0"/>
        </a:spcAft>
        <a:defRPr sz="2800">
          <a:solidFill>
            <a:schemeClr val="tx1"/>
          </a:solidFill>
          <a:latin typeface="Arial" charset="0"/>
        </a:defRPr>
      </a:lvl4pPr>
      <a:lvl5pPr algn="l" rtl="0" eaLnBrk="1" fontAlgn="base" hangingPunct="1">
        <a:spcBef>
          <a:spcPct val="0"/>
        </a:spcBef>
        <a:spcAft>
          <a:spcPct val="0"/>
        </a:spcAft>
        <a:defRPr sz="2800">
          <a:solidFill>
            <a:schemeClr val="tx1"/>
          </a:solidFill>
          <a:latin typeface="Arial" charset="0"/>
        </a:defRPr>
      </a:lvl5pPr>
      <a:lvl6pPr marL="457200" algn="l" rtl="0" eaLnBrk="1" fontAlgn="base" hangingPunct="1">
        <a:spcBef>
          <a:spcPct val="0"/>
        </a:spcBef>
        <a:spcAft>
          <a:spcPct val="0"/>
        </a:spcAft>
        <a:defRPr sz="2800">
          <a:solidFill>
            <a:schemeClr val="tx1"/>
          </a:solidFill>
          <a:latin typeface="Arial" charset="0"/>
        </a:defRPr>
      </a:lvl6pPr>
      <a:lvl7pPr marL="914400" algn="l" rtl="0" eaLnBrk="1" fontAlgn="base" hangingPunct="1">
        <a:spcBef>
          <a:spcPct val="0"/>
        </a:spcBef>
        <a:spcAft>
          <a:spcPct val="0"/>
        </a:spcAft>
        <a:defRPr sz="2800">
          <a:solidFill>
            <a:schemeClr val="tx1"/>
          </a:solidFill>
          <a:latin typeface="Arial" charset="0"/>
        </a:defRPr>
      </a:lvl7pPr>
      <a:lvl8pPr marL="1371600" algn="l" rtl="0" eaLnBrk="1" fontAlgn="base" hangingPunct="1">
        <a:spcBef>
          <a:spcPct val="0"/>
        </a:spcBef>
        <a:spcAft>
          <a:spcPct val="0"/>
        </a:spcAft>
        <a:defRPr sz="2800">
          <a:solidFill>
            <a:schemeClr val="tx1"/>
          </a:solidFill>
          <a:latin typeface="Arial" charset="0"/>
        </a:defRPr>
      </a:lvl8pPr>
      <a:lvl9pPr marL="1828800" algn="l" rtl="0" eaLnBrk="1" fontAlgn="base" hangingPunct="1">
        <a:spcBef>
          <a:spcPct val="0"/>
        </a:spcBef>
        <a:spcAft>
          <a:spcPct val="0"/>
        </a:spcAft>
        <a:defRPr sz="2800">
          <a:solidFill>
            <a:schemeClr val="tx1"/>
          </a:solidFill>
          <a:latin typeface="Arial" charset="0"/>
        </a:defRPr>
      </a:lvl9pPr>
    </p:titleStyle>
    <p:bodyStyle>
      <a:lvl1pPr marL="280988" indent="-280988" algn="l" rtl="0" eaLnBrk="1" fontAlgn="base" hangingPunct="1">
        <a:spcBef>
          <a:spcPct val="20000"/>
        </a:spcBef>
        <a:spcAft>
          <a:spcPct val="0"/>
        </a:spcAft>
        <a:buClr>
          <a:srgbClr val="F1AB00"/>
        </a:buClr>
        <a:buFont typeface="Wingdings" pitchFamily="2" charset="2"/>
        <a:buChar char="§"/>
        <a:defRPr sz="1800">
          <a:solidFill>
            <a:schemeClr val="tx1"/>
          </a:solidFill>
          <a:latin typeface="+mn-lt"/>
          <a:ea typeface="+mn-ea"/>
          <a:cs typeface="+mn-cs"/>
        </a:defRPr>
      </a:lvl1pPr>
      <a:lvl2pPr marL="574675" indent="-293688" algn="l" rtl="0" eaLnBrk="1" fontAlgn="base" hangingPunct="1">
        <a:spcBef>
          <a:spcPct val="20000"/>
        </a:spcBef>
        <a:spcAft>
          <a:spcPct val="0"/>
        </a:spcAft>
        <a:buClr>
          <a:srgbClr val="F1AB00"/>
        </a:buClr>
        <a:buFont typeface="Wingdings" pitchFamily="2" charset="2"/>
        <a:buChar char="§"/>
        <a:defRPr sz="1600">
          <a:solidFill>
            <a:schemeClr val="tx1"/>
          </a:solidFill>
          <a:latin typeface="+mn-lt"/>
        </a:defRPr>
      </a:lvl2pPr>
      <a:lvl3pPr marL="855663" indent="-280988" algn="l" rtl="0" eaLnBrk="1" fontAlgn="base" hangingPunct="1">
        <a:spcBef>
          <a:spcPct val="20000"/>
        </a:spcBef>
        <a:spcAft>
          <a:spcPct val="0"/>
        </a:spcAft>
        <a:buClr>
          <a:srgbClr val="F1AB00"/>
        </a:buClr>
        <a:buFont typeface="Wingdings" pitchFamily="2" charset="2"/>
        <a:buChar char="§"/>
        <a:defRPr sz="1400">
          <a:solidFill>
            <a:schemeClr val="tx1"/>
          </a:solidFill>
          <a:latin typeface="+mn-lt"/>
        </a:defRPr>
      </a:lvl3pPr>
      <a:lvl4pPr marL="1090613" indent="-234950" algn="l" rtl="0" eaLnBrk="1" fontAlgn="base" hangingPunct="1">
        <a:spcBef>
          <a:spcPct val="20000"/>
        </a:spcBef>
        <a:spcAft>
          <a:spcPct val="0"/>
        </a:spcAft>
        <a:buClr>
          <a:srgbClr val="F1AB00"/>
        </a:buClr>
        <a:buFont typeface="Wingdings" pitchFamily="2" charset="2"/>
        <a:buChar char="§"/>
        <a:defRPr sz="1200">
          <a:solidFill>
            <a:schemeClr val="tx1"/>
          </a:solidFill>
          <a:latin typeface="+mn-lt"/>
        </a:defRPr>
      </a:lvl4pPr>
      <a:lvl5pPr marL="1312863" indent="-222250" algn="l" rtl="0" eaLnBrk="1" fontAlgn="base" hangingPunct="1">
        <a:spcBef>
          <a:spcPct val="20000"/>
        </a:spcBef>
        <a:spcAft>
          <a:spcPct val="0"/>
        </a:spcAft>
        <a:buClr>
          <a:srgbClr val="F1AB00"/>
        </a:buClr>
        <a:buFont typeface="Wingdings" pitchFamily="2" charset="2"/>
        <a:buChar char="§"/>
        <a:defRPr sz="1050">
          <a:solidFill>
            <a:schemeClr val="tx1"/>
          </a:solidFill>
          <a:latin typeface="+mn-lt"/>
        </a:defRPr>
      </a:lvl5pPr>
      <a:lvl6pPr marL="2400300" indent="-228600" algn="l" rtl="0" eaLnBrk="1" fontAlgn="base" hangingPunct="1">
        <a:spcBef>
          <a:spcPct val="20000"/>
        </a:spcBef>
        <a:spcAft>
          <a:spcPct val="0"/>
        </a:spcAft>
        <a:buClr>
          <a:srgbClr val="FFCC00"/>
        </a:buClr>
        <a:buFont typeface="Arial" charset="0"/>
        <a:buChar char="●"/>
        <a:defRPr sz="1000">
          <a:solidFill>
            <a:schemeClr val="tx1"/>
          </a:solidFill>
          <a:latin typeface="+mn-lt"/>
        </a:defRPr>
      </a:lvl6pPr>
      <a:lvl7pPr marL="2857500" indent="-228600" algn="l" rtl="0" eaLnBrk="1" fontAlgn="base" hangingPunct="1">
        <a:spcBef>
          <a:spcPct val="20000"/>
        </a:spcBef>
        <a:spcAft>
          <a:spcPct val="0"/>
        </a:spcAft>
        <a:buClr>
          <a:srgbClr val="FFCC00"/>
        </a:buClr>
        <a:buFont typeface="Arial" charset="0"/>
        <a:buChar char="●"/>
        <a:defRPr sz="1000">
          <a:solidFill>
            <a:schemeClr val="tx1"/>
          </a:solidFill>
          <a:latin typeface="+mn-lt"/>
        </a:defRPr>
      </a:lvl7pPr>
      <a:lvl8pPr marL="3314700" indent="-228600" algn="l" rtl="0" eaLnBrk="1" fontAlgn="base" hangingPunct="1">
        <a:spcBef>
          <a:spcPct val="20000"/>
        </a:spcBef>
        <a:spcAft>
          <a:spcPct val="0"/>
        </a:spcAft>
        <a:buClr>
          <a:srgbClr val="FFCC00"/>
        </a:buClr>
        <a:buFont typeface="Arial" charset="0"/>
        <a:buChar char="●"/>
        <a:defRPr sz="1000">
          <a:solidFill>
            <a:schemeClr val="tx1"/>
          </a:solidFill>
          <a:latin typeface="+mn-lt"/>
        </a:defRPr>
      </a:lvl8pPr>
      <a:lvl9pPr marL="3771900" indent="-228600" algn="l" rtl="0" eaLnBrk="1" fontAlgn="base" hangingPunct="1">
        <a:spcBef>
          <a:spcPct val="20000"/>
        </a:spcBef>
        <a:spcAft>
          <a:spcPct val="0"/>
        </a:spcAft>
        <a:buClr>
          <a:srgbClr val="FFCC00"/>
        </a:buClr>
        <a:buFont typeface="Arial" charset="0"/>
        <a:buChar char="●"/>
        <a:defRPr sz="1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5.png"/><Relationship Id="rId4" Type="http://schemas.openxmlformats.org/officeDocument/2006/relationships/image" Target="../media/image6.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5.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457200" y="4724400"/>
            <a:ext cx="7772400" cy="381000"/>
          </a:xfrm>
          <a:prstGeom prst="rect">
            <a:avLst/>
          </a:prstGeom>
          <a:noFill/>
          <a:ln w="9525">
            <a:noFill/>
            <a:miter lim="800000"/>
            <a:headEnd/>
            <a:tailEnd/>
          </a:ln>
        </p:spPr>
        <p:txBody>
          <a:bodyPr lIns="0" tIns="0" rIns="0" bIns="0"/>
          <a:lstStyle/>
          <a:p>
            <a:r>
              <a:rPr lang="en-GB" dirty="0" smtClean="0">
                <a:solidFill>
                  <a:srgbClr val="717074"/>
                </a:solidFill>
                <a:latin typeface="Arial" charset="0"/>
              </a:rPr>
              <a:t>IFRS 16 Leases</a:t>
            </a:r>
            <a:endParaRPr lang="en-GB" dirty="0">
              <a:solidFill>
                <a:srgbClr val="717074"/>
              </a:solidFill>
              <a:latin typeface="Arial" charset="0"/>
            </a:endParaRPr>
          </a:p>
        </p:txBody>
      </p:sp>
      <p:sp>
        <p:nvSpPr>
          <p:cNvPr id="3075" name="Text Box 3"/>
          <p:cNvSpPr txBox="1">
            <a:spLocks noChangeArrowheads="1"/>
          </p:cNvSpPr>
          <p:nvPr/>
        </p:nvSpPr>
        <p:spPr bwMode="auto">
          <a:xfrm>
            <a:off x="457200" y="5105400"/>
            <a:ext cx="5758051" cy="276999"/>
          </a:xfrm>
          <a:prstGeom prst="rect">
            <a:avLst/>
          </a:prstGeom>
          <a:noFill/>
          <a:ln w="9525">
            <a:noFill/>
            <a:miter lim="800000"/>
            <a:headEnd/>
            <a:tailEnd/>
          </a:ln>
        </p:spPr>
        <p:txBody>
          <a:bodyPr wrap="none" lIns="0" tIns="0" rIns="0" bIns="0">
            <a:spAutoFit/>
          </a:bodyPr>
          <a:lstStyle/>
          <a:p>
            <a:r>
              <a:rPr lang="en-GB" sz="1800" dirty="0" smtClean="0">
                <a:solidFill>
                  <a:srgbClr val="717074"/>
                </a:solidFill>
                <a:latin typeface="Arial" charset="0"/>
              </a:rPr>
              <a:t>Matthew Stallabrass, Partner, Crowe Clark Whitehill LLP</a:t>
            </a:r>
            <a:endParaRPr lang="en-US" sz="1800" dirty="0">
              <a:solidFill>
                <a:srgbClr val="717074"/>
              </a:solidFill>
              <a:latin typeface="Arial"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342"/>
    </mc:Choice>
    <mc:Fallback xmlns="">
      <p:transition spd="slow" advTm="12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Lessee accounting – recognition and measurement</a:t>
            </a:r>
            <a:endParaRPr lang="en-GB" dirty="0"/>
          </a:p>
        </p:txBody>
      </p:sp>
      <p:sp>
        <p:nvSpPr>
          <p:cNvPr id="3" name="Content Placeholder 2"/>
          <p:cNvSpPr>
            <a:spLocks noGrp="1"/>
          </p:cNvSpPr>
          <p:nvPr>
            <p:ph idx="1"/>
          </p:nvPr>
        </p:nvSpPr>
        <p:spPr/>
        <p:txBody>
          <a:bodyPr/>
          <a:lstStyle/>
          <a:p>
            <a:r>
              <a:rPr lang="en-GB" dirty="0"/>
              <a:t>Lease </a:t>
            </a:r>
            <a:r>
              <a:rPr lang="en-GB" dirty="0" smtClean="0"/>
              <a:t>liabilities are subsequently measured by:</a:t>
            </a:r>
          </a:p>
          <a:p>
            <a:pPr lvl="1"/>
            <a:r>
              <a:rPr lang="en-GB" dirty="0" smtClean="0"/>
              <a:t>Increasing the carrying amount to reflect interest on the lease liability;</a:t>
            </a:r>
          </a:p>
          <a:p>
            <a:pPr lvl="1"/>
            <a:r>
              <a:rPr lang="en-GB" dirty="0" smtClean="0"/>
              <a:t>Reducing the carrying amount to reflect lease payments made; and</a:t>
            </a:r>
          </a:p>
          <a:p>
            <a:pPr lvl="1"/>
            <a:r>
              <a:rPr lang="en-GB" dirty="0" err="1" smtClean="0"/>
              <a:t>Remeasuring</a:t>
            </a:r>
            <a:r>
              <a:rPr lang="en-GB" dirty="0" smtClean="0"/>
              <a:t> the carrying amount to reflect any reassessment or lease modifications</a:t>
            </a:r>
          </a:p>
          <a:p>
            <a:pPr lvl="1"/>
            <a:endParaRPr lang="en-GB" dirty="0"/>
          </a:p>
          <a:p>
            <a:r>
              <a:rPr lang="en-GB" dirty="0" smtClean="0"/>
              <a:t>Lease liabilities shall be </a:t>
            </a:r>
            <a:r>
              <a:rPr lang="en-GB" dirty="0" err="1" smtClean="0"/>
              <a:t>remeasured</a:t>
            </a:r>
            <a:r>
              <a:rPr lang="en-GB" dirty="0" smtClean="0"/>
              <a:t> by discounting the revised lease payments using a revised discount rate if:</a:t>
            </a:r>
          </a:p>
          <a:p>
            <a:pPr lvl="1"/>
            <a:r>
              <a:rPr lang="en-GB" dirty="0" smtClean="0"/>
              <a:t>There is a change in the lease term</a:t>
            </a:r>
          </a:p>
          <a:p>
            <a:pPr lvl="1"/>
            <a:r>
              <a:rPr lang="en-GB" dirty="0" smtClean="0"/>
              <a:t>There is a change in the assessment of an option to purchase the underlying asset</a:t>
            </a:r>
          </a:p>
          <a:p>
            <a:pPr lvl="1"/>
            <a:endParaRPr lang="en-GB" dirty="0"/>
          </a:p>
          <a:p>
            <a:r>
              <a:rPr lang="en-GB" dirty="0" smtClean="0"/>
              <a:t>Lease liabilities shall be </a:t>
            </a:r>
            <a:r>
              <a:rPr lang="en-GB" dirty="0" err="1" smtClean="0"/>
              <a:t>remeasured</a:t>
            </a:r>
            <a:r>
              <a:rPr lang="en-GB" dirty="0" smtClean="0"/>
              <a:t> using an unchanged discount rate if:</a:t>
            </a:r>
          </a:p>
          <a:p>
            <a:pPr lvl="1"/>
            <a:r>
              <a:rPr lang="en-GB" dirty="0" smtClean="0"/>
              <a:t>There is a change in the amount expected to be paid under a residual value guarantee</a:t>
            </a:r>
          </a:p>
          <a:p>
            <a:pPr lvl="1"/>
            <a:r>
              <a:rPr lang="en-GB" dirty="0" smtClean="0"/>
              <a:t>There is a change in future payments resulting from a change in an index or rate used to determine those payments (such as a change following a market rental review)</a:t>
            </a:r>
          </a:p>
          <a:p>
            <a:pPr lvl="2"/>
            <a:r>
              <a:rPr lang="en-GB" dirty="0" smtClean="0"/>
              <a:t>Update the discount rate only if lease payments change as a result of a change in floating interest rates</a:t>
            </a:r>
          </a:p>
          <a:p>
            <a:pPr lvl="1"/>
            <a:endParaRPr lang="en-GB" dirty="0"/>
          </a:p>
          <a:p>
            <a:endParaRPr lang="en-GB" dirty="0" smtClean="0"/>
          </a:p>
          <a:p>
            <a:pPr lvl="1"/>
            <a:endParaRPr lang="en-GB" dirty="0"/>
          </a:p>
          <a:p>
            <a:pPr lvl="1"/>
            <a:endParaRPr lang="en-GB"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59350937"/>
      </p:ext>
    </p:extLst>
  </p:cSld>
  <p:clrMapOvr>
    <a:masterClrMapping/>
  </p:clrMapOvr>
  <mc:AlternateContent xmlns:mc="http://schemas.openxmlformats.org/markup-compatibility/2006" xmlns:p14="http://schemas.microsoft.com/office/powerpoint/2010/main">
    <mc:Choice Requires="p14">
      <p:transition spd="slow" p14:dur="2000" advTm="57239"/>
    </mc:Choice>
    <mc:Fallback xmlns="">
      <p:transition spd="slow" advTm="57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Lessee accounting – presentation</a:t>
            </a:r>
            <a:endParaRPr lang="en-GB" dirty="0"/>
          </a:p>
        </p:txBody>
      </p:sp>
      <p:sp>
        <p:nvSpPr>
          <p:cNvPr id="3" name="Content Placeholder 2"/>
          <p:cNvSpPr>
            <a:spLocks noGrp="1"/>
          </p:cNvSpPr>
          <p:nvPr>
            <p:ph idx="1"/>
          </p:nvPr>
        </p:nvSpPr>
        <p:spPr/>
        <p:txBody>
          <a:bodyPr/>
          <a:lstStyle/>
          <a:p>
            <a:r>
              <a:rPr lang="en-GB" dirty="0"/>
              <a:t>I</a:t>
            </a:r>
            <a:r>
              <a:rPr lang="en-GB" dirty="0" smtClean="0"/>
              <a:t>n the Statement of </a:t>
            </a:r>
            <a:r>
              <a:rPr lang="en-GB" dirty="0"/>
              <a:t>F</a:t>
            </a:r>
            <a:r>
              <a:rPr lang="en-GB" dirty="0" smtClean="0"/>
              <a:t>inancial Position or in the notes:</a:t>
            </a:r>
          </a:p>
          <a:p>
            <a:pPr lvl="1"/>
            <a:r>
              <a:rPr lang="en-GB" dirty="0" smtClean="0"/>
              <a:t>Disclose right-of-use assets separately from other assets</a:t>
            </a:r>
          </a:p>
          <a:p>
            <a:pPr lvl="2"/>
            <a:r>
              <a:rPr lang="en-GB" dirty="0" smtClean="0"/>
              <a:t>If not separated in the Statement of Financial Position include in the line that the assets would be included in if they were owned and disclose where they are included</a:t>
            </a:r>
          </a:p>
          <a:p>
            <a:pPr lvl="2"/>
            <a:r>
              <a:rPr lang="en-GB" dirty="0" smtClean="0"/>
              <a:t>Right-of-use assets that meet the definition of investment properties shall be presented as investment properties</a:t>
            </a:r>
          </a:p>
          <a:p>
            <a:pPr lvl="1"/>
            <a:r>
              <a:rPr lang="en-GB" dirty="0" smtClean="0"/>
              <a:t>Disclose lease liabilities separately from other liabilities</a:t>
            </a:r>
          </a:p>
          <a:p>
            <a:pPr lvl="2"/>
            <a:r>
              <a:rPr lang="en-GB" dirty="0" smtClean="0"/>
              <a:t>If not separated in the Statement of Financial Position disclose which line items in the Statement of Financial Position includes lease liabilities</a:t>
            </a:r>
          </a:p>
          <a:p>
            <a:pPr lvl="1"/>
            <a:endParaRPr lang="en-GB" dirty="0"/>
          </a:p>
          <a:p>
            <a:r>
              <a:rPr lang="en-GB" dirty="0" smtClean="0"/>
              <a:t>In the Statement of Profit or Loss and Other Comprehensive Income</a:t>
            </a:r>
          </a:p>
          <a:p>
            <a:pPr lvl="1"/>
            <a:r>
              <a:rPr lang="en-GB" dirty="0" smtClean="0"/>
              <a:t>Present the interest expense (a finance cost) separately from the depreciation charge</a:t>
            </a:r>
          </a:p>
          <a:p>
            <a:pPr lvl="1"/>
            <a:endParaRPr lang="en-GB" dirty="0"/>
          </a:p>
          <a:p>
            <a:r>
              <a:rPr lang="en-GB" dirty="0" smtClean="0"/>
              <a:t>In the Statement of Cash Flows</a:t>
            </a:r>
          </a:p>
          <a:p>
            <a:pPr lvl="1"/>
            <a:r>
              <a:rPr lang="en-GB" dirty="0" smtClean="0"/>
              <a:t>Include payments of principal within financing activities</a:t>
            </a:r>
          </a:p>
          <a:p>
            <a:pPr lvl="1"/>
            <a:r>
              <a:rPr lang="en-GB" dirty="0" smtClean="0"/>
              <a:t>Include payments of interest consistently with classification in IAS 7</a:t>
            </a:r>
          </a:p>
          <a:p>
            <a:pPr lvl="1"/>
            <a:r>
              <a:rPr lang="en-GB" dirty="0" smtClean="0"/>
              <a:t>Include payments for short term leases of low value leases within operating activities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60934417"/>
      </p:ext>
    </p:extLst>
  </p:cSld>
  <p:clrMapOvr>
    <a:masterClrMapping/>
  </p:clrMapOvr>
  <mc:AlternateContent xmlns:mc="http://schemas.openxmlformats.org/markup-compatibility/2006" xmlns:p14="http://schemas.microsoft.com/office/powerpoint/2010/main">
    <mc:Choice Requires="p14">
      <p:transition spd="slow" p14:dur="2000" advTm="72901"/>
    </mc:Choice>
    <mc:Fallback xmlns="">
      <p:transition spd="slow" advTm="72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Lessee accounting – disclosure</a:t>
            </a:r>
            <a:endParaRPr lang="en-GB" dirty="0"/>
          </a:p>
        </p:txBody>
      </p:sp>
      <p:sp>
        <p:nvSpPr>
          <p:cNvPr id="3" name="Content Placeholder 2"/>
          <p:cNvSpPr>
            <a:spLocks noGrp="1"/>
          </p:cNvSpPr>
          <p:nvPr>
            <p:ph idx="1"/>
          </p:nvPr>
        </p:nvSpPr>
        <p:spPr/>
        <p:txBody>
          <a:bodyPr/>
          <a:lstStyle/>
          <a:p>
            <a:r>
              <a:rPr lang="en-GB" dirty="0" smtClean="0"/>
              <a:t>Objective is to disclose information that </a:t>
            </a:r>
            <a:r>
              <a:rPr lang="en-GB" dirty="0" smtClean="0"/>
              <a:t>gives </a:t>
            </a:r>
            <a:r>
              <a:rPr lang="en-GB" dirty="0" smtClean="0"/>
              <a:t>a basis for users to assess the effect that leases have on the financial position, performance and cash flows of the lessee</a:t>
            </a:r>
          </a:p>
          <a:p>
            <a:pPr lvl="1"/>
            <a:r>
              <a:rPr lang="en-GB" dirty="0" smtClean="0"/>
              <a:t>Disclosure of quantitative information (e.g. breakdown of lease costs, leasing cash flows and maturity analysis of undiscounted commitments)</a:t>
            </a:r>
          </a:p>
          <a:p>
            <a:pPr lvl="1"/>
            <a:r>
              <a:rPr lang="en-GB" dirty="0" smtClean="0"/>
              <a:t>Disclosure of entity specific information (e.g. exposure to variable lease payments, extension and termination options, residual value guarantees and commitments to leases which are yet to commence)</a:t>
            </a:r>
          </a:p>
          <a:p>
            <a:pPr lvl="1"/>
            <a:endParaRPr lang="en-GB" dirty="0"/>
          </a:p>
          <a:p>
            <a:r>
              <a:rPr lang="en-GB" dirty="0"/>
              <a:t>Disclose information about leases in a single note or separate section of the financial statements</a:t>
            </a:r>
          </a:p>
          <a:p>
            <a:pPr lvl="1"/>
            <a:r>
              <a:rPr lang="en-GB" dirty="0"/>
              <a:t>Can incorporate information by cross reference</a:t>
            </a:r>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63061889"/>
      </p:ext>
    </p:extLst>
  </p:cSld>
  <p:clrMapOvr>
    <a:masterClrMapping/>
  </p:clrMapOvr>
  <mc:AlternateContent xmlns:mc="http://schemas.openxmlformats.org/markup-compatibility/2006" xmlns:p14="http://schemas.microsoft.com/office/powerpoint/2010/main">
    <mc:Choice Requires="p14">
      <p:transition spd="slow" p14:dur="2000" advTm="66755"/>
    </mc:Choice>
    <mc:Fallback xmlns="">
      <p:transition spd="slow" advTm="66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Lessee accounting – transition</a:t>
            </a:r>
            <a:endParaRPr lang="en-GB" dirty="0"/>
          </a:p>
        </p:txBody>
      </p:sp>
      <p:sp>
        <p:nvSpPr>
          <p:cNvPr id="3" name="Content Placeholder 2"/>
          <p:cNvSpPr>
            <a:spLocks noGrp="1"/>
          </p:cNvSpPr>
          <p:nvPr>
            <p:ph idx="1"/>
          </p:nvPr>
        </p:nvSpPr>
        <p:spPr/>
        <p:txBody>
          <a:bodyPr/>
          <a:lstStyle/>
          <a:p>
            <a:r>
              <a:rPr lang="en-GB" dirty="0" smtClean="0"/>
              <a:t>Options on transition</a:t>
            </a:r>
          </a:p>
          <a:p>
            <a:endParaRPr lang="en-GB" dirty="0"/>
          </a:p>
          <a:p>
            <a:pPr marL="342900" indent="-342900">
              <a:buFont typeface="+mj-lt"/>
              <a:buAutoNum type="arabicPeriod"/>
            </a:pPr>
            <a:r>
              <a:rPr lang="en-GB" dirty="0" smtClean="0"/>
              <a:t>Full retrospective</a:t>
            </a:r>
          </a:p>
          <a:p>
            <a:pPr marL="636587" lvl="1" indent="-342900">
              <a:buFont typeface="Arial" panose="020B0604020202020204" pitchFamily="34" charset="0"/>
              <a:buChar char="•"/>
            </a:pPr>
            <a:r>
              <a:rPr lang="en-GB" dirty="0" smtClean="0"/>
              <a:t>Retrospectively apply to each prior period in accordance with IAS 8</a:t>
            </a:r>
          </a:p>
          <a:p>
            <a:pPr marL="636587" lvl="1" indent="-342900">
              <a:buFont typeface="+mj-lt"/>
              <a:buAutoNum type="arabicPeriod"/>
            </a:pPr>
            <a:endParaRPr lang="en-GB" dirty="0" smtClean="0"/>
          </a:p>
          <a:p>
            <a:pPr marL="342900" indent="-342900">
              <a:buFont typeface="+mj-lt"/>
              <a:buAutoNum type="arabicPeriod"/>
            </a:pPr>
            <a:r>
              <a:rPr lang="en-GB" dirty="0" smtClean="0"/>
              <a:t>Modified retrospective</a:t>
            </a:r>
            <a:endParaRPr lang="en-GB" dirty="0"/>
          </a:p>
          <a:p>
            <a:pPr lvl="1"/>
            <a:r>
              <a:rPr lang="en-GB" dirty="0" smtClean="0"/>
              <a:t>Existing finance leases </a:t>
            </a:r>
          </a:p>
          <a:p>
            <a:pPr lvl="2"/>
            <a:r>
              <a:rPr lang="en-GB" dirty="0"/>
              <a:t>C</a:t>
            </a:r>
            <a:r>
              <a:rPr lang="en-GB" dirty="0" smtClean="0"/>
              <a:t>arry forward IAS 17 asset and liability</a:t>
            </a:r>
          </a:p>
          <a:p>
            <a:pPr lvl="1"/>
            <a:r>
              <a:rPr lang="en-GB" dirty="0" smtClean="0"/>
              <a:t>Existing operating leases </a:t>
            </a:r>
          </a:p>
          <a:p>
            <a:pPr lvl="2"/>
            <a:r>
              <a:rPr lang="en-GB" dirty="0" smtClean="0"/>
              <a:t>Measure lease liability at present value of remaining lease payments using the incremental borrowing rate at the date of initial application</a:t>
            </a:r>
          </a:p>
          <a:p>
            <a:pPr lvl="2"/>
            <a:r>
              <a:rPr lang="en-GB" dirty="0" smtClean="0"/>
              <a:t>Choice of measurement options for right-of-use assets</a:t>
            </a:r>
          </a:p>
          <a:p>
            <a:pPr lvl="2"/>
            <a:r>
              <a:rPr lang="en-GB" dirty="0" smtClean="0"/>
              <a:t>Exemption for leases ending within 12 months</a:t>
            </a:r>
          </a:p>
          <a:p>
            <a:pPr lvl="2"/>
            <a:r>
              <a:rPr lang="en-GB" dirty="0" smtClean="0"/>
              <a:t>No restatement of comparatives with the cumulative effect of initially applying IFRS 16 recognised at the date of initial application</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52876899"/>
      </p:ext>
    </p:extLst>
  </p:cSld>
  <p:clrMapOvr>
    <a:masterClrMapping/>
  </p:clrMapOvr>
  <mc:AlternateContent xmlns:mc="http://schemas.openxmlformats.org/markup-compatibility/2006" xmlns:p14="http://schemas.microsoft.com/office/powerpoint/2010/main">
    <mc:Choice Requires="p14">
      <p:transition spd="slow" p14:dur="2000" advTm="93637"/>
    </mc:Choice>
    <mc:Fallback xmlns="">
      <p:transition spd="slow" advTm="93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Lessee accounting – example</a:t>
            </a:r>
            <a:endParaRPr lang="en-GB" dirty="0"/>
          </a:p>
        </p:txBody>
      </p:sp>
      <p:sp>
        <p:nvSpPr>
          <p:cNvPr id="3" name="Content Placeholder 2"/>
          <p:cNvSpPr>
            <a:spLocks noGrp="1"/>
          </p:cNvSpPr>
          <p:nvPr>
            <p:ph idx="1"/>
          </p:nvPr>
        </p:nvSpPr>
        <p:spPr>
          <a:xfrm>
            <a:off x="431800" y="1613711"/>
            <a:ext cx="8483600" cy="1967690"/>
          </a:xfrm>
        </p:spPr>
        <p:txBody>
          <a:bodyPr/>
          <a:lstStyle/>
          <a:p>
            <a:r>
              <a:rPr lang="en-GB" dirty="0" smtClean="0"/>
              <a:t>An entity enters into a five year property lease at a cost of $100k per year</a:t>
            </a:r>
          </a:p>
          <a:p>
            <a:pPr lvl="1"/>
            <a:r>
              <a:rPr lang="en-GB" dirty="0" smtClean="0"/>
              <a:t>Lease would have been classed as an operating lease under IAS 17 and $100k per year would have been recognised as an expense. No asset or liability would have been recognised on the balance sheet</a:t>
            </a:r>
          </a:p>
          <a:p>
            <a:pPr lvl="1"/>
            <a:r>
              <a:rPr lang="en-GB" dirty="0" smtClean="0"/>
              <a:t>Under IFRS 16 the lease is brought on balance sheet</a:t>
            </a:r>
          </a:p>
          <a:p>
            <a:pPr lvl="2"/>
            <a:r>
              <a:rPr lang="en-GB" dirty="0" smtClean="0"/>
              <a:t>Assuming an incremental cost of borrowing of 4% the net present value of the lease liability is $445k</a:t>
            </a:r>
            <a:endParaRPr lang="en-GB" dirty="0"/>
          </a:p>
          <a:p>
            <a:endParaRPr lang="en-GB"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1" y="3657600"/>
            <a:ext cx="8382000"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27969863"/>
      </p:ext>
    </p:extLst>
  </p:cSld>
  <p:clrMapOvr>
    <a:masterClrMapping/>
  </p:clrMapOvr>
  <mc:AlternateContent xmlns:mc="http://schemas.openxmlformats.org/markup-compatibility/2006" xmlns:p14="http://schemas.microsoft.com/office/powerpoint/2010/main">
    <mc:Choice Requires="p14">
      <p:transition spd="slow" p14:dur="2000" advTm="121446"/>
    </mc:Choice>
    <mc:Fallback xmlns="">
      <p:transition spd="slow" advTm="121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Lessor accounting</a:t>
            </a:r>
            <a:endParaRPr lang="en-GB" dirty="0"/>
          </a:p>
        </p:txBody>
      </p:sp>
      <p:sp>
        <p:nvSpPr>
          <p:cNvPr id="3" name="Content Placeholder 2"/>
          <p:cNvSpPr>
            <a:spLocks noGrp="1"/>
          </p:cNvSpPr>
          <p:nvPr>
            <p:ph idx="1"/>
          </p:nvPr>
        </p:nvSpPr>
        <p:spPr/>
        <p:txBody>
          <a:bodyPr/>
          <a:lstStyle/>
          <a:p>
            <a:r>
              <a:rPr lang="en-GB" dirty="0" smtClean="0"/>
              <a:t>Minimal change for lessor accounting</a:t>
            </a:r>
          </a:p>
          <a:p>
            <a:pPr lvl="1"/>
            <a:r>
              <a:rPr lang="en-GB" dirty="0"/>
              <a:t>Lessor accounting model has been carried forward from IAS 17</a:t>
            </a:r>
          </a:p>
          <a:p>
            <a:pPr lvl="1"/>
            <a:r>
              <a:rPr lang="en-GB" dirty="0" smtClean="0"/>
              <a:t>Changes to the guidance on a definition of a lease is not expected to affect the conclusion about whether a contract contains a lease in the vast majority of cases</a:t>
            </a:r>
          </a:p>
          <a:p>
            <a:pPr lvl="1"/>
            <a:endParaRPr lang="en-GB" dirty="0"/>
          </a:p>
          <a:p>
            <a:r>
              <a:rPr lang="en-GB" dirty="0" smtClean="0"/>
              <a:t>Additional disclosure requirements for lessors</a:t>
            </a:r>
          </a:p>
          <a:p>
            <a:pPr lvl="1"/>
            <a:r>
              <a:rPr lang="en-GB" dirty="0" smtClean="0"/>
              <a:t>Table of lease income</a:t>
            </a:r>
          </a:p>
          <a:p>
            <a:pPr lvl="1"/>
            <a:r>
              <a:rPr lang="en-GB" dirty="0" smtClean="0"/>
              <a:t>Disclosure of information about how the lessor manages its risk associated with any rights that it retains in leased assets</a:t>
            </a:r>
          </a:p>
          <a:p>
            <a:pPr lvl="1"/>
            <a:r>
              <a:rPr lang="en-GB" dirty="0" smtClean="0"/>
              <a:t>IAS 16 </a:t>
            </a:r>
            <a:r>
              <a:rPr lang="en-GB" i="1" dirty="0" smtClean="0"/>
              <a:t>Property, Plant and Equipment </a:t>
            </a:r>
            <a:r>
              <a:rPr lang="en-GB" dirty="0" smtClean="0"/>
              <a:t>disclosure about assets subject to operating leases to be disclosed by class of underlying asset</a:t>
            </a:r>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57678702"/>
      </p:ext>
    </p:extLst>
  </p:cSld>
  <p:clrMapOvr>
    <a:masterClrMapping/>
  </p:clrMapOvr>
  <mc:AlternateContent xmlns:mc="http://schemas.openxmlformats.org/markup-compatibility/2006" xmlns:p14="http://schemas.microsoft.com/office/powerpoint/2010/main">
    <mc:Choice Requires="p14">
      <p:transition spd="slow" p14:dur="2000" advTm="59251"/>
    </mc:Choice>
    <mc:Fallback xmlns="">
      <p:transition spd="slow" advTm="59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a:t>
            </a:r>
            <a:endParaRPr lang="en-GB" dirty="0"/>
          </a:p>
        </p:txBody>
      </p:sp>
      <p:sp>
        <p:nvSpPr>
          <p:cNvPr id="3" name="Content Placeholder 2"/>
          <p:cNvSpPr>
            <a:spLocks noGrp="1"/>
          </p:cNvSpPr>
          <p:nvPr>
            <p:ph idx="1"/>
          </p:nvPr>
        </p:nvSpPr>
        <p:spPr/>
        <p:txBody>
          <a:bodyPr/>
          <a:lstStyle/>
          <a:p>
            <a:r>
              <a:rPr lang="en-GB" dirty="0" smtClean="0"/>
              <a:t>Lessee accounting</a:t>
            </a:r>
          </a:p>
          <a:p>
            <a:pPr lvl="1"/>
            <a:r>
              <a:rPr lang="en-GB" dirty="0" smtClean="0"/>
              <a:t>Significant change in lessee accounting with operating leases being recognised on balance sheet</a:t>
            </a:r>
          </a:p>
          <a:p>
            <a:pPr lvl="1"/>
            <a:r>
              <a:rPr lang="en-GB" dirty="0" smtClean="0"/>
              <a:t>Interest charge and amortisation expense replace a rental charge for operating leases which will impact key profit ratios</a:t>
            </a:r>
          </a:p>
          <a:p>
            <a:pPr lvl="1"/>
            <a:r>
              <a:rPr lang="en-GB" dirty="0" smtClean="0"/>
              <a:t>Enhanced disclosure requirements bring greater transparency to leasing arrangements</a:t>
            </a:r>
          </a:p>
          <a:p>
            <a:pPr lvl="1"/>
            <a:endParaRPr lang="en-GB" dirty="0"/>
          </a:p>
          <a:p>
            <a:r>
              <a:rPr lang="en-GB" dirty="0" smtClean="0"/>
              <a:t>Lessor accounting</a:t>
            </a:r>
          </a:p>
          <a:p>
            <a:pPr lvl="1"/>
            <a:r>
              <a:rPr lang="en-GB" dirty="0" smtClean="0"/>
              <a:t>Minimal changes other than enhanced disclosure requirements</a:t>
            </a:r>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65333827"/>
      </p:ext>
    </p:extLst>
  </p:cSld>
  <p:clrMapOvr>
    <a:masterClrMapping/>
  </p:clrMapOvr>
  <mc:AlternateContent xmlns:mc="http://schemas.openxmlformats.org/markup-compatibility/2006" xmlns:p14="http://schemas.microsoft.com/office/powerpoint/2010/main">
    <mc:Choice Requires="p14">
      <p:transition spd="slow" p14:dur="2000" advTm="44783"/>
    </mc:Choice>
    <mc:Fallback xmlns="">
      <p:transition spd="slow" advTm="44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31800" y="915988"/>
            <a:ext cx="8483600" cy="685800"/>
          </a:xfrm>
        </p:spPr>
        <p:txBody>
          <a:bodyPr/>
          <a:lstStyle/>
          <a:p>
            <a:pPr eaLnBrk="1" hangingPunct="1"/>
            <a:r>
              <a:rPr lang="en-GB" dirty="0" smtClean="0"/>
              <a:t>For more information, contact:</a:t>
            </a:r>
          </a:p>
        </p:txBody>
      </p:sp>
      <p:sp>
        <p:nvSpPr>
          <p:cNvPr id="38915" name="Content Placeholder 2"/>
          <p:cNvSpPr>
            <a:spLocks noGrp="1"/>
          </p:cNvSpPr>
          <p:nvPr>
            <p:ph idx="1"/>
          </p:nvPr>
        </p:nvSpPr>
        <p:spPr>
          <a:xfrm>
            <a:off x="431800" y="1614489"/>
            <a:ext cx="8483600" cy="4100512"/>
          </a:xfrm>
        </p:spPr>
        <p:txBody>
          <a:bodyPr/>
          <a:lstStyle/>
          <a:p>
            <a:pPr eaLnBrk="1" hangingPunct="1"/>
            <a:r>
              <a:rPr lang="en-GB" sz="1800" dirty="0" smtClean="0"/>
              <a:t>Matthew Stallabrass, Partner</a:t>
            </a:r>
          </a:p>
          <a:p>
            <a:pPr marL="566738" lvl="2" indent="-285750" eaLnBrk="1" hangingPunct="1">
              <a:spcBef>
                <a:spcPct val="0"/>
              </a:spcBef>
            </a:pPr>
            <a:r>
              <a:rPr lang="en-GB" sz="1600" dirty="0" smtClean="0"/>
              <a:t>matthew.stallabrass@crowecw.co.uk</a:t>
            </a:r>
          </a:p>
          <a:p>
            <a:pPr marL="566738" lvl="2" indent="-285750" eaLnBrk="1" hangingPunct="1">
              <a:spcBef>
                <a:spcPct val="0"/>
              </a:spcBef>
            </a:pPr>
            <a:r>
              <a:rPr lang="en-GB" sz="1600" dirty="0" smtClean="0"/>
              <a:t>Direct +44(0)20 7842 7212</a:t>
            </a:r>
          </a:p>
          <a:p>
            <a:pPr marL="566738" lvl="2" indent="-285750" eaLnBrk="1" hangingPunct="1">
              <a:spcBef>
                <a:spcPct val="0"/>
              </a:spcBef>
            </a:pPr>
            <a:r>
              <a:rPr lang="en-GB" sz="1600" dirty="0" smtClean="0"/>
              <a:t>Mobile +44(0)77 9510 4278</a:t>
            </a:r>
          </a:p>
          <a:p>
            <a:pPr eaLnBrk="1" hangingPunct="1">
              <a:buFont typeface="Wingdings" pitchFamily="2" charset="2"/>
              <a:buNone/>
            </a:pPr>
            <a:endParaRPr lang="en-GB" sz="1800" dirty="0" smtClean="0">
              <a:solidFill>
                <a:srgbClr val="000000"/>
              </a:solidFill>
            </a:endParaRPr>
          </a:p>
          <a:p>
            <a:pPr eaLnBrk="1" hangingPunct="1"/>
            <a:r>
              <a:rPr lang="en-GB" sz="1800" dirty="0" smtClean="0"/>
              <a:t>Visit  www.croweclarkwhitehill.co.uk</a:t>
            </a:r>
          </a:p>
          <a:p>
            <a:pPr lvl="1" eaLnBrk="1" hangingPunct="1"/>
            <a:endParaRPr lang="en-US" dirty="0" smtClean="0"/>
          </a:p>
          <a:p>
            <a:pPr lvl="1" eaLnBrk="1" hangingPunct="1"/>
            <a:endParaRPr lang="en-US" dirty="0" smtClean="0"/>
          </a:p>
          <a:p>
            <a:pPr lvl="1" eaLnBrk="1" hangingPunct="1"/>
            <a:endParaRPr lang="en-US" dirty="0" smtClean="0"/>
          </a:p>
          <a:p>
            <a:pPr lvl="1" eaLnBrk="1" hangingPunct="1"/>
            <a:endParaRPr lang="en-US" dirty="0" smtClean="0"/>
          </a:p>
          <a:p>
            <a:pPr marL="566738" lvl="2" indent="-285750" eaLnBrk="1" hangingPunct="1">
              <a:spcBef>
                <a:spcPct val="0"/>
              </a:spcBef>
            </a:pPr>
            <a:endParaRPr lang="en-US" sz="1800" dirty="0" smtClean="0"/>
          </a:p>
          <a:p>
            <a:pPr eaLnBrk="1" hangingPunct="1">
              <a:buFont typeface="Wingdings" pitchFamily="2" charset="2"/>
              <a:buNone/>
            </a:pPr>
            <a:endParaRPr lang="en-US" sz="1800" dirty="0" smtClean="0">
              <a:solidFill>
                <a:srgbClr val="000000"/>
              </a:solidFill>
            </a:endParaRPr>
          </a:p>
          <a:p>
            <a:pPr eaLnBrk="1" hangingPunct="1"/>
            <a:endParaRPr lang="en-US" sz="1800"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603"/>
    </mc:Choice>
    <mc:Fallback xmlns="">
      <p:transition spd="slow" advTm="22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descr="CCW-CHI CMYK C.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931" y="474089"/>
            <a:ext cx="3389374" cy="744325"/>
          </a:xfrm>
          <a:prstGeom prst="rect">
            <a:avLst/>
          </a:prstGeom>
        </p:spPr>
      </p:pic>
      <p:sp>
        <p:nvSpPr>
          <p:cNvPr id="16" name="TextBox 15"/>
          <p:cNvSpPr txBox="1"/>
          <p:nvPr/>
        </p:nvSpPr>
        <p:spPr>
          <a:xfrm>
            <a:off x="381000" y="6172200"/>
            <a:ext cx="8458200" cy="461665"/>
          </a:xfrm>
          <a:prstGeom prst="rect">
            <a:avLst/>
          </a:prstGeom>
          <a:noFill/>
        </p:spPr>
        <p:txBody>
          <a:bodyPr wrap="square" rtlCol="0">
            <a:spAutoFit/>
          </a:bodyPr>
          <a:lstStyle/>
          <a:p>
            <a:r>
              <a:rPr lang="en-US" sz="600" b="0" i="0" u="none" strike="noStrike" kern="1200" baseline="0" dirty="0" smtClean="0">
                <a:solidFill>
                  <a:srgbClr val="717074"/>
                </a:solidFill>
                <a:latin typeface="+mn-lt"/>
                <a:ea typeface="+mn-ea"/>
                <a:cs typeface="+mn-cs"/>
              </a:rPr>
              <a:t>Crowe Clark Whitehill LLP is a member of Crowe </a:t>
            </a:r>
            <a:r>
              <a:rPr lang="en-US" sz="600" b="0" i="0" u="none" strike="noStrike" kern="1200" baseline="0" dirty="0" err="1" smtClean="0">
                <a:solidFill>
                  <a:srgbClr val="717074"/>
                </a:solidFill>
                <a:latin typeface="+mn-lt"/>
                <a:ea typeface="+mn-ea"/>
                <a:cs typeface="+mn-cs"/>
              </a:rPr>
              <a:t>Horwath</a:t>
            </a:r>
            <a:r>
              <a:rPr lang="en-US" sz="600" b="0" i="0" u="none" strike="noStrike" kern="1200" baseline="0" dirty="0" smtClean="0">
                <a:solidFill>
                  <a:srgbClr val="717074"/>
                </a:solidFill>
                <a:latin typeface="+mn-lt"/>
                <a:ea typeface="+mn-ea"/>
                <a:cs typeface="+mn-cs"/>
              </a:rPr>
              <a:t> International, a Swiss </a:t>
            </a:r>
            <a:r>
              <a:rPr lang="en-US" sz="600" b="0" i="0" u="none" strike="noStrike" kern="1200" baseline="0" dirty="0" err="1" smtClean="0">
                <a:solidFill>
                  <a:srgbClr val="717074"/>
                </a:solidFill>
                <a:latin typeface="+mn-lt"/>
                <a:ea typeface="+mn-ea"/>
                <a:cs typeface="+mn-cs"/>
              </a:rPr>
              <a:t>verein</a:t>
            </a:r>
            <a:r>
              <a:rPr lang="en-US" sz="600" b="0" i="0" u="none" strike="noStrike" kern="1200" baseline="0" dirty="0" smtClean="0">
                <a:solidFill>
                  <a:srgbClr val="717074"/>
                </a:solidFill>
                <a:latin typeface="+mn-lt"/>
                <a:ea typeface="+mn-ea"/>
                <a:cs typeface="+mn-cs"/>
              </a:rPr>
              <a:t> (Crowe </a:t>
            </a:r>
            <a:r>
              <a:rPr lang="en-US" sz="600" b="0" i="0" u="none" strike="noStrike" kern="1200" baseline="0" dirty="0" err="1" smtClean="0">
                <a:solidFill>
                  <a:srgbClr val="717074"/>
                </a:solidFill>
                <a:latin typeface="+mn-lt"/>
                <a:ea typeface="+mn-ea"/>
                <a:cs typeface="+mn-cs"/>
              </a:rPr>
              <a:t>Horwath</a:t>
            </a:r>
            <a:r>
              <a:rPr lang="en-US" sz="600" b="0" i="0" u="none" strike="noStrike" kern="1200" baseline="0" dirty="0" smtClean="0">
                <a:solidFill>
                  <a:srgbClr val="717074"/>
                </a:solidFill>
                <a:latin typeface="+mn-lt"/>
                <a:ea typeface="+mn-ea"/>
                <a:cs typeface="+mn-cs"/>
              </a:rPr>
              <a:t>). Each member firm of Crowe </a:t>
            </a:r>
            <a:r>
              <a:rPr lang="en-US" sz="600" b="0" i="0" u="none" strike="noStrike" kern="1200" baseline="0" dirty="0" err="1" smtClean="0">
                <a:solidFill>
                  <a:srgbClr val="717074"/>
                </a:solidFill>
                <a:latin typeface="+mn-lt"/>
                <a:ea typeface="+mn-ea"/>
                <a:cs typeface="+mn-cs"/>
              </a:rPr>
              <a:t>Horwath</a:t>
            </a:r>
            <a:r>
              <a:rPr lang="en-US" sz="600" b="0" i="0" u="none" strike="noStrike" kern="1200" baseline="0" dirty="0" smtClean="0">
                <a:solidFill>
                  <a:srgbClr val="717074"/>
                </a:solidFill>
                <a:latin typeface="+mn-lt"/>
                <a:ea typeface="+mn-ea"/>
                <a:cs typeface="+mn-cs"/>
              </a:rPr>
              <a:t> is a separate and independent legal entity. Crowe Clark Whitehill LLP and its affiliates are not responsible or liable for any acts or omissions of Crowe </a:t>
            </a:r>
            <a:r>
              <a:rPr lang="en-US" sz="600" b="0" i="0" u="none" strike="noStrike" kern="1200" baseline="0" dirty="0" err="1" smtClean="0">
                <a:solidFill>
                  <a:srgbClr val="717074"/>
                </a:solidFill>
                <a:latin typeface="+mn-lt"/>
                <a:ea typeface="+mn-ea"/>
                <a:cs typeface="+mn-cs"/>
              </a:rPr>
              <a:t>Horwath</a:t>
            </a:r>
            <a:r>
              <a:rPr lang="en-US" sz="600" b="0" i="0" u="none" strike="noStrike" kern="1200" baseline="0" dirty="0" smtClean="0">
                <a:solidFill>
                  <a:srgbClr val="717074"/>
                </a:solidFill>
                <a:latin typeface="+mn-lt"/>
                <a:ea typeface="+mn-ea"/>
                <a:cs typeface="+mn-cs"/>
              </a:rPr>
              <a:t> or any other member of Crowe </a:t>
            </a:r>
            <a:r>
              <a:rPr lang="en-US" sz="600" b="0" i="0" u="none" strike="noStrike" kern="1200" baseline="0" dirty="0" err="1" smtClean="0">
                <a:solidFill>
                  <a:srgbClr val="717074"/>
                </a:solidFill>
                <a:latin typeface="+mn-lt"/>
                <a:ea typeface="+mn-ea"/>
                <a:cs typeface="+mn-cs"/>
              </a:rPr>
              <a:t>Horwath</a:t>
            </a:r>
            <a:r>
              <a:rPr lang="en-US" sz="600" b="0" i="0" u="none" strike="noStrike" kern="1200" baseline="0" dirty="0" smtClean="0">
                <a:solidFill>
                  <a:srgbClr val="717074"/>
                </a:solidFill>
                <a:latin typeface="+mn-lt"/>
                <a:ea typeface="+mn-ea"/>
                <a:cs typeface="+mn-cs"/>
              </a:rPr>
              <a:t> and specifically disclaim any and all responsibility or liability for acts or omissions of Crowe </a:t>
            </a:r>
            <a:r>
              <a:rPr lang="en-US" sz="600" b="0" i="0" u="none" strike="noStrike" kern="1200" baseline="0" dirty="0" err="1" smtClean="0">
                <a:solidFill>
                  <a:srgbClr val="717074"/>
                </a:solidFill>
                <a:latin typeface="+mn-lt"/>
                <a:ea typeface="+mn-ea"/>
                <a:cs typeface="+mn-cs"/>
              </a:rPr>
              <a:t>Horwath</a:t>
            </a:r>
            <a:r>
              <a:rPr lang="en-US" sz="600" b="0" i="0" u="none" strike="noStrike" kern="1200" baseline="0" dirty="0" smtClean="0">
                <a:solidFill>
                  <a:srgbClr val="717074"/>
                </a:solidFill>
                <a:latin typeface="+mn-lt"/>
                <a:ea typeface="+mn-ea"/>
                <a:cs typeface="+mn-cs"/>
              </a:rPr>
              <a:t> or any other Crowe </a:t>
            </a:r>
            <a:r>
              <a:rPr lang="en-US" sz="600" b="0" i="0" u="none" strike="noStrike" kern="1200" baseline="0" dirty="0" err="1" smtClean="0">
                <a:solidFill>
                  <a:srgbClr val="717074"/>
                </a:solidFill>
                <a:latin typeface="+mn-lt"/>
                <a:ea typeface="+mn-ea"/>
                <a:cs typeface="+mn-cs"/>
              </a:rPr>
              <a:t>Horwath</a:t>
            </a:r>
            <a:r>
              <a:rPr lang="en-US" sz="600" b="0" i="0" u="none" strike="noStrike" kern="1200" baseline="0" dirty="0" smtClean="0">
                <a:solidFill>
                  <a:srgbClr val="717074"/>
                </a:solidFill>
                <a:latin typeface="+mn-lt"/>
                <a:ea typeface="+mn-ea"/>
                <a:cs typeface="+mn-cs"/>
              </a:rPr>
              <a:t> member. </a:t>
            </a:r>
            <a:r>
              <a:rPr lang="pl-PL" sz="600" b="0" i="0" u="none" strike="noStrike" kern="1200" baseline="0" dirty="0" smtClean="0">
                <a:solidFill>
                  <a:srgbClr val="717074"/>
                </a:solidFill>
                <a:latin typeface="+mn-lt"/>
                <a:ea typeface="+mn-ea"/>
                <a:cs typeface="+mn-cs"/>
              </a:rPr>
              <a:t>© 201</a:t>
            </a:r>
            <a:r>
              <a:rPr lang="en-GB" sz="600" b="0" i="0" u="none" strike="noStrike" kern="1200" baseline="0" dirty="0" smtClean="0">
                <a:solidFill>
                  <a:srgbClr val="717074"/>
                </a:solidFill>
                <a:latin typeface="+mn-lt"/>
                <a:ea typeface="+mn-ea"/>
                <a:cs typeface="+mn-cs"/>
              </a:rPr>
              <a:t>5</a:t>
            </a:r>
            <a:r>
              <a:rPr lang="pl-PL" sz="600" b="0" i="0" u="none" strike="noStrike" kern="1200" baseline="0" dirty="0" smtClean="0">
                <a:solidFill>
                  <a:srgbClr val="717074"/>
                </a:solidFill>
                <a:latin typeface="+mn-lt"/>
                <a:ea typeface="+mn-ea"/>
                <a:cs typeface="+mn-cs"/>
              </a:rPr>
              <a:t> Crowe Clark Whitehill LLP</a:t>
            </a:r>
          </a:p>
          <a:p>
            <a:r>
              <a:rPr lang="en-US" sz="600" b="0" i="0" u="none" strike="noStrike" kern="1200" baseline="0" dirty="0" smtClean="0">
                <a:solidFill>
                  <a:srgbClr val="717074"/>
                </a:solidFill>
                <a:latin typeface="+mn-lt"/>
                <a:ea typeface="+mn-ea"/>
                <a:cs typeface="+mn-cs"/>
              </a:rPr>
              <a:t>Crowe Clark Whitehill LLP is registered to carry on audit work in the UK by the Institute of Chartered Accountants in England and Wales and is </a:t>
            </a:r>
            <a:r>
              <a:rPr lang="en-US" sz="600" b="0" i="0" u="none" strike="noStrike" kern="1200" baseline="0" dirty="0" err="1" smtClean="0">
                <a:solidFill>
                  <a:srgbClr val="717074"/>
                </a:solidFill>
                <a:latin typeface="+mn-lt"/>
                <a:ea typeface="+mn-ea"/>
                <a:cs typeface="+mn-cs"/>
              </a:rPr>
              <a:t>authorised</a:t>
            </a:r>
            <a:r>
              <a:rPr lang="en-US" sz="600" b="0" i="0" u="none" strike="noStrike" kern="1200" baseline="0" dirty="0" smtClean="0">
                <a:solidFill>
                  <a:srgbClr val="717074"/>
                </a:solidFill>
                <a:latin typeface="+mn-lt"/>
                <a:ea typeface="+mn-ea"/>
                <a:cs typeface="+mn-cs"/>
              </a:rPr>
              <a:t> and regulated by the Financial Conduct Authority.</a:t>
            </a:r>
            <a:endParaRPr lang="en-US" sz="600" dirty="0">
              <a:solidFill>
                <a:srgbClr val="717074"/>
              </a:solidFill>
            </a:endParaRPr>
          </a:p>
        </p:txBody>
      </p:sp>
      <p:sp>
        <p:nvSpPr>
          <p:cNvPr id="17" name="Text Box 9"/>
          <p:cNvSpPr txBox="1">
            <a:spLocks noChangeArrowheads="1"/>
          </p:cNvSpPr>
          <p:nvPr/>
        </p:nvSpPr>
        <p:spPr bwMode="auto">
          <a:xfrm>
            <a:off x="457200" y="5943600"/>
            <a:ext cx="3048000" cy="153888"/>
          </a:xfrm>
          <a:prstGeom prst="rect">
            <a:avLst/>
          </a:prstGeom>
          <a:noFill/>
          <a:ln w="9525">
            <a:noFill/>
            <a:miter lim="800000"/>
            <a:headEnd/>
            <a:tailEnd/>
          </a:ln>
          <a:effectLst/>
        </p:spPr>
        <p:txBody>
          <a:bodyPr wrap="square" lIns="0" tIns="0" rIns="0" bIns="0">
            <a:spAutoFit/>
          </a:bodyPr>
          <a:lstStyle/>
          <a:p>
            <a:pPr>
              <a:spcBef>
                <a:spcPct val="50000"/>
              </a:spcBef>
              <a:defRPr/>
            </a:pPr>
            <a:r>
              <a:rPr lang="en-US" sz="1000" b="1" err="1" smtClean="0">
                <a:solidFill>
                  <a:schemeClr val="tx2"/>
                </a:solidFill>
                <a:latin typeface="Arial" charset="0"/>
              </a:rPr>
              <a:t>www.croweclarkwhitehill.co.uk</a:t>
            </a:r>
            <a:endParaRPr lang="en-US" sz="1000" b="1">
              <a:solidFill>
                <a:schemeClr val="tx2"/>
              </a:solidFill>
              <a:latin typeface="Arial"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46"/>
    </mc:Choice>
    <mc:Fallback xmlns="">
      <p:transition spd="slow" advTm="3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Leases - background</a:t>
            </a:r>
            <a:endParaRPr lang="en-GB" dirty="0"/>
          </a:p>
        </p:txBody>
      </p:sp>
      <p:sp>
        <p:nvSpPr>
          <p:cNvPr id="3" name="Content Placeholder 2"/>
          <p:cNvSpPr>
            <a:spLocks noGrp="1"/>
          </p:cNvSpPr>
          <p:nvPr>
            <p:ph idx="1"/>
          </p:nvPr>
        </p:nvSpPr>
        <p:spPr/>
        <p:txBody>
          <a:bodyPr/>
          <a:lstStyle/>
          <a:p>
            <a:r>
              <a:rPr lang="en-GB" dirty="0" smtClean="0"/>
              <a:t>IFRS 16 has arisen out of a joint IASB/FASB project that began in 2006</a:t>
            </a:r>
          </a:p>
          <a:p>
            <a:endParaRPr lang="en-GB" dirty="0"/>
          </a:p>
          <a:p>
            <a:r>
              <a:rPr lang="en-GB" dirty="0" smtClean="0"/>
              <a:t>Project arose due to concerns about the lack of transparency on entities leasing obligations</a:t>
            </a:r>
          </a:p>
          <a:p>
            <a:pPr lvl="1"/>
            <a:r>
              <a:rPr lang="en-GB" dirty="0" smtClean="0"/>
              <a:t>SEC estimates that in 2005 US companies had $1.25 trillion of off balance sheet undiscounted operating lease commitments</a:t>
            </a:r>
          </a:p>
          <a:p>
            <a:pPr lvl="1"/>
            <a:r>
              <a:rPr lang="en-GB" dirty="0" smtClean="0"/>
              <a:t>Concern that current accounting provides a misleading assessment of leverage and the assets that an entity uses in its operations</a:t>
            </a:r>
          </a:p>
          <a:p>
            <a:pPr lvl="1"/>
            <a:r>
              <a:rPr lang="en-GB" dirty="0" smtClean="0"/>
              <a:t>Insufficient information was being provided to users to enable them to make reliable comparisons</a:t>
            </a:r>
          </a:p>
          <a:p>
            <a:pPr lvl="1"/>
            <a:endParaRPr lang="en-US" dirty="0" smtClean="0"/>
          </a:p>
          <a:p>
            <a:r>
              <a:rPr lang="en-US" dirty="0" smtClean="0"/>
              <a:t>Enhancing disclosure was not felt to be an adequate response to addressing users concerns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95070160"/>
      </p:ext>
    </p:extLst>
  </p:cSld>
  <p:clrMapOvr>
    <a:masterClrMapping/>
  </p:clrMapOvr>
  <mc:AlternateContent xmlns:mc="http://schemas.openxmlformats.org/markup-compatibility/2006" xmlns:p14="http://schemas.microsoft.com/office/powerpoint/2010/main">
    <mc:Choice Requires="p14">
      <p:transition spd="slow" p14:dur="2000" advTm="94280"/>
    </mc:Choice>
    <mc:Fallback xmlns="">
      <p:transition spd="slow" advTm="94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Leases - background</a:t>
            </a:r>
            <a:endParaRPr lang="en-GB" dirty="0"/>
          </a:p>
        </p:txBody>
      </p:sp>
      <p:sp>
        <p:nvSpPr>
          <p:cNvPr id="3" name="Content Placeholder 2"/>
          <p:cNvSpPr>
            <a:spLocks noGrp="1"/>
          </p:cNvSpPr>
          <p:nvPr>
            <p:ph idx="1"/>
          </p:nvPr>
        </p:nvSpPr>
        <p:spPr/>
        <p:txBody>
          <a:bodyPr/>
          <a:lstStyle/>
          <a:p>
            <a:r>
              <a:rPr lang="en-GB" dirty="0" smtClean="0"/>
              <a:t>IFRS 16 issued in January 2016 with an effective date of years commencing on or after 1 January 2019</a:t>
            </a:r>
          </a:p>
          <a:p>
            <a:pPr lvl="1"/>
            <a:r>
              <a:rPr lang="en-GB" dirty="0" smtClean="0"/>
              <a:t>Early adoption is permitted only for entities that are applying IFRS 15 </a:t>
            </a:r>
            <a:r>
              <a:rPr lang="en-GB" i="1" dirty="0" smtClean="0"/>
              <a:t>Revenue from Contracts with Customers</a:t>
            </a:r>
            <a:endParaRPr lang="en-GB" dirty="0" smtClean="0"/>
          </a:p>
          <a:p>
            <a:pPr lvl="1"/>
            <a:r>
              <a:rPr lang="en-GB" dirty="0" smtClean="0"/>
              <a:t>The standard is yet to be endorsed by the EU</a:t>
            </a:r>
          </a:p>
          <a:p>
            <a:endParaRPr lang="en-GB" dirty="0"/>
          </a:p>
          <a:p>
            <a:r>
              <a:rPr lang="en-GB" dirty="0" smtClean="0"/>
              <a:t>IFRS 16 supersedes:</a:t>
            </a:r>
          </a:p>
          <a:p>
            <a:pPr lvl="1"/>
            <a:r>
              <a:rPr lang="en-US" dirty="0" smtClean="0"/>
              <a:t>IAS 17 </a:t>
            </a:r>
            <a:r>
              <a:rPr lang="en-US" i="1" dirty="0" smtClean="0"/>
              <a:t>Leases</a:t>
            </a:r>
          </a:p>
          <a:p>
            <a:pPr lvl="1"/>
            <a:r>
              <a:rPr lang="en-US" dirty="0" smtClean="0"/>
              <a:t>IFRIC 4 </a:t>
            </a:r>
            <a:r>
              <a:rPr lang="en-US" i="1" dirty="0" smtClean="0"/>
              <a:t>Determining whether an Arrangement contains a Lease</a:t>
            </a:r>
          </a:p>
          <a:p>
            <a:pPr lvl="1"/>
            <a:r>
              <a:rPr lang="en-US" dirty="0" smtClean="0"/>
              <a:t>SIC 15 </a:t>
            </a:r>
            <a:r>
              <a:rPr lang="en-US" i="1" dirty="0" smtClean="0"/>
              <a:t>Operating Leases – Incentives</a:t>
            </a:r>
            <a:endParaRPr lang="en-US" dirty="0" smtClean="0"/>
          </a:p>
          <a:p>
            <a:pPr lvl="1"/>
            <a:r>
              <a:rPr lang="en-US" dirty="0" smtClean="0"/>
              <a:t>SIC 27 </a:t>
            </a:r>
            <a:r>
              <a:rPr lang="en-US" i="1" dirty="0" smtClean="0"/>
              <a:t>Evaluating the Substance of Transactions Involving the Legal Form of a Lease</a:t>
            </a: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02371963"/>
      </p:ext>
    </p:extLst>
  </p:cSld>
  <p:clrMapOvr>
    <a:masterClrMapping/>
  </p:clrMapOvr>
  <mc:AlternateContent xmlns:mc="http://schemas.openxmlformats.org/markup-compatibility/2006" xmlns:p14="http://schemas.microsoft.com/office/powerpoint/2010/main">
    <mc:Choice Requires="p14">
      <p:transition spd="slow" p14:dur="2000" advTm="54859"/>
    </mc:Choice>
    <mc:Fallback xmlns="">
      <p:transition spd="slow" advTm="54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Leases – scope</a:t>
            </a:r>
            <a:endParaRPr lang="en-GB" dirty="0"/>
          </a:p>
        </p:txBody>
      </p:sp>
      <p:sp>
        <p:nvSpPr>
          <p:cNvPr id="3" name="Content Placeholder 2"/>
          <p:cNvSpPr>
            <a:spLocks noGrp="1"/>
          </p:cNvSpPr>
          <p:nvPr>
            <p:ph idx="1"/>
          </p:nvPr>
        </p:nvSpPr>
        <p:spPr/>
        <p:txBody>
          <a:bodyPr/>
          <a:lstStyle/>
          <a:p>
            <a:r>
              <a:rPr lang="en-GB" dirty="0" smtClean="0"/>
              <a:t>IFRS 16 applies to all leases (including subleases) except for:</a:t>
            </a:r>
          </a:p>
          <a:p>
            <a:pPr lvl="1"/>
            <a:r>
              <a:rPr lang="en-GB" dirty="0" smtClean="0"/>
              <a:t>Leases to explore or use non-regenerative resources (e.g. oil, minerals, natural gas)</a:t>
            </a:r>
          </a:p>
          <a:p>
            <a:pPr lvl="1"/>
            <a:r>
              <a:rPr lang="en-GB" dirty="0" smtClean="0"/>
              <a:t>Leases of biological assets within the scope of IAS 41 </a:t>
            </a:r>
            <a:r>
              <a:rPr lang="en-GB" i="1" dirty="0" smtClean="0"/>
              <a:t>Agriculture</a:t>
            </a:r>
            <a:endParaRPr lang="en-GB" dirty="0" smtClean="0"/>
          </a:p>
          <a:p>
            <a:pPr lvl="1"/>
            <a:r>
              <a:rPr lang="en-GB" dirty="0" smtClean="0"/>
              <a:t>Service concession arrangements within the scope of IFRIC 12 </a:t>
            </a:r>
            <a:r>
              <a:rPr lang="en-GB" i="1" dirty="0" smtClean="0"/>
              <a:t>Service Concession Arrangements</a:t>
            </a:r>
            <a:endParaRPr lang="en-GB" dirty="0" smtClean="0"/>
          </a:p>
          <a:p>
            <a:pPr lvl="1"/>
            <a:r>
              <a:rPr lang="en-GB" dirty="0" smtClean="0"/>
              <a:t>Licences of intellectual property granted by a lessor within the scope of IFRS 15 </a:t>
            </a:r>
            <a:r>
              <a:rPr lang="en-GB" i="1" dirty="0" smtClean="0"/>
              <a:t>Revenue from Contracts with Customers</a:t>
            </a:r>
            <a:endParaRPr lang="en-GB" dirty="0" smtClean="0"/>
          </a:p>
          <a:p>
            <a:pPr lvl="1"/>
            <a:r>
              <a:rPr lang="en-GB" dirty="0" smtClean="0"/>
              <a:t>Rights held by a lessee under licencing arrangements within the scope of IAS 38 </a:t>
            </a:r>
            <a:r>
              <a:rPr lang="en-GB" i="1" dirty="0" smtClean="0"/>
              <a:t>Intangible Assets</a:t>
            </a:r>
            <a:r>
              <a:rPr lang="en-GB" dirty="0" smtClean="0"/>
              <a:t> for items such as film rights, patents, copyrights</a:t>
            </a:r>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12904661"/>
      </p:ext>
    </p:extLst>
  </p:cSld>
  <p:clrMapOvr>
    <a:masterClrMapping/>
  </p:clrMapOvr>
  <mc:AlternateContent xmlns:mc="http://schemas.openxmlformats.org/markup-compatibility/2006" xmlns:p14="http://schemas.microsoft.com/office/powerpoint/2010/main">
    <mc:Choice Requires="p14">
      <p:transition spd="slow" p14:dur="2000" advTm="45842"/>
    </mc:Choice>
    <mc:Fallback xmlns="">
      <p:transition spd="slow" advTm="45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Leases – exemptions</a:t>
            </a:r>
            <a:endParaRPr lang="en-GB" dirty="0"/>
          </a:p>
        </p:txBody>
      </p:sp>
      <p:sp>
        <p:nvSpPr>
          <p:cNvPr id="3" name="Content Placeholder 2"/>
          <p:cNvSpPr>
            <a:spLocks noGrp="1"/>
          </p:cNvSpPr>
          <p:nvPr>
            <p:ph idx="1"/>
          </p:nvPr>
        </p:nvSpPr>
        <p:spPr/>
        <p:txBody>
          <a:bodyPr/>
          <a:lstStyle/>
          <a:p>
            <a:r>
              <a:rPr lang="en-GB" dirty="0" smtClean="0"/>
              <a:t>The entity may elect not to apply the recognition requirements in the standard to:</a:t>
            </a:r>
          </a:p>
          <a:p>
            <a:pPr lvl="1"/>
            <a:r>
              <a:rPr lang="en-GB" dirty="0" smtClean="0"/>
              <a:t>Short-term leases</a:t>
            </a:r>
          </a:p>
          <a:p>
            <a:pPr lvl="2"/>
            <a:r>
              <a:rPr lang="en-GB" dirty="0" smtClean="0"/>
              <a:t>A lease that, at the commencement date, has a lease term of 12 months or less</a:t>
            </a:r>
          </a:p>
          <a:p>
            <a:pPr lvl="2"/>
            <a:r>
              <a:rPr lang="en-GB" dirty="0" smtClean="0"/>
              <a:t>A lease containing a purchase option is not a short-term lease</a:t>
            </a:r>
          </a:p>
          <a:p>
            <a:pPr lvl="1"/>
            <a:r>
              <a:rPr lang="en-GB" dirty="0" smtClean="0"/>
              <a:t>Low value leases</a:t>
            </a:r>
          </a:p>
          <a:p>
            <a:pPr lvl="2"/>
            <a:r>
              <a:rPr lang="en-GB" dirty="0" smtClean="0"/>
              <a:t>Assessed based on the value of the underlying asset when it is new, regardless of the age of the asset being leased</a:t>
            </a:r>
          </a:p>
          <a:p>
            <a:pPr lvl="2"/>
            <a:r>
              <a:rPr lang="en-GB" dirty="0" smtClean="0"/>
              <a:t>The standard does not give a threshold but the Basis for Conclusions refer to assets with a value when new of US$5,000 or less</a:t>
            </a:r>
          </a:p>
          <a:p>
            <a:pPr lvl="2"/>
            <a:r>
              <a:rPr lang="en-GB" dirty="0" smtClean="0"/>
              <a:t>An underlying asset can only be low value if the lessee can benefit from the use of the asset on its own or together with other resources readily available to it and the underlying asset is not dependent on, or highly interrelated with other assets</a:t>
            </a:r>
          </a:p>
          <a:p>
            <a:pPr lvl="2"/>
            <a:r>
              <a:rPr lang="en-GB" dirty="0" smtClean="0"/>
              <a:t>If the lessee subleases (or expects to sublease) an asset the head lease cannot qualify as a low-value asset</a:t>
            </a:r>
          </a:p>
          <a:p>
            <a:pPr lvl="2"/>
            <a:endParaRPr lang="en-GB" dirty="0"/>
          </a:p>
          <a:p>
            <a:r>
              <a:rPr lang="en-GB" dirty="0" smtClean="0"/>
              <a:t>If the election is applied the lease payments associated with the leases shall be recognised as an expense on a straight line basis over the lease term or another systematic basis </a:t>
            </a:r>
            <a:r>
              <a:rPr lang="en-GB" dirty="0" smtClean="0"/>
              <a:t>if </a:t>
            </a:r>
            <a:r>
              <a:rPr lang="en-GB" dirty="0" smtClean="0"/>
              <a:t>that is more representative of the pattern of the benefit</a:t>
            </a:r>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89028651"/>
      </p:ext>
    </p:extLst>
  </p:cSld>
  <p:clrMapOvr>
    <a:masterClrMapping/>
  </p:clrMapOvr>
  <mc:AlternateContent xmlns:mc="http://schemas.openxmlformats.org/markup-compatibility/2006" xmlns:p14="http://schemas.microsoft.com/office/powerpoint/2010/main">
    <mc:Choice Requires="p14">
      <p:transition spd="slow" p14:dur="2000" advTm="145556"/>
    </mc:Choice>
    <mc:Fallback xmlns="">
      <p:transition spd="slow" advTm="145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Lessee accounting – identifying a lease</a:t>
            </a:r>
            <a:endParaRPr lang="en-GB" dirty="0"/>
          </a:p>
        </p:txBody>
      </p:sp>
      <p:sp>
        <p:nvSpPr>
          <p:cNvPr id="3" name="Content Placeholder 2"/>
          <p:cNvSpPr>
            <a:spLocks noGrp="1"/>
          </p:cNvSpPr>
          <p:nvPr>
            <p:ph idx="1"/>
          </p:nvPr>
        </p:nvSpPr>
        <p:spPr/>
        <p:txBody>
          <a:bodyPr/>
          <a:lstStyle/>
          <a:p>
            <a:r>
              <a:rPr lang="en-GB" dirty="0" smtClean="0"/>
              <a:t>At the inception of a contract an entity shall assess whether the contract is, or contains, a lease</a:t>
            </a:r>
          </a:p>
          <a:p>
            <a:pPr lvl="1"/>
            <a:r>
              <a:rPr lang="en-GB" dirty="0" smtClean="0"/>
              <a:t>A contract is or contains a lease if the contract conveys the right to control the use of an identified asset for a period of time in exchange for consideration</a:t>
            </a:r>
          </a:p>
          <a:p>
            <a:pPr lvl="1"/>
            <a:endParaRPr lang="en-GB" dirty="0" smtClean="0"/>
          </a:p>
          <a:p>
            <a:r>
              <a:rPr lang="en-GB" dirty="0" smtClean="0"/>
              <a:t>In making this assessment the entity assesses whether throughout the period of use it has both the following:</a:t>
            </a:r>
          </a:p>
          <a:p>
            <a:pPr lvl="1"/>
            <a:r>
              <a:rPr lang="en-GB" dirty="0" smtClean="0"/>
              <a:t>The right to obtain substantially all of the economic benefits from use of the identified asset</a:t>
            </a:r>
          </a:p>
          <a:p>
            <a:pPr lvl="1"/>
            <a:r>
              <a:rPr lang="en-GB" dirty="0" smtClean="0"/>
              <a:t>The right to direct the use of the identified asset</a:t>
            </a:r>
          </a:p>
          <a:p>
            <a:pPr lvl="1"/>
            <a:endParaRPr lang="en-GB" dirty="0" smtClean="0"/>
          </a:p>
          <a:p>
            <a:r>
              <a:rPr lang="en-GB" dirty="0" smtClean="0"/>
              <a:t>If the entity only has the right to control the use of the identified asset for a portion of the term then the contract contains a lease for that portion of the term</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38317113"/>
      </p:ext>
    </p:extLst>
  </p:cSld>
  <p:clrMapOvr>
    <a:masterClrMapping/>
  </p:clrMapOvr>
  <mc:AlternateContent xmlns:mc="http://schemas.openxmlformats.org/markup-compatibility/2006" xmlns:p14="http://schemas.microsoft.com/office/powerpoint/2010/main">
    <mc:Choice Requires="p14">
      <p:transition spd="slow" p14:dur="2000" advTm="87485"/>
    </mc:Choice>
    <mc:Fallback xmlns="">
      <p:transition spd="slow" advTm="87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Lessee accounting – determining the lease term</a:t>
            </a:r>
            <a:endParaRPr lang="en-GB" dirty="0"/>
          </a:p>
        </p:txBody>
      </p:sp>
      <p:sp>
        <p:nvSpPr>
          <p:cNvPr id="3" name="Content Placeholder 2"/>
          <p:cNvSpPr>
            <a:spLocks noGrp="1"/>
          </p:cNvSpPr>
          <p:nvPr>
            <p:ph idx="1"/>
          </p:nvPr>
        </p:nvSpPr>
        <p:spPr/>
        <p:txBody>
          <a:bodyPr/>
          <a:lstStyle/>
          <a:p>
            <a:r>
              <a:rPr lang="en-GB" dirty="0" smtClean="0"/>
              <a:t>The lease term is defined as the non-cancellable period of the lease together with:</a:t>
            </a:r>
          </a:p>
          <a:p>
            <a:pPr lvl="1"/>
            <a:r>
              <a:rPr lang="en-GB" dirty="0" smtClean="0"/>
              <a:t>Periods covered by an option to extend the lease if the lessee is reasonably certain to exercise the option; and</a:t>
            </a:r>
          </a:p>
          <a:p>
            <a:pPr lvl="1"/>
            <a:r>
              <a:rPr lang="en-GB" dirty="0" smtClean="0"/>
              <a:t>Periods covered by options to terminate the lease if the lessee is reasonably certain not to exercise the option</a:t>
            </a:r>
          </a:p>
          <a:p>
            <a:pPr lvl="1"/>
            <a:endParaRPr lang="en-GB" dirty="0"/>
          </a:p>
          <a:p>
            <a:r>
              <a:rPr lang="en-GB" dirty="0" smtClean="0"/>
              <a:t>Need to assess all relevant factors in determining whether a lessee if reasonably certain to extend, or not exercise an option to terminate, a lease</a:t>
            </a:r>
          </a:p>
          <a:p>
            <a:pPr lvl="1"/>
            <a:r>
              <a:rPr lang="en-GB" dirty="0" smtClean="0"/>
              <a:t>Includes consideration of contractual terms compared to market rates, costs of termination and importance of the underlying asset to the entity’s operations</a:t>
            </a:r>
          </a:p>
          <a:p>
            <a:pPr lvl="1"/>
            <a:endParaRPr lang="en-GB" dirty="0"/>
          </a:p>
          <a:p>
            <a:r>
              <a:rPr lang="en-GB" dirty="0" smtClean="0"/>
              <a:t>Need to re-assess the lease term:</a:t>
            </a:r>
          </a:p>
          <a:p>
            <a:pPr lvl="1"/>
            <a:r>
              <a:rPr lang="en-GB" dirty="0" smtClean="0"/>
              <a:t>If there is a change in the non-cancellable period</a:t>
            </a:r>
          </a:p>
          <a:p>
            <a:pPr lvl="1"/>
            <a:r>
              <a:rPr lang="en-GB" dirty="0" smtClean="0"/>
              <a:t>If there is a change in whether a lessee is reasonably certain to extend, or not exercise an option to terminate, a lease</a:t>
            </a:r>
          </a:p>
          <a:p>
            <a:pPr lvl="1"/>
            <a:endParaRPr lang="en-GB"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55438255"/>
      </p:ext>
    </p:extLst>
  </p:cSld>
  <p:clrMapOvr>
    <a:masterClrMapping/>
  </p:clrMapOvr>
  <mc:AlternateContent xmlns:mc="http://schemas.openxmlformats.org/markup-compatibility/2006" xmlns:p14="http://schemas.microsoft.com/office/powerpoint/2010/main">
    <mc:Choice Requires="p14">
      <p:transition spd="slow" p14:dur="2000" advTm="71763"/>
    </mc:Choice>
    <mc:Fallback xmlns="">
      <p:transition spd="slow" advTm="71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Lessee accounting – recognition and measurement</a:t>
            </a:r>
            <a:endParaRPr lang="en-GB" dirty="0"/>
          </a:p>
        </p:txBody>
      </p:sp>
      <p:sp>
        <p:nvSpPr>
          <p:cNvPr id="3" name="Content Placeholder 2"/>
          <p:cNvSpPr>
            <a:spLocks noGrp="1"/>
          </p:cNvSpPr>
          <p:nvPr>
            <p:ph idx="1"/>
          </p:nvPr>
        </p:nvSpPr>
        <p:spPr/>
        <p:txBody>
          <a:bodyPr/>
          <a:lstStyle/>
          <a:p>
            <a:r>
              <a:rPr lang="en-GB" dirty="0" smtClean="0"/>
              <a:t>At the commencement date of a lease recognise a right-of-use asset and a lease liability</a:t>
            </a:r>
          </a:p>
          <a:p>
            <a:endParaRPr lang="en-GB" dirty="0"/>
          </a:p>
          <a:p>
            <a:r>
              <a:rPr lang="en-GB" dirty="0" smtClean="0"/>
              <a:t>Right-of-use asset initially measured at cost:</a:t>
            </a:r>
          </a:p>
          <a:p>
            <a:pPr lvl="1"/>
            <a:r>
              <a:rPr lang="en-GB" dirty="0" smtClean="0"/>
              <a:t>Cost comprises the initial measurement of the lease liability</a:t>
            </a:r>
          </a:p>
          <a:p>
            <a:pPr lvl="1"/>
            <a:r>
              <a:rPr lang="en-GB" dirty="0" smtClean="0"/>
              <a:t>Include initial direct costs incurred and any lease payments made before the commencement date less lease incentives received</a:t>
            </a:r>
          </a:p>
          <a:p>
            <a:pPr lvl="1"/>
            <a:r>
              <a:rPr lang="en-GB" dirty="0" smtClean="0"/>
              <a:t>Include an estimate of costs to be incurred in dismantling, removing or restoring the asset as a condition of the lease</a:t>
            </a:r>
          </a:p>
          <a:p>
            <a:pPr lvl="1"/>
            <a:endParaRPr lang="en-GB" dirty="0"/>
          </a:p>
          <a:p>
            <a:r>
              <a:rPr lang="en-GB" dirty="0" smtClean="0"/>
              <a:t>Right-of-use assets are subsequently measured at cost less depreciation and impairment adjusted for any </a:t>
            </a:r>
            <a:r>
              <a:rPr lang="en-GB" dirty="0" err="1" smtClean="0"/>
              <a:t>remeasurement</a:t>
            </a:r>
            <a:r>
              <a:rPr lang="en-GB" dirty="0" smtClean="0"/>
              <a:t> of the lease liability</a:t>
            </a:r>
          </a:p>
          <a:p>
            <a:pPr lvl="1"/>
            <a:r>
              <a:rPr lang="en-GB" dirty="0" smtClean="0"/>
              <a:t>If right-of-use asset qualifies as an investment property measure at fair value if the fair value model in IAS 40 is used</a:t>
            </a:r>
          </a:p>
          <a:p>
            <a:pPr lvl="1"/>
            <a:r>
              <a:rPr lang="en-GB" dirty="0" smtClean="0"/>
              <a:t>If other assets in the same class of PPE are revalued under IAS 16 the entity may elect to apply to revaluation model to the right-of-use asset</a:t>
            </a:r>
            <a:endParaRPr lang="en-GB" dirty="0"/>
          </a:p>
          <a:p>
            <a:pPr lvl="1"/>
            <a:endParaRPr lang="en-GB"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32583656"/>
      </p:ext>
    </p:extLst>
  </p:cSld>
  <p:clrMapOvr>
    <a:masterClrMapping/>
  </p:clrMapOvr>
  <mc:AlternateContent xmlns:mc="http://schemas.openxmlformats.org/markup-compatibility/2006" xmlns:p14="http://schemas.microsoft.com/office/powerpoint/2010/main">
    <mc:Choice Requires="p14">
      <p:transition spd="slow" p14:dur="2000" advTm="98095"/>
    </mc:Choice>
    <mc:Fallback xmlns="">
      <p:transition spd="slow" advTm="98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Lessee accounting – recognition and measurement</a:t>
            </a:r>
            <a:endParaRPr lang="en-GB" dirty="0"/>
          </a:p>
        </p:txBody>
      </p:sp>
      <p:sp>
        <p:nvSpPr>
          <p:cNvPr id="3" name="Content Placeholder 2"/>
          <p:cNvSpPr>
            <a:spLocks noGrp="1"/>
          </p:cNvSpPr>
          <p:nvPr>
            <p:ph idx="1"/>
          </p:nvPr>
        </p:nvSpPr>
        <p:spPr/>
        <p:txBody>
          <a:bodyPr/>
          <a:lstStyle/>
          <a:p>
            <a:r>
              <a:rPr lang="en-GB" dirty="0"/>
              <a:t>Lease liability is the present value of lease payments not yet made</a:t>
            </a:r>
          </a:p>
          <a:p>
            <a:pPr lvl="1"/>
            <a:r>
              <a:rPr lang="en-GB" dirty="0"/>
              <a:t>Discount using the rate implicit in the lease or, if that cannot be readily determined, the lessee’s incremental borrowing rate</a:t>
            </a:r>
          </a:p>
          <a:p>
            <a:endParaRPr lang="en-GB" dirty="0" smtClean="0"/>
          </a:p>
          <a:p>
            <a:r>
              <a:rPr lang="en-GB" dirty="0" smtClean="0"/>
              <a:t>When measuring the lease liability the following payments that are not paid at the commencement date shall be included:</a:t>
            </a:r>
          </a:p>
          <a:p>
            <a:pPr lvl="1"/>
            <a:r>
              <a:rPr lang="en-GB" dirty="0" smtClean="0"/>
              <a:t>Fixed payments less lease incentives receivable</a:t>
            </a:r>
          </a:p>
          <a:p>
            <a:pPr lvl="1"/>
            <a:r>
              <a:rPr lang="en-GB" dirty="0" smtClean="0"/>
              <a:t>Variable lease payments that depend on an index or a rate measured using that rate at the commencement date</a:t>
            </a:r>
          </a:p>
          <a:p>
            <a:pPr lvl="1"/>
            <a:r>
              <a:rPr lang="en-GB" dirty="0" smtClean="0"/>
              <a:t>Amounts expected to be payable under a residual value guarantee</a:t>
            </a:r>
          </a:p>
          <a:p>
            <a:pPr lvl="1"/>
            <a:r>
              <a:rPr lang="en-GB" dirty="0" smtClean="0"/>
              <a:t>Exercise price of a purchase option that is reasonably certain to be exercised</a:t>
            </a:r>
          </a:p>
          <a:p>
            <a:pPr lvl="1"/>
            <a:r>
              <a:rPr lang="en-GB" dirty="0" smtClean="0"/>
              <a:t>Payments of penalties for terminating the lease if the lease term assumes an option to terminate will be exercised</a:t>
            </a:r>
          </a:p>
          <a:p>
            <a:pPr lvl="1"/>
            <a:endParaRPr lang="en-GB" dirty="0"/>
          </a:p>
          <a:p>
            <a:pPr lvl="1"/>
            <a:endParaRPr lang="en-GB"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70323637"/>
      </p:ext>
    </p:extLst>
  </p:cSld>
  <p:clrMapOvr>
    <a:masterClrMapping/>
  </p:clrMapOvr>
  <mc:AlternateContent xmlns:mc="http://schemas.openxmlformats.org/markup-compatibility/2006" xmlns:p14="http://schemas.microsoft.com/office/powerpoint/2010/main">
    <mc:Choice Requires="p14">
      <p:transition spd="slow" p14:dur="2000" advTm="92412"/>
    </mc:Choice>
    <mc:Fallback xmlns="">
      <p:transition spd="slow" advTm="92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CH Member Firm PPT Template - TM">
  <a:themeElements>
    <a:clrScheme name="CCW">
      <a:dk1>
        <a:srgbClr val="000000"/>
      </a:dk1>
      <a:lt1>
        <a:srgbClr val="FFFFFF"/>
      </a:lt1>
      <a:dk2>
        <a:srgbClr val="002D62"/>
      </a:dk2>
      <a:lt2>
        <a:srgbClr val="EBB913"/>
      </a:lt2>
      <a:accent1>
        <a:srgbClr val="4E5054"/>
      </a:accent1>
      <a:accent2>
        <a:srgbClr val="6E2154"/>
      </a:accent2>
      <a:accent3>
        <a:srgbClr val="8A2529"/>
      </a:accent3>
      <a:accent4>
        <a:srgbClr val="B95915"/>
      </a:accent4>
      <a:accent5>
        <a:srgbClr val="C0AF2C"/>
      </a:accent5>
      <a:accent6>
        <a:srgbClr val="5D87A1"/>
      </a:accent6>
      <a:hlink>
        <a:srgbClr val="9DB7C6"/>
      </a:hlink>
      <a:folHlink>
        <a:srgbClr val="B2B2B2"/>
      </a:folHlink>
    </a:clrScheme>
    <a:fontScheme name="An Introduction to Crow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n Introduction to Crow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n Introduction to Crow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n Introduction to Crow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n Introduction to Crow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n Introduction to Crow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n Introduction to Crow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n Introduction to Crow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Description0 xmlns="a608f6cb-5bf6-4c88-8864-e2aa2e0b2b6e">Branded Crowe landscape template for PowerPoint</Description0>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9927FCF1FF0B9458822775F773B7FDF" ma:contentTypeVersion="1" ma:contentTypeDescription="Create a new document." ma:contentTypeScope="" ma:versionID="4135cd10692fe5f5d98d9eb47943b1a5">
  <xsd:schema xmlns:xsd="http://www.w3.org/2001/XMLSchema" xmlns:p="http://schemas.microsoft.com/office/2006/metadata/properties" xmlns:ns2="a608f6cb-5bf6-4c88-8864-e2aa2e0b2b6e" targetNamespace="http://schemas.microsoft.com/office/2006/metadata/properties" ma:root="true" ma:fieldsID="0f9c5587045c0bbe5d9bd6d2af03aba0" ns2:_="">
    <xsd:import namespace="a608f6cb-5bf6-4c88-8864-e2aa2e0b2b6e"/>
    <xsd:element name="properties">
      <xsd:complexType>
        <xsd:sequence>
          <xsd:element name="documentManagement">
            <xsd:complexType>
              <xsd:all>
                <xsd:element ref="ns2:Description0" minOccurs="0"/>
              </xsd:all>
            </xsd:complexType>
          </xsd:element>
        </xsd:sequence>
      </xsd:complexType>
    </xsd:element>
  </xsd:schema>
  <xsd:schema xmlns:xsd="http://www.w3.org/2001/XMLSchema" xmlns:dms="http://schemas.microsoft.com/office/2006/documentManagement/types" targetNamespace="a608f6cb-5bf6-4c88-8864-e2aa2e0b2b6e" elementFormDefault="qualified">
    <xsd:import namespace="http://schemas.microsoft.com/office/2006/documentManagement/types"/>
    <xsd:element name="Description0" ma:index="8" nillable="true" ma:displayName="Description" ma:internalName="Description0">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0ED3DD09-D041-4E12-BF48-1F16C98C169D}">
  <ds:schemaRefs>
    <ds:schemaRef ds:uri="http://schemas.microsoft.com/sharepoint/v3/contenttype/forms"/>
  </ds:schemaRefs>
</ds:datastoreItem>
</file>

<file path=customXml/itemProps2.xml><?xml version="1.0" encoding="utf-8"?>
<ds:datastoreItem xmlns:ds="http://schemas.openxmlformats.org/officeDocument/2006/customXml" ds:itemID="{0DFD3DB9-71BB-4163-B916-A0752160CF68}">
  <ds:schemaRefs>
    <ds:schemaRef ds:uri="http://schemas.microsoft.com/office/2006/documentManagement/types"/>
    <ds:schemaRef ds:uri="http://schemas.microsoft.com/office/2006/metadata/properties"/>
    <ds:schemaRef ds:uri="a608f6cb-5bf6-4c88-8864-e2aa2e0b2b6e"/>
    <ds:schemaRef ds:uri="http://purl.org/dc/elements/1.1/"/>
    <ds:schemaRef ds:uri="http://purl.org/dc/terms/"/>
    <ds:schemaRef ds:uri="http://www.w3.org/XML/1998/namespace"/>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7B836831-0A89-4206-B454-B80AF6D901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08f6cb-5bf6-4c88-8864-e2aa2e0b2b6e"/>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1060</TotalTime>
  <Words>1974</Words>
  <Application>Microsoft Office PowerPoint</Application>
  <PresentationFormat>On-screen Show (4:3)</PresentationFormat>
  <Paragraphs>171</Paragraphs>
  <Slides>18</Slides>
  <Notes>1</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Times New Roman</vt:lpstr>
      <vt:lpstr>Wingdings</vt:lpstr>
      <vt:lpstr>CH Member Firm PPT Template - TM</vt:lpstr>
      <vt:lpstr>PowerPoint Presentation</vt:lpstr>
      <vt:lpstr>Leases - background</vt:lpstr>
      <vt:lpstr>Leases - background</vt:lpstr>
      <vt:lpstr>Leases – scope</vt:lpstr>
      <vt:lpstr>Leases – exemptions</vt:lpstr>
      <vt:lpstr>Lessee accounting – identifying a lease</vt:lpstr>
      <vt:lpstr>Lessee accounting – determining the lease term</vt:lpstr>
      <vt:lpstr>Lessee accounting – recognition and measurement</vt:lpstr>
      <vt:lpstr>Lessee accounting – recognition and measurement</vt:lpstr>
      <vt:lpstr>Lessee accounting – recognition and measurement</vt:lpstr>
      <vt:lpstr>Lessee accounting – presentation</vt:lpstr>
      <vt:lpstr>Lessee accounting – disclosure</vt:lpstr>
      <vt:lpstr>Lessee accounting – transition</vt:lpstr>
      <vt:lpstr>Lessee accounting – example</vt:lpstr>
      <vt:lpstr>Lessor accounting</vt:lpstr>
      <vt:lpstr>Conclusion</vt:lpstr>
      <vt:lpstr>For more information, contact:</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sheffez</dc:creator>
  <cp:lastModifiedBy>Beth Share</cp:lastModifiedBy>
  <cp:revision>48</cp:revision>
  <dcterms:created xsi:type="dcterms:W3CDTF">2013-08-09T15:53:14Z</dcterms:created>
  <dcterms:modified xsi:type="dcterms:W3CDTF">2016-02-05T20:49:28Z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PSDescription">
    <vt:lpwstr/>
  </property>
  <property fmtid="{D5CDD505-2E9C-101B-9397-08002B2CF9AE}" pid="3" name="Owner">
    <vt:lpwstr>MSD</vt:lpwstr>
  </property>
  <property fmtid="{D5CDD505-2E9C-101B-9397-08002B2CF9AE}" pid="4" name="Status">
    <vt:lpwstr>Final</vt:lpwstr>
  </property>
  <property fmtid="{D5CDD505-2E9C-101B-9397-08002B2CF9AE}" pid="5" name="TemplateUrl">
    <vt:lpwstr/>
  </property>
  <property fmtid="{D5CDD505-2E9C-101B-9397-08002B2CF9AE}" pid="6" name="xd_ProgID">
    <vt:lpwstr/>
  </property>
  <property fmtid="{D5CDD505-2E9C-101B-9397-08002B2CF9AE}" pid="7" name="_SourceUrl">
    <vt:lpwstr/>
  </property>
  <property fmtid="{D5CDD505-2E9C-101B-9397-08002B2CF9AE}" pid="8" name="Order">
    <vt:lpwstr>2300.00000000000</vt:lpwstr>
  </property>
  <property fmtid="{D5CDD505-2E9C-101B-9397-08002B2CF9AE}" pid="9" name="Description0">
    <vt:lpwstr>Branded Crowe portrait template for PowerPoint</vt:lpwstr>
  </property>
  <property fmtid="{D5CDD505-2E9C-101B-9397-08002B2CF9AE}" pid="10" name="NXTAG2">
    <vt:lpwstr>000800ee37000000000001023720</vt:lpwstr>
  </property>
  <property fmtid="{D5CDD505-2E9C-101B-9397-08002B2CF9AE}" pid="11" name="_NewReviewCycle">
    <vt:lpwstr/>
  </property>
  <property fmtid="{D5CDD505-2E9C-101B-9397-08002B2CF9AE}" pid="12" name="ContentTypeId">
    <vt:lpwstr>0x010100F9927FCF1FF0B9458822775F773B7FDF</vt:lpwstr>
  </property>
</Properties>
</file>