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02" r:id="rId2"/>
    <p:sldId id="259" r:id="rId3"/>
    <p:sldId id="348" r:id="rId4"/>
    <p:sldId id="349" r:id="rId5"/>
    <p:sldId id="367" r:id="rId6"/>
    <p:sldId id="342" r:id="rId7"/>
    <p:sldId id="350" r:id="rId8"/>
    <p:sldId id="338" r:id="rId9"/>
    <p:sldId id="341" r:id="rId10"/>
    <p:sldId id="337" r:id="rId11"/>
    <p:sldId id="332" r:id="rId12"/>
    <p:sldId id="353" r:id="rId13"/>
    <p:sldId id="354" r:id="rId14"/>
    <p:sldId id="356" r:id="rId15"/>
    <p:sldId id="357" r:id="rId16"/>
    <p:sldId id="358" r:id="rId17"/>
    <p:sldId id="364" r:id="rId18"/>
    <p:sldId id="365" r:id="rId19"/>
    <p:sldId id="366" r:id="rId20"/>
    <p:sldId id="344" r:id="rId21"/>
    <p:sldId id="345" r:id="rId22"/>
    <p:sldId id="346" r:id="rId23"/>
    <p:sldId id="347" r:id="rId24"/>
    <p:sldId id="371" r:id="rId25"/>
    <p:sldId id="309" r:id="rId26"/>
    <p:sldId id="360" r:id="rId27"/>
    <p:sldId id="310" r:id="rId28"/>
    <p:sldId id="361" r:id="rId29"/>
    <p:sldId id="362" r:id="rId30"/>
    <p:sldId id="363" r:id="rId31"/>
    <p:sldId id="1026" r:id="rId32"/>
  </p:sldIdLst>
  <p:sldSz cx="9144000" cy="6858000" type="screen4x3"/>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584" autoAdjust="0"/>
  </p:normalViewPr>
  <p:slideViewPr>
    <p:cSldViewPr>
      <p:cViewPr varScale="1">
        <p:scale>
          <a:sx n="71" d="100"/>
          <a:sy n="71" d="100"/>
        </p:scale>
        <p:origin x="4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982" y="-10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BD185-5FB3-4CB8-8446-C014A99FE47C}" type="doc">
      <dgm:prSet loTypeId="urn:microsoft.com/office/officeart/2005/8/layout/vList3#2" loCatId="list" qsTypeId="urn:microsoft.com/office/officeart/2005/8/quickstyle/simple1" qsCatId="simple" csTypeId="urn:microsoft.com/office/officeart/2005/8/colors/accent1_2" csCatId="accent1" phldr="1"/>
      <dgm:spPr/>
    </dgm:pt>
    <dgm:pt modelId="{16BA0442-B979-4B79-B9BC-63D855C25DB9}">
      <dgm:prSet phldrT="[Texte]"/>
      <dgm:spPr>
        <a:solidFill>
          <a:srgbClr val="FFC000"/>
        </a:solidFill>
      </dgm:spPr>
      <dgm:t>
        <a:bodyPr/>
        <a:lstStyle/>
        <a:p>
          <a:r>
            <a:rPr lang="fr-FR" dirty="0">
              <a:solidFill>
                <a:schemeClr val="tx1"/>
              </a:solidFill>
            </a:rPr>
            <a:t>Présentation de Crowe JMAC et du réseau Crowe </a:t>
          </a:r>
        </a:p>
      </dgm:t>
    </dgm:pt>
    <dgm:pt modelId="{C4E9AE77-C793-4FD3-A4A0-2CE82956E36B}" type="parTrans" cxnId="{411DB6FA-2475-48C6-9895-DC4195DB603E}">
      <dgm:prSet/>
      <dgm:spPr/>
      <dgm:t>
        <a:bodyPr/>
        <a:lstStyle/>
        <a:p>
          <a:endParaRPr lang="fr-FR"/>
        </a:p>
      </dgm:t>
    </dgm:pt>
    <dgm:pt modelId="{FE3D701B-FEBD-424E-9164-D4F5E471B0F6}" type="sibTrans" cxnId="{411DB6FA-2475-48C6-9895-DC4195DB603E}">
      <dgm:prSet/>
      <dgm:spPr/>
      <dgm:t>
        <a:bodyPr/>
        <a:lstStyle/>
        <a:p>
          <a:endParaRPr lang="fr-FR"/>
        </a:p>
      </dgm:t>
    </dgm:pt>
    <dgm:pt modelId="{7ADF245D-C568-4114-AE25-191D7495DD0E}">
      <dgm:prSet phldrT="[Texte]"/>
      <dgm:spPr>
        <a:solidFill>
          <a:srgbClr val="FFC000"/>
        </a:solidFill>
      </dgm:spPr>
      <dgm:t>
        <a:bodyPr/>
        <a:lstStyle/>
        <a:p>
          <a:r>
            <a:rPr lang="fr-FR" dirty="0">
              <a:solidFill>
                <a:schemeClr val="tx1"/>
              </a:solidFill>
            </a:rPr>
            <a:t>Curriculum vitae des intervenants</a:t>
          </a:r>
        </a:p>
      </dgm:t>
    </dgm:pt>
    <dgm:pt modelId="{E2E8B107-20E6-4CF7-B03A-89AF04101840}" type="parTrans" cxnId="{AEA59707-98CC-4813-9530-6B91581117DD}">
      <dgm:prSet/>
      <dgm:spPr/>
      <dgm:t>
        <a:bodyPr/>
        <a:lstStyle/>
        <a:p>
          <a:endParaRPr lang="fr-FR"/>
        </a:p>
      </dgm:t>
    </dgm:pt>
    <dgm:pt modelId="{4BA81C9C-CA3F-4D11-977A-EB05065C0D89}" type="sibTrans" cxnId="{AEA59707-98CC-4813-9530-6B91581117DD}">
      <dgm:prSet/>
      <dgm:spPr/>
      <dgm:t>
        <a:bodyPr/>
        <a:lstStyle/>
        <a:p>
          <a:endParaRPr lang="fr-FR"/>
        </a:p>
      </dgm:t>
    </dgm:pt>
    <dgm:pt modelId="{670A1A44-250D-4D28-AA83-7F0E945CC8D8}" type="pres">
      <dgm:prSet presAssocID="{63DBD185-5FB3-4CB8-8446-C014A99FE47C}" presName="linearFlow" presStyleCnt="0">
        <dgm:presLayoutVars>
          <dgm:dir/>
          <dgm:resizeHandles val="exact"/>
        </dgm:presLayoutVars>
      </dgm:prSet>
      <dgm:spPr/>
    </dgm:pt>
    <dgm:pt modelId="{CB97A769-4929-4994-A613-53639B5D2663}" type="pres">
      <dgm:prSet presAssocID="{16BA0442-B979-4B79-B9BC-63D855C25DB9}" presName="composite" presStyleCnt="0"/>
      <dgm:spPr/>
    </dgm:pt>
    <dgm:pt modelId="{C81AA4CA-FCD1-4120-8AC1-66BD1D909D21}" type="pres">
      <dgm:prSet presAssocID="{16BA0442-B979-4B79-B9BC-63D855C25DB9}" presName="imgShp" presStyleLbl="fgImgPlace1" presStyleIdx="0" presStyleCnt="2" custLinFactNeighborX="-12228" custLinFactNeighborY="-262"/>
      <dgm:spPr>
        <a:blipFill rotWithShape="1">
          <a:blip xmlns:r="http://schemas.openxmlformats.org/officeDocument/2006/relationships" r:embed="rId1"/>
          <a:stretch>
            <a:fillRect/>
          </a:stretch>
        </a:blipFill>
      </dgm:spPr>
    </dgm:pt>
    <dgm:pt modelId="{A0414C63-B16C-46CA-A9B8-6C4746342A64}" type="pres">
      <dgm:prSet presAssocID="{16BA0442-B979-4B79-B9BC-63D855C25DB9}" presName="txShp" presStyleLbl="node1" presStyleIdx="0" presStyleCnt="2" custLinFactNeighborX="2659" custLinFactNeighborY="-2186">
        <dgm:presLayoutVars>
          <dgm:bulletEnabled val="1"/>
        </dgm:presLayoutVars>
      </dgm:prSet>
      <dgm:spPr/>
    </dgm:pt>
    <dgm:pt modelId="{6D067E13-4F2F-4604-9527-C298E924CD08}" type="pres">
      <dgm:prSet presAssocID="{FE3D701B-FEBD-424E-9164-D4F5E471B0F6}" presName="spacing" presStyleCnt="0"/>
      <dgm:spPr/>
    </dgm:pt>
    <dgm:pt modelId="{9FBB981D-5284-49E8-AAE1-A41765B7C2FF}" type="pres">
      <dgm:prSet presAssocID="{7ADF245D-C568-4114-AE25-191D7495DD0E}" presName="composite" presStyleCnt="0"/>
      <dgm:spPr/>
    </dgm:pt>
    <dgm:pt modelId="{98C89882-8921-4C1F-8E29-5925CA079FF3}" type="pres">
      <dgm:prSet presAssocID="{7ADF245D-C568-4114-AE25-191D7495DD0E}" presName="imgShp" presStyleLbl="fgImgPlace1" presStyleIdx="1" presStyleCnt="2"/>
      <dgm:spPr>
        <a:blipFill rotWithShape="1">
          <a:blip xmlns:r="http://schemas.openxmlformats.org/officeDocument/2006/relationships" r:embed="rId1"/>
          <a:stretch>
            <a:fillRect/>
          </a:stretch>
        </a:blipFill>
      </dgm:spPr>
    </dgm:pt>
    <dgm:pt modelId="{968B3863-F309-4D53-B4D3-467CE34E8561}" type="pres">
      <dgm:prSet presAssocID="{7ADF245D-C568-4114-AE25-191D7495DD0E}" presName="txShp" presStyleLbl="node1" presStyleIdx="1" presStyleCnt="2">
        <dgm:presLayoutVars>
          <dgm:bulletEnabled val="1"/>
        </dgm:presLayoutVars>
      </dgm:prSet>
      <dgm:spPr/>
    </dgm:pt>
  </dgm:ptLst>
  <dgm:cxnLst>
    <dgm:cxn modelId="{AEA59707-98CC-4813-9530-6B91581117DD}" srcId="{63DBD185-5FB3-4CB8-8446-C014A99FE47C}" destId="{7ADF245D-C568-4114-AE25-191D7495DD0E}" srcOrd="1" destOrd="0" parTransId="{E2E8B107-20E6-4CF7-B03A-89AF04101840}" sibTransId="{4BA81C9C-CA3F-4D11-977A-EB05065C0D89}"/>
    <dgm:cxn modelId="{2A5B9F1E-6C7D-47AF-8E59-1E84CD42BE6C}" type="presOf" srcId="{16BA0442-B979-4B79-B9BC-63D855C25DB9}" destId="{A0414C63-B16C-46CA-A9B8-6C4746342A64}" srcOrd="0" destOrd="0" presId="urn:microsoft.com/office/officeart/2005/8/layout/vList3#2"/>
    <dgm:cxn modelId="{29559889-16DA-4EEC-996D-FE9946B69A28}" type="presOf" srcId="{63DBD185-5FB3-4CB8-8446-C014A99FE47C}" destId="{670A1A44-250D-4D28-AA83-7F0E945CC8D8}" srcOrd="0" destOrd="0" presId="urn:microsoft.com/office/officeart/2005/8/layout/vList3#2"/>
    <dgm:cxn modelId="{C34F67B6-7157-42CB-B749-22F9986E8DB8}" type="presOf" srcId="{7ADF245D-C568-4114-AE25-191D7495DD0E}" destId="{968B3863-F309-4D53-B4D3-467CE34E8561}" srcOrd="0" destOrd="0" presId="urn:microsoft.com/office/officeart/2005/8/layout/vList3#2"/>
    <dgm:cxn modelId="{411DB6FA-2475-48C6-9895-DC4195DB603E}" srcId="{63DBD185-5FB3-4CB8-8446-C014A99FE47C}" destId="{16BA0442-B979-4B79-B9BC-63D855C25DB9}" srcOrd="0" destOrd="0" parTransId="{C4E9AE77-C793-4FD3-A4A0-2CE82956E36B}" sibTransId="{FE3D701B-FEBD-424E-9164-D4F5E471B0F6}"/>
    <dgm:cxn modelId="{3E252E44-FC67-4286-A5B0-C81CBC97951F}" type="presParOf" srcId="{670A1A44-250D-4D28-AA83-7F0E945CC8D8}" destId="{CB97A769-4929-4994-A613-53639B5D2663}" srcOrd="0" destOrd="0" presId="urn:microsoft.com/office/officeart/2005/8/layout/vList3#2"/>
    <dgm:cxn modelId="{FB10AEF0-CE6B-4221-9069-DA64BDF0BCD1}" type="presParOf" srcId="{CB97A769-4929-4994-A613-53639B5D2663}" destId="{C81AA4CA-FCD1-4120-8AC1-66BD1D909D21}" srcOrd="0" destOrd="0" presId="urn:microsoft.com/office/officeart/2005/8/layout/vList3#2"/>
    <dgm:cxn modelId="{9E08BFD9-6E35-4B20-93C4-76E6FD6CBEA2}" type="presParOf" srcId="{CB97A769-4929-4994-A613-53639B5D2663}" destId="{A0414C63-B16C-46CA-A9B8-6C4746342A64}" srcOrd="1" destOrd="0" presId="urn:microsoft.com/office/officeart/2005/8/layout/vList3#2"/>
    <dgm:cxn modelId="{D2DC2DA4-4F46-493F-ABEE-03170AB200E5}" type="presParOf" srcId="{670A1A44-250D-4D28-AA83-7F0E945CC8D8}" destId="{6D067E13-4F2F-4604-9527-C298E924CD08}" srcOrd="1" destOrd="0" presId="urn:microsoft.com/office/officeart/2005/8/layout/vList3#2"/>
    <dgm:cxn modelId="{A5949557-15B5-4297-9A9F-91921990F9F9}" type="presParOf" srcId="{670A1A44-250D-4D28-AA83-7F0E945CC8D8}" destId="{9FBB981D-5284-49E8-AAE1-A41765B7C2FF}" srcOrd="2" destOrd="0" presId="urn:microsoft.com/office/officeart/2005/8/layout/vList3#2"/>
    <dgm:cxn modelId="{DA25D418-FAB6-46B4-A874-181093870700}" type="presParOf" srcId="{9FBB981D-5284-49E8-AAE1-A41765B7C2FF}" destId="{98C89882-8921-4C1F-8E29-5925CA079FF3}" srcOrd="0" destOrd="0" presId="urn:microsoft.com/office/officeart/2005/8/layout/vList3#2"/>
    <dgm:cxn modelId="{A08511F2-6E66-4689-8763-9090630DDF53}" type="presParOf" srcId="{9FBB981D-5284-49E8-AAE1-A41765B7C2FF}" destId="{968B3863-F309-4D53-B4D3-467CE34E8561}"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BD185-5FB3-4CB8-8446-C014A99FE47C}" type="doc">
      <dgm:prSet loTypeId="urn:microsoft.com/office/officeart/2005/8/layout/vList3#2" loCatId="list" qsTypeId="urn:microsoft.com/office/officeart/2005/8/quickstyle/simple1" qsCatId="simple" csTypeId="urn:microsoft.com/office/officeart/2005/8/colors/accent1_2" csCatId="accent1" phldr="1"/>
      <dgm:spPr/>
    </dgm:pt>
    <dgm:pt modelId="{16BA0442-B979-4B79-B9BC-63D855C25DB9}">
      <dgm:prSet phldrT="[Texte]"/>
      <dgm:spPr>
        <a:solidFill>
          <a:srgbClr val="FFC000"/>
        </a:solidFill>
      </dgm:spPr>
      <dgm:t>
        <a:bodyPr/>
        <a:lstStyle/>
        <a:p>
          <a:r>
            <a:rPr lang="fr-FR" dirty="0">
              <a:solidFill>
                <a:schemeClr val="tx1"/>
              </a:solidFill>
            </a:rPr>
            <a:t>Présentation de Crowe JMAC et du réseau Crowe </a:t>
          </a:r>
        </a:p>
      </dgm:t>
    </dgm:pt>
    <dgm:pt modelId="{C4E9AE77-C793-4FD3-A4A0-2CE82956E36B}" type="parTrans" cxnId="{411DB6FA-2475-48C6-9895-DC4195DB603E}">
      <dgm:prSet/>
      <dgm:spPr/>
      <dgm:t>
        <a:bodyPr/>
        <a:lstStyle/>
        <a:p>
          <a:endParaRPr lang="fr-FR"/>
        </a:p>
      </dgm:t>
    </dgm:pt>
    <dgm:pt modelId="{FE3D701B-FEBD-424E-9164-D4F5E471B0F6}" type="sibTrans" cxnId="{411DB6FA-2475-48C6-9895-DC4195DB603E}">
      <dgm:prSet/>
      <dgm:spPr/>
      <dgm:t>
        <a:bodyPr/>
        <a:lstStyle/>
        <a:p>
          <a:endParaRPr lang="fr-FR"/>
        </a:p>
      </dgm:t>
    </dgm:pt>
    <dgm:pt modelId="{7ADF245D-C568-4114-AE25-191D7495DD0E}">
      <dgm:prSet phldrT="[Texte]"/>
      <dgm:spPr>
        <a:solidFill>
          <a:srgbClr val="FFC000"/>
        </a:solidFill>
      </dgm:spPr>
      <dgm:t>
        <a:bodyPr/>
        <a:lstStyle/>
        <a:p>
          <a:r>
            <a:rPr lang="fr-FR" dirty="0">
              <a:solidFill>
                <a:schemeClr val="tx1"/>
              </a:solidFill>
            </a:rPr>
            <a:t>Curriculum vitae des intervenants</a:t>
          </a:r>
        </a:p>
      </dgm:t>
    </dgm:pt>
    <dgm:pt modelId="{E2E8B107-20E6-4CF7-B03A-89AF04101840}" type="parTrans" cxnId="{AEA59707-98CC-4813-9530-6B91581117DD}">
      <dgm:prSet/>
      <dgm:spPr/>
      <dgm:t>
        <a:bodyPr/>
        <a:lstStyle/>
        <a:p>
          <a:endParaRPr lang="fr-FR"/>
        </a:p>
      </dgm:t>
    </dgm:pt>
    <dgm:pt modelId="{4BA81C9C-CA3F-4D11-977A-EB05065C0D89}" type="sibTrans" cxnId="{AEA59707-98CC-4813-9530-6B91581117DD}">
      <dgm:prSet/>
      <dgm:spPr/>
      <dgm:t>
        <a:bodyPr/>
        <a:lstStyle/>
        <a:p>
          <a:endParaRPr lang="fr-FR"/>
        </a:p>
      </dgm:t>
    </dgm:pt>
    <dgm:pt modelId="{670A1A44-250D-4D28-AA83-7F0E945CC8D8}" type="pres">
      <dgm:prSet presAssocID="{63DBD185-5FB3-4CB8-8446-C014A99FE47C}" presName="linearFlow" presStyleCnt="0">
        <dgm:presLayoutVars>
          <dgm:dir/>
          <dgm:resizeHandles val="exact"/>
        </dgm:presLayoutVars>
      </dgm:prSet>
      <dgm:spPr/>
    </dgm:pt>
    <dgm:pt modelId="{CB97A769-4929-4994-A613-53639B5D2663}" type="pres">
      <dgm:prSet presAssocID="{16BA0442-B979-4B79-B9BC-63D855C25DB9}" presName="composite" presStyleCnt="0"/>
      <dgm:spPr/>
    </dgm:pt>
    <dgm:pt modelId="{C81AA4CA-FCD1-4120-8AC1-66BD1D909D21}" type="pres">
      <dgm:prSet presAssocID="{16BA0442-B979-4B79-B9BC-63D855C25DB9}" presName="imgShp" presStyleLbl="fgImgPlace1" presStyleIdx="0" presStyleCnt="2" custLinFactNeighborX="-12228" custLinFactNeighborY="-262"/>
      <dgm:spPr>
        <a:blipFill rotWithShape="1">
          <a:blip xmlns:r="http://schemas.openxmlformats.org/officeDocument/2006/relationships" r:embed="rId1"/>
          <a:stretch>
            <a:fillRect/>
          </a:stretch>
        </a:blipFill>
      </dgm:spPr>
    </dgm:pt>
    <dgm:pt modelId="{A0414C63-B16C-46CA-A9B8-6C4746342A64}" type="pres">
      <dgm:prSet presAssocID="{16BA0442-B979-4B79-B9BC-63D855C25DB9}" presName="txShp" presStyleLbl="node1" presStyleIdx="0" presStyleCnt="2" custLinFactNeighborX="2659" custLinFactNeighborY="-2186">
        <dgm:presLayoutVars>
          <dgm:bulletEnabled val="1"/>
        </dgm:presLayoutVars>
      </dgm:prSet>
      <dgm:spPr/>
    </dgm:pt>
    <dgm:pt modelId="{6D067E13-4F2F-4604-9527-C298E924CD08}" type="pres">
      <dgm:prSet presAssocID="{FE3D701B-FEBD-424E-9164-D4F5E471B0F6}" presName="spacing" presStyleCnt="0"/>
      <dgm:spPr/>
    </dgm:pt>
    <dgm:pt modelId="{9FBB981D-5284-49E8-AAE1-A41765B7C2FF}" type="pres">
      <dgm:prSet presAssocID="{7ADF245D-C568-4114-AE25-191D7495DD0E}" presName="composite" presStyleCnt="0"/>
      <dgm:spPr/>
    </dgm:pt>
    <dgm:pt modelId="{98C89882-8921-4C1F-8E29-5925CA079FF3}" type="pres">
      <dgm:prSet presAssocID="{7ADF245D-C568-4114-AE25-191D7495DD0E}" presName="imgShp" presStyleLbl="fgImgPlace1" presStyleIdx="1" presStyleCnt="2"/>
      <dgm:spPr/>
    </dgm:pt>
    <dgm:pt modelId="{968B3863-F309-4D53-B4D3-467CE34E8561}" type="pres">
      <dgm:prSet presAssocID="{7ADF245D-C568-4114-AE25-191D7495DD0E}" presName="txShp" presStyleLbl="node1" presStyleIdx="1" presStyleCnt="2">
        <dgm:presLayoutVars>
          <dgm:bulletEnabled val="1"/>
        </dgm:presLayoutVars>
      </dgm:prSet>
      <dgm:spPr/>
    </dgm:pt>
  </dgm:ptLst>
  <dgm:cxnLst>
    <dgm:cxn modelId="{AEA59707-98CC-4813-9530-6B91581117DD}" srcId="{63DBD185-5FB3-4CB8-8446-C014A99FE47C}" destId="{7ADF245D-C568-4114-AE25-191D7495DD0E}" srcOrd="1" destOrd="0" parTransId="{E2E8B107-20E6-4CF7-B03A-89AF04101840}" sibTransId="{4BA81C9C-CA3F-4D11-977A-EB05065C0D89}"/>
    <dgm:cxn modelId="{F5CADD24-88C4-4755-B695-7769B7008A11}" type="presOf" srcId="{7ADF245D-C568-4114-AE25-191D7495DD0E}" destId="{968B3863-F309-4D53-B4D3-467CE34E8561}" srcOrd="0" destOrd="0" presId="urn:microsoft.com/office/officeart/2005/8/layout/vList3#2"/>
    <dgm:cxn modelId="{D79BCA45-6802-491E-84C2-EEC77CD88D6F}" type="presOf" srcId="{16BA0442-B979-4B79-B9BC-63D855C25DB9}" destId="{A0414C63-B16C-46CA-A9B8-6C4746342A64}" srcOrd="0" destOrd="0" presId="urn:microsoft.com/office/officeart/2005/8/layout/vList3#2"/>
    <dgm:cxn modelId="{669A91E4-6F1A-43EC-8332-C2D4C96597F6}" type="presOf" srcId="{63DBD185-5FB3-4CB8-8446-C014A99FE47C}" destId="{670A1A44-250D-4D28-AA83-7F0E945CC8D8}" srcOrd="0" destOrd="0" presId="urn:microsoft.com/office/officeart/2005/8/layout/vList3#2"/>
    <dgm:cxn modelId="{411DB6FA-2475-48C6-9895-DC4195DB603E}" srcId="{63DBD185-5FB3-4CB8-8446-C014A99FE47C}" destId="{16BA0442-B979-4B79-B9BC-63D855C25DB9}" srcOrd="0" destOrd="0" parTransId="{C4E9AE77-C793-4FD3-A4A0-2CE82956E36B}" sibTransId="{FE3D701B-FEBD-424E-9164-D4F5E471B0F6}"/>
    <dgm:cxn modelId="{5B03593E-15F7-41B4-B300-45C167B0BF41}" type="presParOf" srcId="{670A1A44-250D-4D28-AA83-7F0E945CC8D8}" destId="{CB97A769-4929-4994-A613-53639B5D2663}" srcOrd="0" destOrd="0" presId="urn:microsoft.com/office/officeart/2005/8/layout/vList3#2"/>
    <dgm:cxn modelId="{7F98188D-7268-4FB7-9FAB-1AC343784DE9}" type="presParOf" srcId="{CB97A769-4929-4994-A613-53639B5D2663}" destId="{C81AA4CA-FCD1-4120-8AC1-66BD1D909D21}" srcOrd="0" destOrd="0" presId="urn:microsoft.com/office/officeart/2005/8/layout/vList3#2"/>
    <dgm:cxn modelId="{A6205055-3027-4047-A6E5-2AC0A829E113}" type="presParOf" srcId="{CB97A769-4929-4994-A613-53639B5D2663}" destId="{A0414C63-B16C-46CA-A9B8-6C4746342A64}" srcOrd="1" destOrd="0" presId="urn:microsoft.com/office/officeart/2005/8/layout/vList3#2"/>
    <dgm:cxn modelId="{74A5FA11-1132-4D6C-A2A6-FB1C0090F0ED}" type="presParOf" srcId="{670A1A44-250D-4D28-AA83-7F0E945CC8D8}" destId="{6D067E13-4F2F-4604-9527-C298E924CD08}" srcOrd="1" destOrd="0" presId="urn:microsoft.com/office/officeart/2005/8/layout/vList3#2"/>
    <dgm:cxn modelId="{5DC62FA4-98E7-43CD-9DAF-3959E7E1BD37}" type="presParOf" srcId="{670A1A44-250D-4D28-AA83-7F0E945CC8D8}" destId="{9FBB981D-5284-49E8-AAE1-A41765B7C2FF}" srcOrd="2" destOrd="0" presId="urn:microsoft.com/office/officeart/2005/8/layout/vList3#2"/>
    <dgm:cxn modelId="{40967300-E776-44DB-AA36-6983C7D968E2}" type="presParOf" srcId="{9FBB981D-5284-49E8-AAE1-A41765B7C2FF}" destId="{98C89882-8921-4C1F-8E29-5925CA079FF3}" srcOrd="0" destOrd="0" presId="urn:microsoft.com/office/officeart/2005/8/layout/vList3#2"/>
    <dgm:cxn modelId="{884920C1-302A-46FB-9DC1-702BAE3D052D}" type="presParOf" srcId="{9FBB981D-5284-49E8-AAE1-A41765B7C2FF}" destId="{968B3863-F309-4D53-B4D3-467CE34E8561}"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BD185-5FB3-4CB8-8446-C014A99FE47C}" type="doc">
      <dgm:prSet loTypeId="urn:microsoft.com/office/officeart/2005/8/layout/vList3#2" loCatId="list" qsTypeId="urn:microsoft.com/office/officeart/2005/8/quickstyle/simple1" qsCatId="simple" csTypeId="urn:microsoft.com/office/officeart/2005/8/colors/accent1_2" csCatId="accent1" phldr="1"/>
      <dgm:spPr/>
    </dgm:pt>
    <dgm:pt modelId="{16BA0442-B979-4B79-B9BC-63D855C25DB9}">
      <dgm:prSet phldrT="[Texte]"/>
      <dgm:spPr>
        <a:solidFill>
          <a:srgbClr val="FFC000"/>
        </a:solidFill>
      </dgm:spPr>
      <dgm:t>
        <a:bodyPr/>
        <a:lstStyle/>
        <a:p>
          <a:r>
            <a:rPr lang="fr-FR" dirty="0">
              <a:solidFill>
                <a:schemeClr val="tx1"/>
              </a:solidFill>
            </a:rPr>
            <a:t>Présentation de Crowe JMAC et du réseau Crowe </a:t>
          </a:r>
        </a:p>
      </dgm:t>
    </dgm:pt>
    <dgm:pt modelId="{C4E9AE77-C793-4FD3-A4A0-2CE82956E36B}" type="parTrans" cxnId="{411DB6FA-2475-48C6-9895-DC4195DB603E}">
      <dgm:prSet/>
      <dgm:spPr/>
      <dgm:t>
        <a:bodyPr/>
        <a:lstStyle/>
        <a:p>
          <a:endParaRPr lang="fr-FR"/>
        </a:p>
      </dgm:t>
    </dgm:pt>
    <dgm:pt modelId="{FE3D701B-FEBD-424E-9164-D4F5E471B0F6}" type="sibTrans" cxnId="{411DB6FA-2475-48C6-9895-DC4195DB603E}">
      <dgm:prSet/>
      <dgm:spPr/>
      <dgm:t>
        <a:bodyPr/>
        <a:lstStyle/>
        <a:p>
          <a:endParaRPr lang="fr-FR"/>
        </a:p>
      </dgm:t>
    </dgm:pt>
    <dgm:pt modelId="{7ADF245D-C568-4114-AE25-191D7495DD0E}">
      <dgm:prSet phldrT="[Texte]"/>
      <dgm:spPr>
        <a:solidFill>
          <a:srgbClr val="FFC000"/>
        </a:solidFill>
      </dgm:spPr>
      <dgm:t>
        <a:bodyPr/>
        <a:lstStyle/>
        <a:p>
          <a:r>
            <a:rPr lang="fr-FR" dirty="0">
              <a:solidFill>
                <a:schemeClr val="tx1"/>
              </a:solidFill>
            </a:rPr>
            <a:t>Curriculum vitae des intervenants</a:t>
          </a:r>
        </a:p>
      </dgm:t>
    </dgm:pt>
    <dgm:pt modelId="{E2E8B107-20E6-4CF7-B03A-89AF04101840}" type="parTrans" cxnId="{AEA59707-98CC-4813-9530-6B91581117DD}">
      <dgm:prSet/>
      <dgm:spPr/>
      <dgm:t>
        <a:bodyPr/>
        <a:lstStyle/>
        <a:p>
          <a:endParaRPr lang="fr-FR"/>
        </a:p>
      </dgm:t>
    </dgm:pt>
    <dgm:pt modelId="{4BA81C9C-CA3F-4D11-977A-EB05065C0D89}" type="sibTrans" cxnId="{AEA59707-98CC-4813-9530-6B91581117DD}">
      <dgm:prSet/>
      <dgm:spPr/>
      <dgm:t>
        <a:bodyPr/>
        <a:lstStyle/>
        <a:p>
          <a:endParaRPr lang="fr-FR"/>
        </a:p>
      </dgm:t>
    </dgm:pt>
    <dgm:pt modelId="{670A1A44-250D-4D28-AA83-7F0E945CC8D8}" type="pres">
      <dgm:prSet presAssocID="{63DBD185-5FB3-4CB8-8446-C014A99FE47C}" presName="linearFlow" presStyleCnt="0">
        <dgm:presLayoutVars>
          <dgm:dir/>
          <dgm:resizeHandles val="exact"/>
        </dgm:presLayoutVars>
      </dgm:prSet>
      <dgm:spPr/>
    </dgm:pt>
    <dgm:pt modelId="{CB97A769-4929-4994-A613-53639B5D2663}" type="pres">
      <dgm:prSet presAssocID="{16BA0442-B979-4B79-B9BC-63D855C25DB9}" presName="composite" presStyleCnt="0"/>
      <dgm:spPr/>
    </dgm:pt>
    <dgm:pt modelId="{C81AA4CA-FCD1-4120-8AC1-66BD1D909D21}" type="pres">
      <dgm:prSet presAssocID="{16BA0442-B979-4B79-B9BC-63D855C25DB9}" presName="imgShp" presStyleLbl="fgImgPlace1" presStyleIdx="0" presStyleCnt="2" custLinFactNeighborX="-12228" custLinFactNeighborY="-262"/>
      <dgm:spPr/>
    </dgm:pt>
    <dgm:pt modelId="{A0414C63-B16C-46CA-A9B8-6C4746342A64}" type="pres">
      <dgm:prSet presAssocID="{16BA0442-B979-4B79-B9BC-63D855C25DB9}" presName="txShp" presStyleLbl="node1" presStyleIdx="0" presStyleCnt="2" custLinFactNeighborX="2659" custLinFactNeighborY="-2186">
        <dgm:presLayoutVars>
          <dgm:bulletEnabled val="1"/>
        </dgm:presLayoutVars>
      </dgm:prSet>
      <dgm:spPr/>
    </dgm:pt>
    <dgm:pt modelId="{6D067E13-4F2F-4604-9527-C298E924CD08}" type="pres">
      <dgm:prSet presAssocID="{FE3D701B-FEBD-424E-9164-D4F5E471B0F6}" presName="spacing" presStyleCnt="0"/>
      <dgm:spPr/>
    </dgm:pt>
    <dgm:pt modelId="{9FBB981D-5284-49E8-AAE1-A41765B7C2FF}" type="pres">
      <dgm:prSet presAssocID="{7ADF245D-C568-4114-AE25-191D7495DD0E}" presName="composite" presStyleCnt="0"/>
      <dgm:spPr/>
    </dgm:pt>
    <dgm:pt modelId="{98C89882-8921-4C1F-8E29-5925CA079FF3}" type="pres">
      <dgm:prSet presAssocID="{7ADF245D-C568-4114-AE25-191D7495DD0E}" presName="imgShp" presStyleLbl="fgImgPlace1" presStyleIdx="1" presStyleCnt="2" custLinFactNeighborX="-20209" custLinFactNeighborY="2072"/>
      <dgm:spPr>
        <a:blipFill rotWithShape="1">
          <a:blip xmlns:r="http://schemas.openxmlformats.org/officeDocument/2006/relationships" r:embed="rId1"/>
          <a:stretch>
            <a:fillRect/>
          </a:stretch>
        </a:blipFill>
      </dgm:spPr>
    </dgm:pt>
    <dgm:pt modelId="{968B3863-F309-4D53-B4D3-467CE34E8561}" type="pres">
      <dgm:prSet presAssocID="{7ADF245D-C568-4114-AE25-191D7495DD0E}" presName="txShp" presStyleLbl="node1" presStyleIdx="1" presStyleCnt="2">
        <dgm:presLayoutVars>
          <dgm:bulletEnabled val="1"/>
        </dgm:presLayoutVars>
      </dgm:prSet>
      <dgm:spPr/>
    </dgm:pt>
  </dgm:ptLst>
  <dgm:cxnLst>
    <dgm:cxn modelId="{AEA59707-98CC-4813-9530-6B91581117DD}" srcId="{63DBD185-5FB3-4CB8-8446-C014A99FE47C}" destId="{7ADF245D-C568-4114-AE25-191D7495DD0E}" srcOrd="1" destOrd="0" parTransId="{E2E8B107-20E6-4CF7-B03A-89AF04101840}" sibTransId="{4BA81C9C-CA3F-4D11-977A-EB05065C0D89}"/>
    <dgm:cxn modelId="{0188CD44-434B-406D-B585-FCBF7E8A676E}" type="presOf" srcId="{63DBD185-5FB3-4CB8-8446-C014A99FE47C}" destId="{670A1A44-250D-4D28-AA83-7F0E945CC8D8}" srcOrd="0" destOrd="0" presId="urn:microsoft.com/office/officeart/2005/8/layout/vList3#2"/>
    <dgm:cxn modelId="{5C970975-044D-4332-B20C-C4713170D0EE}" type="presOf" srcId="{16BA0442-B979-4B79-B9BC-63D855C25DB9}" destId="{A0414C63-B16C-46CA-A9B8-6C4746342A64}" srcOrd="0" destOrd="0" presId="urn:microsoft.com/office/officeart/2005/8/layout/vList3#2"/>
    <dgm:cxn modelId="{0CBC3A55-4526-4D36-AAD0-04AD5086D143}" type="presOf" srcId="{7ADF245D-C568-4114-AE25-191D7495DD0E}" destId="{968B3863-F309-4D53-B4D3-467CE34E8561}" srcOrd="0" destOrd="0" presId="urn:microsoft.com/office/officeart/2005/8/layout/vList3#2"/>
    <dgm:cxn modelId="{411DB6FA-2475-48C6-9895-DC4195DB603E}" srcId="{63DBD185-5FB3-4CB8-8446-C014A99FE47C}" destId="{16BA0442-B979-4B79-B9BC-63D855C25DB9}" srcOrd="0" destOrd="0" parTransId="{C4E9AE77-C793-4FD3-A4A0-2CE82956E36B}" sibTransId="{FE3D701B-FEBD-424E-9164-D4F5E471B0F6}"/>
    <dgm:cxn modelId="{649A08E2-02C1-4E7E-952D-885DEE302551}" type="presParOf" srcId="{670A1A44-250D-4D28-AA83-7F0E945CC8D8}" destId="{CB97A769-4929-4994-A613-53639B5D2663}" srcOrd="0" destOrd="0" presId="urn:microsoft.com/office/officeart/2005/8/layout/vList3#2"/>
    <dgm:cxn modelId="{4D5BF61F-9415-4E72-85A5-6942306D1847}" type="presParOf" srcId="{CB97A769-4929-4994-A613-53639B5D2663}" destId="{C81AA4CA-FCD1-4120-8AC1-66BD1D909D21}" srcOrd="0" destOrd="0" presId="urn:microsoft.com/office/officeart/2005/8/layout/vList3#2"/>
    <dgm:cxn modelId="{FF3F9C35-AF48-4105-86A9-124769855AD5}" type="presParOf" srcId="{CB97A769-4929-4994-A613-53639B5D2663}" destId="{A0414C63-B16C-46CA-A9B8-6C4746342A64}" srcOrd="1" destOrd="0" presId="urn:microsoft.com/office/officeart/2005/8/layout/vList3#2"/>
    <dgm:cxn modelId="{920BE9B2-23CB-416D-A1EC-A52EA1B5E885}" type="presParOf" srcId="{670A1A44-250D-4D28-AA83-7F0E945CC8D8}" destId="{6D067E13-4F2F-4604-9527-C298E924CD08}" srcOrd="1" destOrd="0" presId="urn:microsoft.com/office/officeart/2005/8/layout/vList3#2"/>
    <dgm:cxn modelId="{9475CA1C-515B-43F2-B9C3-E29A67A00285}" type="presParOf" srcId="{670A1A44-250D-4D28-AA83-7F0E945CC8D8}" destId="{9FBB981D-5284-49E8-AAE1-A41765B7C2FF}" srcOrd="2" destOrd="0" presId="urn:microsoft.com/office/officeart/2005/8/layout/vList3#2"/>
    <dgm:cxn modelId="{8E8CC552-F5B9-43C9-A265-CA56448A0491}" type="presParOf" srcId="{9FBB981D-5284-49E8-AAE1-A41765B7C2FF}" destId="{98C89882-8921-4C1F-8E29-5925CA079FF3}" srcOrd="0" destOrd="0" presId="urn:microsoft.com/office/officeart/2005/8/layout/vList3#2"/>
    <dgm:cxn modelId="{FEAEBC88-8298-47A8-B27F-A883C517DE7C}" type="presParOf" srcId="{9FBB981D-5284-49E8-AAE1-A41765B7C2FF}" destId="{968B3863-F309-4D53-B4D3-467CE34E8561}"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4C63-B16C-46CA-A9B8-6C4746342A64}">
      <dsp:nvSpPr>
        <dsp:cNvPr id="0" name=""/>
        <dsp:cNvSpPr/>
      </dsp:nvSpPr>
      <dsp:spPr>
        <a:xfrm rot="10800000">
          <a:off x="2044988" y="0"/>
          <a:ext cx="5123729" cy="2472739"/>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409"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kern="1200" dirty="0">
              <a:solidFill>
                <a:schemeClr val="tx1"/>
              </a:solidFill>
            </a:rPr>
            <a:t>Présentation de Crowe JMAC et du réseau Crowe </a:t>
          </a:r>
        </a:p>
      </dsp:txBody>
      <dsp:txXfrm rot="10800000">
        <a:off x="2663173" y="0"/>
        <a:ext cx="4505544" cy="2472739"/>
      </dsp:txXfrm>
    </dsp:sp>
    <dsp:sp modelId="{C81AA4CA-FCD1-4120-8AC1-66BD1D909D21}">
      <dsp:nvSpPr>
        <dsp:cNvPr id="0" name=""/>
        <dsp:cNvSpPr/>
      </dsp:nvSpPr>
      <dsp:spPr>
        <a:xfrm>
          <a:off x="370011" y="0"/>
          <a:ext cx="2472739" cy="24727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B3863-F309-4D53-B4D3-467CE34E8561}">
      <dsp:nvSpPr>
        <dsp:cNvPr id="0" name=""/>
        <dsp:cNvSpPr/>
      </dsp:nvSpPr>
      <dsp:spPr>
        <a:xfrm rot="10800000">
          <a:off x="1908748" y="3213381"/>
          <a:ext cx="5123729" cy="2472739"/>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409"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kern="1200" dirty="0">
              <a:solidFill>
                <a:schemeClr val="tx1"/>
              </a:solidFill>
            </a:rPr>
            <a:t>Curriculum vitae des intervenants</a:t>
          </a:r>
        </a:p>
      </dsp:txBody>
      <dsp:txXfrm rot="10800000">
        <a:off x="2526933" y="3213381"/>
        <a:ext cx="4505544" cy="2472739"/>
      </dsp:txXfrm>
    </dsp:sp>
    <dsp:sp modelId="{98C89882-8921-4C1F-8E29-5925CA079FF3}">
      <dsp:nvSpPr>
        <dsp:cNvPr id="0" name=""/>
        <dsp:cNvSpPr/>
      </dsp:nvSpPr>
      <dsp:spPr>
        <a:xfrm>
          <a:off x="672378" y="3213381"/>
          <a:ext cx="2472739" cy="24727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4C63-B16C-46CA-A9B8-6C4746342A64}">
      <dsp:nvSpPr>
        <dsp:cNvPr id="0" name=""/>
        <dsp:cNvSpPr/>
      </dsp:nvSpPr>
      <dsp:spPr>
        <a:xfrm rot="10800000">
          <a:off x="2044988" y="0"/>
          <a:ext cx="5123729" cy="2472739"/>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409"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kern="1200" dirty="0">
              <a:solidFill>
                <a:schemeClr val="tx1"/>
              </a:solidFill>
            </a:rPr>
            <a:t>Présentation de Crowe JMAC et du réseau Crowe </a:t>
          </a:r>
        </a:p>
      </dsp:txBody>
      <dsp:txXfrm rot="10800000">
        <a:off x="2663173" y="0"/>
        <a:ext cx="4505544" cy="2472739"/>
      </dsp:txXfrm>
    </dsp:sp>
    <dsp:sp modelId="{C81AA4CA-FCD1-4120-8AC1-66BD1D909D21}">
      <dsp:nvSpPr>
        <dsp:cNvPr id="0" name=""/>
        <dsp:cNvSpPr/>
      </dsp:nvSpPr>
      <dsp:spPr>
        <a:xfrm>
          <a:off x="370011" y="0"/>
          <a:ext cx="2472739" cy="24727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B3863-F309-4D53-B4D3-467CE34E8561}">
      <dsp:nvSpPr>
        <dsp:cNvPr id="0" name=""/>
        <dsp:cNvSpPr/>
      </dsp:nvSpPr>
      <dsp:spPr>
        <a:xfrm rot="10800000">
          <a:off x="1908748" y="3213381"/>
          <a:ext cx="5123729" cy="2472739"/>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409"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kern="1200" dirty="0">
              <a:solidFill>
                <a:schemeClr val="tx1"/>
              </a:solidFill>
            </a:rPr>
            <a:t>Curriculum vitae des intervenants</a:t>
          </a:r>
        </a:p>
      </dsp:txBody>
      <dsp:txXfrm rot="10800000">
        <a:off x="2526933" y="3213381"/>
        <a:ext cx="4505544" cy="2472739"/>
      </dsp:txXfrm>
    </dsp:sp>
    <dsp:sp modelId="{98C89882-8921-4C1F-8E29-5925CA079FF3}">
      <dsp:nvSpPr>
        <dsp:cNvPr id="0" name=""/>
        <dsp:cNvSpPr/>
      </dsp:nvSpPr>
      <dsp:spPr>
        <a:xfrm>
          <a:off x="672378" y="3213381"/>
          <a:ext cx="2472739" cy="247273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4C63-B16C-46CA-A9B8-6C4746342A64}">
      <dsp:nvSpPr>
        <dsp:cNvPr id="0" name=""/>
        <dsp:cNvSpPr/>
      </dsp:nvSpPr>
      <dsp:spPr>
        <a:xfrm rot="10800000">
          <a:off x="2044988" y="0"/>
          <a:ext cx="5123729" cy="2472739"/>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409"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kern="1200" dirty="0">
              <a:solidFill>
                <a:schemeClr val="tx1"/>
              </a:solidFill>
            </a:rPr>
            <a:t>Présentation de Crowe JMAC et du réseau Crowe </a:t>
          </a:r>
        </a:p>
      </dsp:txBody>
      <dsp:txXfrm rot="10800000">
        <a:off x="2663173" y="0"/>
        <a:ext cx="4505544" cy="2472739"/>
      </dsp:txXfrm>
    </dsp:sp>
    <dsp:sp modelId="{C81AA4CA-FCD1-4120-8AC1-66BD1D909D21}">
      <dsp:nvSpPr>
        <dsp:cNvPr id="0" name=""/>
        <dsp:cNvSpPr/>
      </dsp:nvSpPr>
      <dsp:spPr>
        <a:xfrm>
          <a:off x="370011" y="0"/>
          <a:ext cx="2472739" cy="247273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B3863-F309-4D53-B4D3-467CE34E8561}">
      <dsp:nvSpPr>
        <dsp:cNvPr id="0" name=""/>
        <dsp:cNvSpPr/>
      </dsp:nvSpPr>
      <dsp:spPr>
        <a:xfrm rot="10800000">
          <a:off x="1908748" y="3213381"/>
          <a:ext cx="5123729" cy="2472739"/>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0409" tIns="144780" rIns="270256" bIns="144780" numCol="1" spcCol="1270" anchor="ctr" anchorCtr="0">
          <a:noAutofit/>
        </a:bodyPr>
        <a:lstStyle/>
        <a:p>
          <a:pPr marL="0" lvl="0" indent="0" algn="ctr" defTabSz="1689100">
            <a:lnSpc>
              <a:spcPct val="90000"/>
            </a:lnSpc>
            <a:spcBef>
              <a:spcPct val="0"/>
            </a:spcBef>
            <a:spcAft>
              <a:spcPct val="35000"/>
            </a:spcAft>
            <a:buNone/>
          </a:pPr>
          <a:r>
            <a:rPr lang="fr-FR" sz="3800" kern="1200" dirty="0">
              <a:solidFill>
                <a:schemeClr val="tx1"/>
              </a:solidFill>
            </a:rPr>
            <a:t>Curriculum vitae des intervenants</a:t>
          </a:r>
        </a:p>
      </dsp:txBody>
      <dsp:txXfrm rot="10800000">
        <a:off x="2526933" y="3213381"/>
        <a:ext cx="4505544" cy="2472739"/>
      </dsp:txXfrm>
    </dsp:sp>
    <dsp:sp modelId="{98C89882-8921-4C1F-8E29-5925CA079FF3}">
      <dsp:nvSpPr>
        <dsp:cNvPr id="0" name=""/>
        <dsp:cNvSpPr/>
      </dsp:nvSpPr>
      <dsp:spPr>
        <a:xfrm>
          <a:off x="172662" y="3215892"/>
          <a:ext cx="2472739" cy="24727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0475" cy="497046"/>
          </a:xfrm>
          <a:prstGeom prst="rect">
            <a:avLst/>
          </a:prstGeom>
        </p:spPr>
        <p:txBody>
          <a:bodyPr vert="horz" lIns="91540" tIns="45771" rIns="91540" bIns="45771" rtlCol="0"/>
          <a:lstStyle>
            <a:lvl1pPr algn="l">
              <a:defRPr sz="1200"/>
            </a:lvl1pPr>
          </a:lstStyle>
          <a:p>
            <a:endParaRPr lang="fr-FR" dirty="0"/>
          </a:p>
        </p:txBody>
      </p:sp>
      <p:sp>
        <p:nvSpPr>
          <p:cNvPr id="3" name="Espace réservé de la date 2"/>
          <p:cNvSpPr>
            <a:spLocks noGrp="1"/>
          </p:cNvSpPr>
          <p:nvPr>
            <p:ph type="dt" sz="quarter" idx="1"/>
          </p:nvPr>
        </p:nvSpPr>
        <p:spPr>
          <a:xfrm>
            <a:off x="3856738" y="1"/>
            <a:ext cx="2950475" cy="497046"/>
          </a:xfrm>
          <a:prstGeom prst="rect">
            <a:avLst/>
          </a:prstGeom>
        </p:spPr>
        <p:txBody>
          <a:bodyPr vert="horz" lIns="91540" tIns="45771" rIns="91540" bIns="45771" rtlCol="0"/>
          <a:lstStyle>
            <a:lvl1pPr algn="r">
              <a:defRPr sz="1200"/>
            </a:lvl1pPr>
          </a:lstStyle>
          <a:p>
            <a:r>
              <a:rPr lang="fr-FR" dirty="0"/>
              <a:t>21/04/2016</a:t>
            </a:r>
          </a:p>
        </p:txBody>
      </p:sp>
      <p:sp>
        <p:nvSpPr>
          <p:cNvPr id="4" name="Espace réservé du pied de page 3"/>
          <p:cNvSpPr>
            <a:spLocks noGrp="1"/>
          </p:cNvSpPr>
          <p:nvPr>
            <p:ph type="ftr" sz="quarter" idx="2"/>
          </p:nvPr>
        </p:nvSpPr>
        <p:spPr>
          <a:xfrm>
            <a:off x="0" y="9442154"/>
            <a:ext cx="2950475" cy="497046"/>
          </a:xfrm>
          <a:prstGeom prst="rect">
            <a:avLst/>
          </a:prstGeom>
        </p:spPr>
        <p:txBody>
          <a:bodyPr vert="horz" lIns="91540" tIns="45771" rIns="91540" bIns="45771"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6738" y="9442154"/>
            <a:ext cx="2950475" cy="497046"/>
          </a:xfrm>
          <a:prstGeom prst="rect">
            <a:avLst/>
          </a:prstGeom>
        </p:spPr>
        <p:txBody>
          <a:bodyPr vert="horz" lIns="91540" tIns="45771" rIns="91540" bIns="45771" rtlCol="0" anchor="b"/>
          <a:lstStyle>
            <a:lvl1pPr algn="r">
              <a:defRPr sz="1200"/>
            </a:lvl1pPr>
          </a:lstStyle>
          <a:p>
            <a:fld id="{5D083AC9-8FA9-4530-97B6-0277BA315765}" type="slidenum">
              <a:rPr lang="fr-FR" smtClean="0"/>
              <a:t>‹N°›</a:t>
            </a:fld>
            <a:endParaRPr lang="fr-FR" dirty="0"/>
          </a:p>
        </p:txBody>
      </p:sp>
    </p:spTree>
    <p:extLst>
      <p:ext uri="{BB962C8B-B14F-4D97-AF65-F5344CB8AC3E}">
        <p14:creationId xmlns:p14="http://schemas.microsoft.com/office/powerpoint/2010/main" val="2074077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0475" cy="497046"/>
          </a:xfrm>
          <a:prstGeom prst="rect">
            <a:avLst/>
          </a:prstGeom>
        </p:spPr>
        <p:txBody>
          <a:bodyPr vert="horz" lIns="91540" tIns="45771" rIns="91540" bIns="45771" rtlCol="0"/>
          <a:lstStyle>
            <a:lvl1pPr algn="l">
              <a:defRPr sz="1200"/>
            </a:lvl1pPr>
          </a:lstStyle>
          <a:p>
            <a:endParaRPr lang="fr-FR" dirty="0"/>
          </a:p>
        </p:txBody>
      </p:sp>
      <p:sp>
        <p:nvSpPr>
          <p:cNvPr id="4" name="Espace réservé de l'image des diapositives 3"/>
          <p:cNvSpPr>
            <a:spLocks noGrp="1" noRot="1" noChangeAspect="1"/>
          </p:cNvSpPr>
          <p:nvPr>
            <p:ph type="sldImg" idx="2"/>
          </p:nvPr>
        </p:nvSpPr>
        <p:spPr>
          <a:xfrm>
            <a:off x="919163" y="744538"/>
            <a:ext cx="4970462" cy="3729037"/>
          </a:xfrm>
          <a:prstGeom prst="rect">
            <a:avLst/>
          </a:prstGeom>
          <a:noFill/>
          <a:ln w="12700">
            <a:solidFill>
              <a:prstClr val="black"/>
            </a:solidFill>
          </a:ln>
        </p:spPr>
        <p:txBody>
          <a:bodyPr vert="horz" lIns="91540" tIns="45771" rIns="91540" bIns="45771" rtlCol="0" anchor="ctr"/>
          <a:lstStyle/>
          <a:p>
            <a:endParaRPr lang="fr-FR" dirty="0"/>
          </a:p>
        </p:txBody>
      </p:sp>
      <p:sp>
        <p:nvSpPr>
          <p:cNvPr id="6" name="Espace réservé du pied de page 5"/>
          <p:cNvSpPr>
            <a:spLocks noGrp="1"/>
          </p:cNvSpPr>
          <p:nvPr>
            <p:ph type="ftr" sz="quarter" idx="4"/>
          </p:nvPr>
        </p:nvSpPr>
        <p:spPr>
          <a:xfrm>
            <a:off x="0" y="9442154"/>
            <a:ext cx="2950475" cy="497046"/>
          </a:xfrm>
          <a:prstGeom prst="rect">
            <a:avLst/>
          </a:prstGeom>
        </p:spPr>
        <p:txBody>
          <a:bodyPr vert="horz" lIns="91540" tIns="45771" rIns="91540" bIns="45771" rtlCol="0" anchor="b"/>
          <a:lstStyle>
            <a:lvl1pPr algn="l">
              <a:defRPr sz="1200"/>
            </a:lvl1pPr>
          </a:lstStyle>
          <a:p>
            <a:endParaRPr lang="fr-FR" dirty="0"/>
          </a:p>
        </p:txBody>
      </p:sp>
      <p:sp>
        <p:nvSpPr>
          <p:cNvPr id="8" name="Espace réservé de la date 7"/>
          <p:cNvSpPr>
            <a:spLocks noGrp="1"/>
          </p:cNvSpPr>
          <p:nvPr>
            <p:ph type="dt" idx="1"/>
          </p:nvPr>
        </p:nvSpPr>
        <p:spPr>
          <a:xfrm>
            <a:off x="3856738" y="1"/>
            <a:ext cx="2950475" cy="497046"/>
          </a:xfrm>
          <a:prstGeom prst="rect">
            <a:avLst/>
          </a:prstGeom>
        </p:spPr>
        <p:txBody>
          <a:bodyPr vert="horz" lIns="91540" tIns="45771" rIns="91540" bIns="45771" rtlCol="0"/>
          <a:lstStyle>
            <a:lvl1pPr algn="r">
              <a:defRPr sz="1200"/>
            </a:lvl1pPr>
          </a:lstStyle>
          <a:p>
            <a:r>
              <a:rPr lang="fr-FR" dirty="0"/>
              <a:t>21/04/2016</a:t>
            </a:r>
          </a:p>
        </p:txBody>
      </p:sp>
      <p:sp>
        <p:nvSpPr>
          <p:cNvPr id="9" name="Espace réservé des commentaires 8"/>
          <p:cNvSpPr>
            <a:spLocks noGrp="1"/>
          </p:cNvSpPr>
          <p:nvPr>
            <p:ph type="body" sz="quarter" idx="3"/>
          </p:nvPr>
        </p:nvSpPr>
        <p:spPr>
          <a:xfrm>
            <a:off x="680880" y="4721940"/>
            <a:ext cx="5447030" cy="4473416"/>
          </a:xfrm>
          <a:prstGeom prst="rect">
            <a:avLst/>
          </a:prstGeom>
        </p:spPr>
        <p:txBody>
          <a:bodyPr vert="horz" lIns="91540" tIns="45771" rIns="91540" bIns="4577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numéro de diapositive 9"/>
          <p:cNvSpPr>
            <a:spLocks noGrp="1"/>
          </p:cNvSpPr>
          <p:nvPr>
            <p:ph type="sldNum" sz="quarter" idx="5"/>
          </p:nvPr>
        </p:nvSpPr>
        <p:spPr>
          <a:xfrm>
            <a:off x="3856738" y="9442154"/>
            <a:ext cx="2950475" cy="497046"/>
          </a:xfrm>
          <a:prstGeom prst="rect">
            <a:avLst/>
          </a:prstGeom>
        </p:spPr>
        <p:txBody>
          <a:bodyPr vert="horz" lIns="91540" tIns="45771" rIns="91540" bIns="45771" rtlCol="0" anchor="b"/>
          <a:lstStyle>
            <a:lvl1pPr algn="r">
              <a:defRPr sz="1200"/>
            </a:lvl1pPr>
          </a:lstStyle>
          <a:p>
            <a:fld id="{F84F5EB1-7CE2-4319-8076-942791FF9452}" type="slidenum">
              <a:rPr lang="fr-FR" smtClean="0"/>
              <a:t>‹N°›</a:t>
            </a:fld>
            <a:endParaRPr lang="fr-FR" dirty="0"/>
          </a:p>
        </p:txBody>
      </p:sp>
    </p:spTree>
    <p:extLst>
      <p:ext uri="{BB962C8B-B14F-4D97-AF65-F5344CB8AC3E}">
        <p14:creationId xmlns:p14="http://schemas.microsoft.com/office/powerpoint/2010/main" val="32776940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F84F5EB1-7CE2-4319-8076-942791FF9452}" type="slidenum">
              <a:rPr lang="fr-FR" smtClean="0"/>
              <a:t>13</a:t>
            </a:fld>
            <a:endParaRPr lang="fr-FR" dirty="0"/>
          </a:p>
        </p:txBody>
      </p:sp>
    </p:spTree>
    <p:extLst>
      <p:ext uri="{BB962C8B-B14F-4D97-AF65-F5344CB8AC3E}">
        <p14:creationId xmlns:p14="http://schemas.microsoft.com/office/powerpoint/2010/main" val="109601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369865"/>
            <a:ext cx="7772400" cy="2283271"/>
          </a:xfrm>
          <a:prstGeom prst="rect">
            <a:avLst/>
          </a:prstGeom>
        </p:spPr>
        <p:txBody>
          <a:bodyPr>
            <a:noAutofit/>
          </a:bodyPr>
          <a:lstStyle>
            <a:lvl1pPr>
              <a:defRPr sz="3200" baseline="0"/>
            </a:lvl1pPr>
          </a:lstStyle>
          <a:p>
            <a:endParaRPr lang="fr-FR" dirty="0"/>
          </a:p>
        </p:txBody>
      </p:sp>
      <p:sp>
        <p:nvSpPr>
          <p:cNvPr id="4" name="Espace réservé de la date 3"/>
          <p:cNvSpPr>
            <a:spLocks noGrp="1"/>
          </p:cNvSpPr>
          <p:nvPr>
            <p:ph type="dt" sz="half" idx="10"/>
          </p:nvPr>
        </p:nvSpPr>
        <p:spPr>
          <a:xfrm>
            <a:off x="107504" y="6381328"/>
            <a:ext cx="2133600" cy="365125"/>
          </a:xfrm>
        </p:spPr>
        <p:txBody>
          <a:bodyPr/>
          <a:lstStyle/>
          <a:p>
            <a:endParaRPr lang="fr-FR" dirty="0"/>
          </a:p>
        </p:txBody>
      </p:sp>
      <p:sp>
        <p:nvSpPr>
          <p:cNvPr id="5" name="Espace réservé du pied de page 4"/>
          <p:cNvSpPr>
            <a:spLocks noGrp="1"/>
          </p:cNvSpPr>
          <p:nvPr>
            <p:ph type="ftr" sz="quarter" idx="11"/>
          </p:nvPr>
        </p:nvSpPr>
        <p:spPr>
          <a:xfrm>
            <a:off x="2051720" y="6237312"/>
            <a:ext cx="4896544" cy="476672"/>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D0DE20B4-55BD-4796-AF02-A4A46F50879E}" type="slidenum">
              <a:rPr lang="fr-FR" smtClean="0"/>
              <a:t>‹N°›</a:t>
            </a:fld>
            <a:endParaRPr lang="fr-FR" dirty="0"/>
          </a:p>
        </p:txBody>
      </p:sp>
    </p:spTree>
    <p:extLst>
      <p:ext uri="{BB962C8B-B14F-4D97-AF65-F5344CB8AC3E}">
        <p14:creationId xmlns:p14="http://schemas.microsoft.com/office/powerpoint/2010/main" val="19935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0DE20B4-55BD-4796-AF02-A4A46F50879E}" type="slidenum">
              <a:rPr lang="fr-FR" smtClean="0"/>
              <a:t>‹N°›</a:t>
            </a:fld>
            <a:endParaRPr lang="fr-FR" dirty="0"/>
          </a:p>
        </p:txBody>
      </p:sp>
      <p:sp>
        <p:nvSpPr>
          <p:cNvPr id="7" name="Espace réservé du pied de page 4"/>
          <p:cNvSpPr txBox="1">
            <a:spLocks/>
          </p:cNvSpPr>
          <p:nvPr userDrawn="1"/>
        </p:nvSpPr>
        <p:spPr>
          <a:xfrm>
            <a:off x="2420144" y="6317704"/>
            <a:ext cx="4752528" cy="692696"/>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Ajustement de l’inventaire du Département de la Réunion et de l’état de l’actif du comptable public pour la période 2012 à 2015</a:t>
            </a:r>
          </a:p>
          <a:p>
            <a:endParaRPr lang="fr-FR" dirty="0"/>
          </a:p>
        </p:txBody>
      </p:sp>
    </p:spTree>
    <p:extLst>
      <p:ext uri="{BB962C8B-B14F-4D97-AF65-F5344CB8AC3E}">
        <p14:creationId xmlns:p14="http://schemas.microsoft.com/office/powerpoint/2010/main" val="35231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0DE20B4-55BD-4796-AF02-A4A46F50879E}" type="slidenum">
              <a:rPr lang="fr-FR" smtClean="0"/>
              <a:t>‹N°›</a:t>
            </a:fld>
            <a:endParaRPr lang="fr-FR" dirty="0"/>
          </a:p>
        </p:txBody>
      </p:sp>
    </p:spTree>
    <p:extLst>
      <p:ext uri="{BB962C8B-B14F-4D97-AF65-F5344CB8AC3E}">
        <p14:creationId xmlns:p14="http://schemas.microsoft.com/office/powerpoint/2010/main" val="89497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01600"/>
            <a:ext cx="8232775" cy="860400"/>
          </a:xfrm>
          <a:prstGeom prst="rect">
            <a:avLst/>
          </a:prstGeom>
        </p:spPr>
        <p:txBody>
          <a:bodyPr/>
          <a:lstStyle>
            <a:lvl1pPr>
              <a:defRPr sz="2052">
                <a:solidFill>
                  <a:srgbClr val="3C7698"/>
                </a:solidFill>
                <a:latin typeface="Calibri" panose="020F0502020204030204" pitchFamily="34" charset="0"/>
                <a:cs typeface="Calibri" panose="020F0502020204030204" pitchFamily="34" charset="0"/>
              </a:defRPr>
            </a:lvl1pPr>
          </a:lstStyle>
          <a:p>
            <a:r>
              <a:rPr lang="fr-FR" dirty="0"/>
              <a:t>Cliquez et modifiez le titre</a:t>
            </a:r>
            <a:endParaRPr lang="en-GB" dirty="0"/>
          </a:p>
        </p:txBody>
      </p:sp>
      <p:sp>
        <p:nvSpPr>
          <p:cNvPr id="4" name="Text Placeholder 3"/>
          <p:cNvSpPr>
            <a:spLocks noGrp="1"/>
          </p:cNvSpPr>
          <p:nvPr>
            <p:ph type="body" sz="quarter" idx="10"/>
          </p:nvPr>
        </p:nvSpPr>
        <p:spPr>
          <a:xfrm>
            <a:off x="464328" y="1404148"/>
            <a:ext cx="8233778" cy="4637287"/>
          </a:xfrm>
          <a:prstGeom prst="rect">
            <a:avLst/>
          </a:prstGeom>
        </p:spPr>
        <p:txBody>
          <a:bodyPr/>
          <a:lstStyle>
            <a:lvl2pPr marL="154770" indent="-147982">
              <a:defRPr lang="en-US" sz="1197" kern="1200" dirty="0" smtClean="0">
                <a:solidFill>
                  <a:srgbClr val="646464"/>
                </a:solidFill>
                <a:latin typeface="Calibri" panose="020F0502020204030204" pitchFamily="34" charset="0"/>
                <a:ea typeface="+mn-ea"/>
                <a:cs typeface="Calibri" panose="020F0502020204030204" pitchFamily="34" charset="0"/>
              </a:defRPr>
            </a:lvl2pPr>
            <a:lvl3pPr marL="399143" indent="-244373">
              <a:defRPr lang="en-US" sz="1197" kern="1200" dirty="0" smtClean="0">
                <a:solidFill>
                  <a:srgbClr val="646464"/>
                </a:solidFill>
                <a:latin typeface="Calibri" panose="020F0502020204030204" pitchFamily="34" charset="0"/>
                <a:ea typeface="+mn-ea"/>
                <a:cs typeface="Calibri" panose="020F0502020204030204" pitchFamily="34" charset="0"/>
              </a:defRPr>
            </a:lvl3pPr>
            <a:lvl4pPr marL="553913" indent="-244373">
              <a:defRPr lang="en-US" sz="1197" kern="1200" dirty="0" smtClean="0">
                <a:solidFill>
                  <a:srgbClr val="646464"/>
                </a:solidFill>
                <a:latin typeface="Calibri" panose="020F0502020204030204" pitchFamily="34" charset="0"/>
                <a:ea typeface="+mn-ea"/>
                <a:cs typeface="Calibri" panose="020F0502020204030204" pitchFamily="34" charset="0"/>
              </a:defRPr>
            </a:lvl4pPr>
            <a:lvl5pPr marL="708683" indent="-244373">
              <a:defRPr lang="fr-FR" sz="1197" kern="1200" dirty="0">
                <a:solidFill>
                  <a:srgbClr val="646464"/>
                </a:solidFill>
                <a:latin typeface="Calibri" panose="020F0502020204030204" pitchFamily="34" charset="0"/>
                <a:ea typeface="+mn-ea"/>
                <a:cs typeface="Calibri" panose="020F0502020204030204" pitchFamily="34" charset="0"/>
              </a:defRPr>
            </a:lvl5pPr>
          </a:lstStyle>
          <a:p>
            <a:pPr lvl="0"/>
            <a:r>
              <a:rPr lang="en-US" dirty="0"/>
              <a:t>Click to edit Master text styles</a:t>
            </a:r>
          </a:p>
          <a:p>
            <a:pPr marL="154770" lvl="1" indent="-147982" algn="l" defTabSz="861889" rtl="0" eaLnBrk="1" latinLnBrk="0" hangingPunct="1">
              <a:spcBef>
                <a:spcPts val="0"/>
              </a:spcBef>
              <a:spcAft>
                <a:spcPts val="513"/>
              </a:spcAft>
              <a:buClr>
                <a:schemeClr val="bg2">
                  <a:lumMod val="60000"/>
                  <a:lumOff val="40000"/>
                </a:schemeClr>
              </a:buClr>
              <a:buSzPct val="70000"/>
              <a:buFont typeface="LucidaGrande" charset="0"/>
              <a:buChar char="▶︎"/>
              <a:tabLst/>
            </a:pPr>
            <a:r>
              <a:rPr lang="en-US" dirty="0"/>
              <a:t>Second level</a:t>
            </a:r>
          </a:p>
          <a:p>
            <a:pPr marL="309540" lvl="2" indent="-154770" algn="l" defTabSz="861889" rtl="0" eaLnBrk="1" latinLnBrk="0" hangingPunct="1">
              <a:spcBef>
                <a:spcPts val="0"/>
              </a:spcBef>
              <a:spcAft>
                <a:spcPts val="513"/>
              </a:spcAft>
              <a:buClr>
                <a:schemeClr val="bg2">
                  <a:lumMod val="60000"/>
                  <a:lumOff val="40000"/>
                </a:schemeClr>
              </a:buClr>
              <a:buSzPct val="70000"/>
              <a:buFont typeface="Calibri" panose="020F0502020204030204" pitchFamily="34" charset="0"/>
              <a:buChar char="—"/>
              <a:tabLst/>
            </a:pPr>
            <a:r>
              <a:rPr lang="en-US" dirty="0"/>
              <a:t>Third level</a:t>
            </a:r>
          </a:p>
          <a:p>
            <a:pPr marL="464309" lvl="3" indent="-154770" algn="l" defTabSz="861889" rtl="0" eaLnBrk="1" latinLnBrk="0" hangingPunct="1">
              <a:spcBef>
                <a:spcPts val="0"/>
              </a:spcBef>
              <a:spcAft>
                <a:spcPts val="513"/>
              </a:spcAft>
              <a:buClr>
                <a:schemeClr val="bg2">
                  <a:lumMod val="60000"/>
                  <a:lumOff val="40000"/>
                </a:schemeClr>
              </a:buClr>
              <a:buSzPct val="70000"/>
              <a:buFont typeface="Arial" charset="0"/>
              <a:buChar char="•"/>
              <a:tabLst/>
            </a:pPr>
            <a:r>
              <a:rPr lang="en-US" dirty="0"/>
              <a:t>Fourth level</a:t>
            </a:r>
          </a:p>
          <a:p>
            <a:pPr marL="610934" lvl="4" indent="-146624" algn="l" defTabSz="861889" rtl="0" eaLnBrk="1" latinLnBrk="0" hangingPunct="1">
              <a:spcBef>
                <a:spcPts val="0"/>
              </a:spcBef>
              <a:spcAft>
                <a:spcPts val="513"/>
              </a:spcAft>
              <a:buClr>
                <a:schemeClr val="bg2">
                  <a:lumMod val="60000"/>
                  <a:lumOff val="40000"/>
                </a:schemeClr>
              </a:buClr>
              <a:buSzPct val="70000"/>
              <a:buFont typeface="ArialMT" charset="0"/>
              <a:buChar char="-"/>
              <a:tabLst/>
            </a:pPr>
            <a:r>
              <a:rPr lang="en-US" dirty="0"/>
              <a:t>Fifth level</a:t>
            </a:r>
            <a:endParaRPr lang="fr-FR" dirty="0"/>
          </a:p>
        </p:txBody>
      </p:sp>
    </p:spTree>
    <p:extLst>
      <p:ext uri="{BB962C8B-B14F-4D97-AF65-F5344CB8AC3E}">
        <p14:creationId xmlns:p14="http://schemas.microsoft.com/office/powerpoint/2010/main" val="2731823851"/>
      </p:ext>
    </p:extLst>
  </p:cSld>
  <p:clrMapOvr>
    <a:masterClrMapping/>
  </p:clrMapOvr>
  <p:hf hdr="0"/>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0DE20B4-55BD-4796-AF02-A4A46F50879E}" type="slidenum">
              <a:rPr lang="fr-FR" smtClean="0"/>
              <a:t>‹N°›</a:t>
            </a:fld>
            <a:endParaRPr lang="fr-FR" dirty="0"/>
          </a:p>
        </p:txBody>
      </p:sp>
      <p:sp>
        <p:nvSpPr>
          <p:cNvPr id="7" name="Espace réservé du pied de page 4"/>
          <p:cNvSpPr txBox="1">
            <a:spLocks/>
          </p:cNvSpPr>
          <p:nvPr userDrawn="1"/>
        </p:nvSpPr>
        <p:spPr>
          <a:xfrm>
            <a:off x="2051720" y="6134524"/>
            <a:ext cx="4752528" cy="692696"/>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Marché de services pour </a:t>
            </a:r>
            <a:r>
              <a:rPr lang="fr-FR" baseline="0" dirty="0"/>
              <a:t> l’exercice de la mission de </a:t>
            </a:r>
          </a:p>
          <a:p>
            <a:r>
              <a:rPr lang="fr-FR" baseline="0" dirty="0"/>
              <a:t>commissaire aux comptes</a:t>
            </a:r>
            <a:endParaRPr lang="fr-FR" dirty="0"/>
          </a:p>
        </p:txBody>
      </p:sp>
    </p:spTree>
    <p:extLst>
      <p:ext uri="{BB962C8B-B14F-4D97-AF65-F5344CB8AC3E}">
        <p14:creationId xmlns:p14="http://schemas.microsoft.com/office/powerpoint/2010/main" val="381817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0DE20B4-55BD-4796-AF02-A4A46F50879E}" type="slidenum">
              <a:rPr lang="fr-FR" smtClean="0"/>
              <a:t>‹N°›</a:t>
            </a:fld>
            <a:endParaRPr lang="fr-FR" dirty="0"/>
          </a:p>
        </p:txBody>
      </p:sp>
      <p:sp>
        <p:nvSpPr>
          <p:cNvPr id="7" name="Espace réservé du pied de page 4"/>
          <p:cNvSpPr txBox="1">
            <a:spLocks/>
          </p:cNvSpPr>
          <p:nvPr userDrawn="1"/>
        </p:nvSpPr>
        <p:spPr>
          <a:xfrm>
            <a:off x="2420144" y="6317704"/>
            <a:ext cx="4752528" cy="692696"/>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Ajustement de l’inventaire du Département de la Réunion et de l’état de l’actif du comptable public pour la période 2012 à 2015</a:t>
            </a:r>
          </a:p>
          <a:p>
            <a:endParaRPr lang="fr-FR" dirty="0"/>
          </a:p>
        </p:txBody>
      </p:sp>
    </p:spTree>
    <p:extLst>
      <p:ext uri="{BB962C8B-B14F-4D97-AF65-F5344CB8AC3E}">
        <p14:creationId xmlns:p14="http://schemas.microsoft.com/office/powerpoint/2010/main" val="233586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0DE20B4-55BD-4796-AF02-A4A46F50879E}" type="slidenum">
              <a:rPr lang="fr-FR" smtClean="0"/>
              <a:t>‹N°›</a:t>
            </a:fld>
            <a:endParaRPr lang="fr-FR" dirty="0"/>
          </a:p>
        </p:txBody>
      </p:sp>
      <p:sp>
        <p:nvSpPr>
          <p:cNvPr id="8" name="Espace réservé du pied de page 4"/>
          <p:cNvSpPr txBox="1">
            <a:spLocks/>
          </p:cNvSpPr>
          <p:nvPr userDrawn="1"/>
        </p:nvSpPr>
        <p:spPr>
          <a:xfrm>
            <a:off x="2420144" y="6317704"/>
            <a:ext cx="4752528" cy="692696"/>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Ajustement de l’inventaire du Département de la Réunion et de l’état de l’actif du comptable public pour la période 2012 à 2015</a:t>
            </a:r>
          </a:p>
          <a:p>
            <a:endParaRPr lang="fr-FR" dirty="0"/>
          </a:p>
        </p:txBody>
      </p:sp>
    </p:spTree>
    <p:extLst>
      <p:ext uri="{BB962C8B-B14F-4D97-AF65-F5344CB8AC3E}">
        <p14:creationId xmlns:p14="http://schemas.microsoft.com/office/powerpoint/2010/main" val="270099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is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0DE20B4-55BD-4796-AF02-A4A46F50879E}" type="slidenum">
              <a:rPr lang="fr-FR" smtClean="0"/>
              <a:t>‹N°›</a:t>
            </a:fld>
            <a:endParaRPr lang="fr-FR" dirty="0"/>
          </a:p>
        </p:txBody>
      </p:sp>
      <p:sp>
        <p:nvSpPr>
          <p:cNvPr id="10" name="Espace réservé du pied de page 4"/>
          <p:cNvSpPr txBox="1">
            <a:spLocks/>
          </p:cNvSpPr>
          <p:nvPr userDrawn="1"/>
        </p:nvSpPr>
        <p:spPr>
          <a:xfrm>
            <a:off x="2420144" y="6317704"/>
            <a:ext cx="4752528" cy="692696"/>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Ajustement de l’inventaire du Département de la Réunion et de l’état de l’actif du comptable public pour la période 2012 à 2015</a:t>
            </a:r>
          </a:p>
          <a:p>
            <a:endParaRPr lang="fr-FR" dirty="0"/>
          </a:p>
        </p:txBody>
      </p:sp>
    </p:spTree>
    <p:extLst>
      <p:ext uri="{BB962C8B-B14F-4D97-AF65-F5344CB8AC3E}">
        <p14:creationId xmlns:p14="http://schemas.microsoft.com/office/powerpoint/2010/main" val="107687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0DE20B4-55BD-4796-AF02-A4A46F50879E}" type="slidenum">
              <a:rPr lang="fr-FR" smtClean="0"/>
              <a:t>‹N°›</a:t>
            </a:fld>
            <a:endParaRPr lang="fr-FR" dirty="0"/>
          </a:p>
        </p:txBody>
      </p:sp>
      <p:sp>
        <p:nvSpPr>
          <p:cNvPr id="7" name="Espace réservé du pied de page 4"/>
          <p:cNvSpPr>
            <a:spLocks noGrp="1"/>
          </p:cNvSpPr>
          <p:nvPr>
            <p:ph type="ftr" sz="quarter" idx="11"/>
          </p:nvPr>
        </p:nvSpPr>
        <p:spPr>
          <a:xfrm>
            <a:off x="2267744" y="6165304"/>
            <a:ext cx="4752528" cy="692696"/>
          </a:xfrm>
        </p:spPr>
        <p:txBody>
          <a:bodyPr/>
          <a:lstStyle/>
          <a:p>
            <a:endParaRPr lang="fr-FR" dirty="0"/>
          </a:p>
        </p:txBody>
      </p:sp>
    </p:spTree>
    <p:extLst>
      <p:ext uri="{BB962C8B-B14F-4D97-AF65-F5344CB8AC3E}">
        <p14:creationId xmlns:p14="http://schemas.microsoft.com/office/powerpoint/2010/main" val="326919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0DE20B4-55BD-4796-AF02-A4A46F50879E}" type="slidenum">
              <a:rPr lang="fr-FR" smtClean="0"/>
              <a:t>‹N°›</a:t>
            </a:fld>
            <a:endParaRPr lang="fr-FR" dirty="0"/>
          </a:p>
        </p:txBody>
      </p:sp>
      <p:sp>
        <p:nvSpPr>
          <p:cNvPr id="5" name="Espace réservé du pied de page 4"/>
          <p:cNvSpPr>
            <a:spLocks noGrp="1"/>
          </p:cNvSpPr>
          <p:nvPr>
            <p:ph type="ftr" sz="quarter" idx="11"/>
          </p:nvPr>
        </p:nvSpPr>
        <p:spPr>
          <a:xfrm>
            <a:off x="2267744" y="6165304"/>
            <a:ext cx="4752528" cy="692696"/>
          </a:xfrm>
        </p:spPr>
        <p:txBody>
          <a:bodyPr/>
          <a:lstStyle/>
          <a:p>
            <a:endParaRPr lang="fr-FR" dirty="0"/>
          </a:p>
        </p:txBody>
      </p:sp>
    </p:spTree>
    <p:extLst>
      <p:ext uri="{BB962C8B-B14F-4D97-AF65-F5344CB8AC3E}">
        <p14:creationId xmlns:p14="http://schemas.microsoft.com/office/powerpoint/2010/main" val="120835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0DE20B4-55BD-4796-AF02-A4A46F50879E}" type="slidenum">
              <a:rPr lang="fr-FR" smtClean="0"/>
              <a:t>‹N°›</a:t>
            </a:fld>
            <a:endParaRPr lang="fr-FR" dirty="0"/>
          </a:p>
        </p:txBody>
      </p:sp>
    </p:spTree>
    <p:extLst>
      <p:ext uri="{BB962C8B-B14F-4D97-AF65-F5344CB8AC3E}">
        <p14:creationId xmlns:p14="http://schemas.microsoft.com/office/powerpoint/2010/main" val="154709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0DE20B4-55BD-4796-AF02-A4A46F50879E}" type="slidenum">
              <a:rPr lang="fr-FR" smtClean="0"/>
              <a:t>‹N°›</a:t>
            </a:fld>
            <a:endParaRPr lang="fr-FR" dirty="0"/>
          </a:p>
        </p:txBody>
      </p:sp>
    </p:spTree>
    <p:extLst>
      <p:ext uri="{BB962C8B-B14F-4D97-AF65-F5344CB8AC3E}">
        <p14:creationId xmlns:p14="http://schemas.microsoft.com/office/powerpoint/2010/main" val="285980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107504" y="63662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2195736" y="6019052"/>
            <a:ext cx="4608512" cy="6943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a:t>1</a:t>
            </a:r>
          </a:p>
        </p:txBody>
      </p:sp>
      <p:pic>
        <p:nvPicPr>
          <p:cNvPr id="1026" name="Picture 2" descr="E:\reseau_g\Cabt_al\CAC AUDIT EXPERTISE\APPEL D OFFRE\AUDIT LEGAL\SPL ERD\AAARRFGMJ3UI-C2000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212372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84168" y="6309320"/>
            <a:ext cx="2339340" cy="476672"/>
          </a:xfrm>
          <a:prstGeom prst="rect">
            <a:avLst/>
          </a:prstGeom>
        </p:spPr>
      </p:pic>
    </p:spTree>
    <p:extLst>
      <p:ext uri="{BB962C8B-B14F-4D97-AF65-F5344CB8AC3E}">
        <p14:creationId xmlns:p14="http://schemas.microsoft.com/office/powerpoint/2010/main" val="340840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2.wdp"/><Relationship Id="rId10" Type="http://schemas.openxmlformats.org/officeDocument/2006/relationships/image" Target="../media/image38.emf"/><Relationship Id="rId4" Type="http://schemas.openxmlformats.org/officeDocument/2006/relationships/image" Target="../media/image34.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https://www.crowe.com/fr/jmac"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364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7544" y="2636912"/>
            <a:ext cx="8280920" cy="1077218"/>
          </a:xfrm>
          <a:prstGeom prst="rect">
            <a:avLst/>
          </a:prstGeom>
          <a:noFill/>
        </p:spPr>
        <p:txBody>
          <a:bodyPr wrap="square" rtlCol="0">
            <a:spAutoFit/>
          </a:bodyPr>
          <a:lstStyle/>
          <a:p>
            <a:pPr algn="ctr"/>
            <a:r>
              <a:rPr lang="fr-FR" sz="3200" b="1" dirty="0">
                <a:solidFill>
                  <a:schemeClr val="bg1"/>
                </a:solidFill>
                <a:effectLst>
                  <a:outerShdw blurRad="50800" dist="38100" algn="l" rotWithShape="0">
                    <a:prstClr val="black">
                      <a:alpha val="40000"/>
                    </a:prstClr>
                  </a:outerShdw>
                </a:effectLst>
                <a:latin typeface="+mj-lt"/>
                <a:cs typeface="Times New Roman" pitchFamily="18" charset="0"/>
              </a:rPr>
              <a:t>Présentation de</a:t>
            </a:r>
          </a:p>
          <a:p>
            <a:pPr algn="ctr"/>
            <a:r>
              <a:rPr lang="fr-FR" sz="3200" b="1" dirty="0">
                <a:solidFill>
                  <a:schemeClr val="bg1"/>
                </a:solidFill>
                <a:effectLst>
                  <a:outerShdw blurRad="50800" dist="38100" algn="l" rotWithShape="0">
                    <a:prstClr val="black">
                      <a:alpha val="40000"/>
                    </a:prstClr>
                  </a:outerShdw>
                </a:effectLst>
                <a:latin typeface="+mj-lt"/>
                <a:cs typeface="Times New Roman" pitchFamily="18" charset="0"/>
              </a:rPr>
              <a:t>Crowe JMAC</a:t>
            </a:r>
          </a:p>
        </p:txBody>
      </p:sp>
      <p:sp>
        <p:nvSpPr>
          <p:cNvPr id="5" name="Sous-titre 2"/>
          <p:cNvSpPr txBox="1">
            <a:spLocks/>
          </p:cNvSpPr>
          <p:nvPr/>
        </p:nvSpPr>
        <p:spPr>
          <a:xfrm>
            <a:off x="1371600" y="4340696"/>
            <a:ext cx="6400800" cy="1752600"/>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fr-FR" sz="1600" b="1" dirty="0">
              <a:solidFill>
                <a:schemeClr val="bg1"/>
              </a:solidFill>
            </a:endParaRPr>
          </a:p>
          <a:p>
            <a:pPr marL="0" indent="0" algn="ctr">
              <a:buNone/>
              <a:defRPr/>
            </a:pPr>
            <a:r>
              <a:rPr lang="fr-FR" sz="1800" b="1" dirty="0">
                <a:solidFill>
                  <a:schemeClr val="bg1"/>
                </a:solidFill>
              </a:rPr>
              <a:t>Paris,   Mai 2019</a:t>
            </a:r>
          </a:p>
        </p:txBody>
      </p:sp>
      <p:sp>
        <p:nvSpPr>
          <p:cNvPr id="3" name="AutoShape 6" descr="Résultats de recherche d'images pour « crow horwat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8" descr="Résultats de recherche d'images pour « crow horwath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 name="Titre 1"/>
          <p:cNvSpPr>
            <a:spLocks noGrp="1"/>
          </p:cNvSpPr>
          <p:nvPr>
            <p:ph type="ctrTitle"/>
          </p:nvPr>
        </p:nvSpPr>
        <p:spPr>
          <a:xfrm>
            <a:off x="2987824" y="6093296"/>
            <a:ext cx="6708849" cy="2111201"/>
          </a:xfrm>
        </p:spPr>
        <p:txBody>
          <a:bodyPr/>
          <a:lstStyle/>
          <a:p>
            <a:r>
              <a:rPr lang="fr-FR" b="1" dirty="0"/>
              <a:t>Smart decisions , lasting value</a:t>
            </a:r>
          </a:p>
        </p:txBody>
      </p:sp>
      <p:pic>
        <p:nvPicPr>
          <p:cNvPr id="8" name="Image 7" descr="crowe logo indigo word"/>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7835"/>
            <a:ext cx="1524000" cy="419100"/>
          </a:xfrm>
          <a:prstGeom prst="rect">
            <a:avLst/>
          </a:prstGeom>
          <a:noFill/>
          <a:ln>
            <a:noFill/>
          </a:ln>
        </p:spPr>
      </p:pic>
      <p:sp>
        <p:nvSpPr>
          <p:cNvPr id="6" name="Rectangle 5">
            <a:extLst>
              <a:ext uri="{FF2B5EF4-FFF2-40B4-BE49-F238E27FC236}">
                <a16:creationId xmlns:a16="http://schemas.microsoft.com/office/drawing/2014/main" id="{E6E5616C-E733-4445-A9FF-B941D7983F9D}"/>
              </a:ext>
            </a:extLst>
          </p:cNvPr>
          <p:cNvSpPr/>
          <p:nvPr/>
        </p:nvSpPr>
        <p:spPr>
          <a:xfrm>
            <a:off x="6047657" y="142284"/>
            <a:ext cx="3096343" cy="697627"/>
          </a:xfrm>
          <a:prstGeom prst="rect">
            <a:avLst/>
          </a:prstGeom>
        </p:spPr>
        <p:txBody>
          <a:bodyPr wrap="square">
            <a:spAutoFit/>
          </a:bodyPr>
          <a:lstStyle/>
          <a:p>
            <a:pPr>
              <a:spcAft>
                <a:spcPts val="100"/>
              </a:spcAft>
            </a:pPr>
            <a:r>
              <a:rPr lang="fr-FR" sz="2800" b="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JM Audit et Conseils</a:t>
            </a:r>
            <a:endParaRPr lang="fr-FR" sz="1200" dirty="0">
              <a:latin typeface="New York"/>
              <a:ea typeface="Times New Roman" panose="02020603050405020304" pitchFamily="18" charset="0"/>
              <a:cs typeface="Times New Roman" panose="02020603050405020304" pitchFamily="18" charset="0"/>
            </a:endParaRPr>
          </a:p>
          <a:p>
            <a:pPr>
              <a:spcAft>
                <a:spcPts val="100"/>
              </a:spcAft>
            </a:pPr>
            <a:r>
              <a:rPr lang="fr-FR" sz="10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Membre Indépendant de Crowe Global</a:t>
            </a:r>
            <a:endParaRPr lang="fr-FR" sz="2800" dirty="0">
              <a:effectLst/>
              <a:latin typeface="New Yor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3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7152" y="2226667"/>
            <a:ext cx="3272450" cy="1980029"/>
          </a:xfrm>
          <a:prstGeom prst="rect">
            <a:avLst/>
          </a:prstGeom>
        </p:spPr>
        <p:txBody>
          <a:bodyPr wrap="square">
            <a:spAutoFit/>
          </a:bodyPr>
          <a:lstStyle/>
          <a:p>
            <a:pPr algn="just" eaLnBrk="1" fontAlgn="auto" hangingPunct="1">
              <a:spcBef>
                <a:spcPts val="0"/>
              </a:spcBef>
              <a:spcAft>
                <a:spcPts val="0"/>
              </a:spcAft>
              <a:defRPr/>
            </a:pPr>
            <a:r>
              <a:rPr lang="fr-FR" sz="4000" baseline="30000" dirty="0">
                <a:solidFill>
                  <a:srgbClr val="0070C0"/>
                </a:solidFill>
                <a:latin typeface="Arial" panose="020B0604020202020204" pitchFamily="34" charset="0"/>
                <a:cs typeface="Arial" panose="020B0604020202020204" pitchFamily="34" charset="0"/>
              </a:rPr>
              <a:t>Protéger</a:t>
            </a:r>
            <a:endParaRPr lang="fr-FR" sz="4400" baseline="30000" dirty="0">
              <a:solidFill>
                <a:srgbClr val="0070C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fr-FR" sz="1400" baseline="30000" dirty="0">
                <a:solidFill>
                  <a:srgbClr val="6F6F6E"/>
                </a:solidFill>
                <a:latin typeface="Arial" panose="020B0604020202020204" pitchFamily="34" charset="0"/>
                <a:cs typeface="Arial" panose="020B0604020202020204" pitchFamily="34" charset="0"/>
              </a:rPr>
              <a:t>Intégrité, respect mutuel et confiance, diversité, proximité relationnelle.</a:t>
            </a:r>
          </a:p>
          <a:p>
            <a:pPr algn="just" eaLnBrk="1" fontAlgn="auto" hangingPunct="1">
              <a:spcBef>
                <a:spcPts val="0"/>
              </a:spcBef>
              <a:spcAft>
                <a:spcPts val="0"/>
              </a:spcAft>
              <a:defRPr/>
            </a:pPr>
            <a:endParaRPr lang="fr-FR" sz="1400" baseline="30000" dirty="0">
              <a:solidFill>
                <a:schemeClr val="tx1">
                  <a:lumMod val="75000"/>
                  <a:lumOff val="25000"/>
                </a:schemeClr>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sz="1400" baseline="30000" dirty="0">
                <a:solidFill>
                  <a:schemeClr val="tx1">
                    <a:lumMod val="75000"/>
                    <a:lumOff val="25000"/>
                  </a:schemeClr>
                </a:solidFill>
                <a:latin typeface="Arial" panose="020B0604020202020204" pitchFamily="34" charset="0"/>
                <a:cs typeface="Arial" panose="020B0604020202020204" pitchFamily="34" charset="0"/>
              </a:rPr>
              <a:t>Au sein du réseau comme au sein de nos cabinets, nous nous connaissons et nous connaissons nos clients, avec qui nous entretenons des liens de confiance et de fidélité. Prendre soin, c’est considérer que nos clients comme nos collaborateurs ont droit au meilleur de nous mêmes, c’est placer la personne au cœur de nos relations professionnelles et faire de l’éthique, un code de conduite.</a:t>
            </a:r>
          </a:p>
        </p:txBody>
      </p:sp>
      <p:sp>
        <p:nvSpPr>
          <p:cNvPr id="11" name="Rectangle 10"/>
          <p:cNvSpPr/>
          <p:nvPr/>
        </p:nvSpPr>
        <p:spPr>
          <a:xfrm>
            <a:off x="4721885" y="2226667"/>
            <a:ext cx="3417337" cy="2195473"/>
          </a:xfrm>
          <a:prstGeom prst="rect">
            <a:avLst/>
          </a:prstGeom>
        </p:spPr>
        <p:txBody>
          <a:bodyPr wrap="square">
            <a:spAutoFit/>
          </a:bodyPr>
          <a:lstStyle/>
          <a:p>
            <a:pPr algn="just" eaLnBrk="1" fontAlgn="auto" hangingPunct="1">
              <a:spcBef>
                <a:spcPts val="0"/>
              </a:spcBef>
              <a:spcAft>
                <a:spcPts val="0"/>
              </a:spcAft>
              <a:defRPr/>
            </a:pPr>
            <a:r>
              <a:rPr lang="fr-FR" sz="4000" baseline="30000" dirty="0">
                <a:solidFill>
                  <a:srgbClr val="0070C0"/>
                </a:solidFill>
                <a:latin typeface="Arial" panose="020B0604020202020204" pitchFamily="34" charset="0"/>
                <a:cs typeface="Arial" panose="020B0604020202020204" pitchFamily="34" charset="0"/>
              </a:rPr>
              <a:t>Partager</a:t>
            </a:r>
            <a:endParaRPr lang="fr-FR" sz="4400" baseline="30000" dirty="0">
              <a:solidFill>
                <a:srgbClr val="0070C0"/>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sz="1400" baseline="30000" dirty="0">
                <a:solidFill>
                  <a:srgbClr val="6F6F6E"/>
                </a:solidFill>
                <a:latin typeface="Arial" panose="020B0604020202020204" pitchFamily="34" charset="0"/>
                <a:cs typeface="Arial" panose="020B0604020202020204" pitchFamily="34" charset="0"/>
              </a:rPr>
              <a:t>Travail d’équipe, recherche commune d’opportunités, implication et contribution partagées de la vision, de la stratégie, des objectifs du réseau.</a:t>
            </a:r>
          </a:p>
          <a:p>
            <a:pPr algn="just" eaLnBrk="1" fontAlgn="auto" hangingPunct="1">
              <a:spcBef>
                <a:spcPts val="0"/>
              </a:spcBef>
              <a:spcAft>
                <a:spcPts val="0"/>
              </a:spcAft>
              <a:defRPr/>
            </a:pPr>
            <a:endParaRPr lang="fr-FR" sz="1400" baseline="30000" dirty="0">
              <a:solidFill>
                <a:srgbClr val="6F6F6E"/>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sz="1400" baseline="30000" dirty="0">
                <a:solidFill>
                  <a:schemeClr val="tx1">
                    <a:lumMod val="75000"/>
                    <a:lumOff val="25000"/>
                  </a:schemeClr>
                </a:solidFill>
                <a:latin typeface="Arial" panose="020B0604020202020204" pitchFamily="34" charset="0"/>
                <a:cs typeface="Arial" panose="020B0604020202020204" pitchFamily="34" charset="0"/>
              </a:rPr>
              <a:t>Nous ne sommes pas une structure mondiale mais un réseau de cabinets indépendants, convaincus que l’on peut proposer des services performants en conjuguant nos spécificités, nos expertises, nos convictions dans le cadre</a:t>
            </a:r>
          </a:p>
          <a:p>
            <a:pPr algn="just" eaLnBrk="1" fontAlgn="auto" hangingPunct="1">
              <a:spcBef>
                <a:spcPts val="0"/>
              </a:spcBef>
              <a:spcAft>
                <a:spcPts val="0"/>
              </a:spcAft>
              <a:defRPr/>
            </a:pPr>
            <a:r>
              <a:rPr lang="fr-FR" sz="1400" baseline="30000" dirty="0">
                <a:solidFill>
                  <a:schemeClr val="tx1">
                    <a:lumMod val="75000"/>
                    <a:lumOff val="25000"/>
                  </a:schemeClr>
                </a:solidFill>
                <a:latin typeface="Arial" panose="020B0604020202020204" pitchFamily="34" charset="0"/>
                <a:cs typeface="Arial" panose="020B0604020202020204" pitchFamily="34" charset="0"/>
              </a:rPr>
              <a:t>d’engagements communs et de méthodes partagées. Parce qu’on est plus fort à plusieurs, surtout en restant soi-même.</a:t>
            </a:r>
          </a:p>
          <a:p>
            <a:pPr algn="just" eaLnBrk="1" fontAlgn="auto" hangingPunct="1">
              <a:spcBef>
                <a:spcPts val="0"/>
              </a:spcBef>
              <a:spcAft>
                <a:spcPts val="0"/>
              </a:spcAft>
              <a:defRPr/>
            </a:pPr>
            <a:endParaRPr lang="fr-FR" sz="1400" dirty="0">
              <a:latin typeface="Arial" panose="020B0604020202020204" pitchFamily="34" charset="0"/>
              <a:cs typeface="Arial" panose="020B0604020202020204" pitchFamily="34" charset="0"/>
            </a:endParaRPr>
          </a:p>
        </p:txBody>
      </p:sp>
      <p:sp>
        <p:nvSpPr>
          <p:cNvPr id="14" name="Rectangle 13"/>
          <p:cNvSpPr/>
          <p:nvPr/>
        </p:nvSpPr>
        <p:spPr>
          <a:xfrm>
            <a:off x="722260" y="4379939"/>
            <a:ext cx="3287342" cy="1836400"/>
          </a:xfrm>
          <a:prstGeom prst="rect">
            <a:avLst/>
          </a:prstGeom>
        </p:spPr>
        <p:txBody>
          <a:bodyPr wrap="square">
            <a:spAutoFit/>
          </a:bodyPr>
          <a:lstStyle/>
          <a:p>
            <a:pPr algn="just" eaLnBrk="1" fontAlgn="auto" hangingPunct="1">
              <a:spcBef>
                <a:spcPts val="0"/>
              </a:spcBef>
              <a:spcAft>
                <a:spcPts val="0"/>
              </a:spcAft>
              <a:defRPr/>
            </a:pPr>
            <a:r>
              <a:rPr lang="fr-FR" sz="4000" baseline="30000" dirty="0">
                <a:solidFill>
                  <a:srgbClr val="0070C0"/>
                </a:solidFill>
                <a:latin typeface="Arial" panose="020B0604020202020204" pitchFamily="34" charset="0"/>
                <a:cs typeface="Arial" panose="020B0604020202020204" pitchFamily="34" charset="0"/>
              </a:rPr>
              <a:t>Investir</a:t>
            </a:r>
            <a:endParaRPr lang="fr-FR" sz="4400" baseline="30000" dirty="0">
              <a:solidFill>
                <a:srgbClr val="0070C0"/>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sz="1400" baseline="30000" dirty="0">
                <a:solidFill>
                  <a:srgbClr val="6F6F6E"/>
                </a:solidFill>
                <a:latin typeface="Arial" panose="020B0604020202020204" pitchFamily="34" charset="0"/>
                <a:cs typeface="Arial" panose="020B0604020202020204" pitchFamily="34" charset="0"/>
              </a:rPr>
              <a:t>Anticipation, formation permanente, implication résolue pour atteindre l’excellence et un service de qualité.</a:t>
            </a:r>
          </a:p>
          <a:p>
            <a:pPr algn="just" eaLnBrk="1" fontAlgn="auto" hangingPunct="1">
              <a:spcBef>
                <a:spcPts val="0"/>
              </a:spcBef>
              <a:spcAft>
                <a:spcPts val="0"/>
              </a:spcAft>
              <a:defRPr/>
            </a:pPr>
            <a:endParaRPr lang="fr-FR" sz="1400" baseline="30000" dirty="0">
              <a:solidFill>
                <a:srgbClr val="6F6F6E"/>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fr-FR" sz="1400" baseline="30000" dirty="0">
                <a:solidFill>
                  <a:schemeClr val="tx1">
                    <a:lumMod val="75000"/>
                    <a:lumOff val="25000"/>
                  </a:schemeClr>
                </a:solidFill>
                <a:latin typeface="Arial" panose="020B0604020202020204" pitchFamily="34" charset="0"/>
                <a:cs typeface="Arial" panose="020B0604020202020204" pitchFamily="34" charset="0"/>
              </a:rPr>
              <a:t>Créer de la valeur pour nos clients comme pour nos cabinets, c’est aussi avoir toujours un temps d’avance dans un monde qui évolue de plus en plus vite.</a:t>
            </a:r>
          </a:p>
          <a:p>
            <a:pPr algn="just" eaLnBrk="1" fontAlgn="auto" hangingPunct="1">
              <a:spcBef>
                <a:spcPts val="0"/>
              </a:spcBef>
              <a:spcAft>
                <a:spcPts val="0"/>
              </a:spcAft>
              <a:defRPr/>
            </a:pPr>
            <a:r>
              <a:rPr lang="fr-FR" sz="1400" baseline="30000" dirty="0">
                <a:solidFill>
                  <a:schemeClr val="tx1">
                    <a:lumMod val="75000"/>
                    <a:lumOff val="25000"/>
                  </a:schemeClr>
                </a:solidFill>
                <a:latin typeface="Arial" panose="020B0604020202020204" pitchFamily="34" charset="0"/>
                <a:cs typeface="Arial" panose="020B0604020202020204" pitchFamily="34" charset="0"/>
              </a:rPr>
              <a:t>Nous nous donnons les moyens de voir loin et d’innover en permanence pour offrir des prestations de haute qualité à nos clients.</a:t>
            </a:r>
          </a:p>
        </p:txBody>
      </p:sp>
      <p:sp>
        <p:nvSpPr>
          <p:cNvPr id="16" name="Rectangle 15"/>
          <p:cNvSpPr/>
          <p:nvPr/>
        </p:nvSpPr>
        <p:spPr>
          <a:xfrm>
            <a:off x="4648142" y="4395355"/>
            <a:ext cx="3491080" cy="2113399"/>
          </a:xfrm>
          <a:prstGeom prst="rect">
            <a:avLst/>
          </a:prstGeom>
        </p:spPr>
        <p:txBody>
          <a:bodyPr wrap="square">
            <a:spAutoFit/>
          </a:bodyPr>
          <a:lstStyle/>
          <a:p>
            <a:pPr eaLnBrk="1" fontAlgn="auto" hangingPunct="1">
              <a:spcBef>
                <a:spcPts val="0"/>
              </a:spcBef>
              <a:spcAft>
                <a:spcPts val="0"/>
              </a:spcAft>
              <a:defRPr/>
            </a:pPr>
            <a:r>
              <a:rPr lang="fr-FR" sz="4000" baseline="30000" dirty="0">
                <a:solidFill>
                  <a:srgbClr val="0070C0"/>
                </a:solidFill>
                <a:latin typeface="Arial" panose="020B0604020202020204" pitchFamily="34" charset="0"/>
                <a:cs typeface="Arial" panose="020B0604020202020204" pitchFamily="34" charset="0"/>
              </a:rPr>
              <a:t>Grandir</a:t>
            </a:r>
            <a:endParaRPr lang="fr-FR" sz="4400" baseline="30000" dirty="0">
              <a:solidFill>
                <a:srgbClr val="0070C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fr-FR" sz="1400" baseline="30000" dirty="0">
                <a:solidFill>
                  <a:srgbClr val="6F6F6E"/>
                </a:solidFill>
                <a:latin typeface="Arial" panose="020B0604020202020204" pitchFamily="34" charset="0"/>
                <a:cs typeface="Arial" panose="020B0604020202020204" pitchFamily="34" charset="0"/>
              </a:rPr>
              <a:t>Croissance basée sur la qualité de service dans les missions nationales et internationales, solidité financière de tous les cabinets membres.</a:t>
            </a:r>
          </a:p>
          <a:p>
            <a:pPr eaLnBrk="1" fontAlgn="auto" hangingPunct="1">
              <a:spcBef>
                <a:spcPts val="0"/>
              </a:spcBef>
              <a:spcAft>
                <a:spcPts val="0"/>
              </a:spcAft>
              <a:defRPr/>
            </a:pPr>
            <a:endParaRPr lang="fr-FR" sz="1400" baseline="30000" dirty="0">
              <a:solidFill>
                <a:srgbClr val="6F6F6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fr-FR" sz="1400" baseline="30000" dirty="0">
                <a:solidFill>
                  <a:schemeClr val="tx1">
                    <a:lumMod val="75000"/>
                    <a:lumOff val="25000"/>
                  </a:schemeClr>
                </a:solidFill>
                <a:latin typeface="Arial" panose="020B0604020202020204" pitchFamily="34" charset="0"/>
                <a:cs typeface="Arial" panose="020B0604020202020204" pitchFamily="34" charset="0"/>
              </a:rPr>
              <a:t>Nous considérons que l’amélioration continue de la qualité de nos services et le renforcement de la solidité financière de nos cabinets sont des fondements indispensables pour nous permettre de maîtriser notre avenir et d’accompagner nos clients sereinement et en toute indépendance.</a:t>
            </a:r>
          </a:p>
          <a:p>
            <a:pPr eaLnBrk="1" fontAlgn="auto" hangingPunct="1">
              <a:spcBef>
                <a:spcPts val="0"/>
              </a:spcBef>
              <a:spcAft>
                <a:spcPts val="0"/>
              </a:spcAft>
              <a:defRPr/>
            </a:pPr>
            <a:endParaRPr lang="fr-FR"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D0DE20B4-55BD-4796-AF02-A4A46F50879E}" type="slidenum">
              <a:rPr lang="fr-FR" smtClean="0"/>
              <a:pPr/>
              <a:t>10</a:t>
            </a:fld>
            <a:endParaRPr lang="fr-FR" dirty="0"/>
          </a:p>
        </p:txBody>
      </p:sp>
      <p:sp>
        <p:nvSpPr>
          <p:cNvPr id="19" name="Titre 1"/>
          <p:cNvSpPr>
            <a:spLocks noGrp="1"/>
          </p:cNvSpPr>
          <p:nvPr>
            <p:ph type="title" idx="4294967295"/>
          </p:nvPr>
        </p:nvSpPr>
        <p:spPr>
          <a:xfrm>
            <a:off x="0" y="765175"/>
            <a:ext cx="9144000" cy="492125"/>
          </a:xfrm>
          <a:prstGeom prst="rect">
            <a:avLst/>
          </a:prstGeom>
        </p:spPr>
        <p:txBody>
          <a:bodyPr/>
          <a:lstStyle/>
          <a:p>
            <a:pPr>
              <a:defRPr/>
            </a:pPr>
            <a:r>
              <a:rPr lang="fr-FR" sz="2800" dirty="0">
                <a:solidFill>
                  <a:schemeClr val="accent5">
                    <a:lumMod val="50000"/>
                  </a:schemeClr>
                </a:solidFill>
                <a:latin typeface="Arial" panose="020B0604020202020204" pitchFamily="34" charset="0"/>
                <a:cs typeface="Arial" panose="020B0604020202020204" pitchFamily="34" charset="0"/>
              </a:rPr>
              <a:t>Nos valeurs : </a:t>
            </a:r>
            <a:r>
              <a:rPr lang="en-US" altLang="en-US" sz="2800" b="1" dirty="0">
                <a:solidFill>
                  <a:srgbClr val="003366"/>
                </a:solidFill>
                <a:latin typeface="Arial" panose="020B0604020202020204" pitchFamily="34" charset="0"/>
                <a:cs typeface="Arial" panose="020B0604020202020204" pitchFamily="34" charset="0"/>
              </a:rPr>
              <a:t>Smart decisions, lasting value</a:t>
            </a:r>
            <a:br>
              <a:rPr lang="en-US" altLang="en-US" sz="2800" b="1" dirty="0">
                <a:solidFill>
                  <a:srgbClr val="003366"/>
                </a:solidFill>
                <a:latin typeface="Arial" panose="020B0604020202020204" pitchFamily="34" charset="0"/>
                <a:cs typeface="Arial" panose="020B0604020202020204" pitchFamily="34" charset="0"/>
              </a:rPr>
            </a:br>
            <a:endParaRPr lang="fr-FR" sz="2800" dirty="0">
              <a:solidFill>
                <a:schemeClr val="accent5">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722260" y="1457226"/>
            <a:ext cx="7869232" cy="769441"/>
          </a:xfrm>
          <a:prstGeom prst="rect">
            <a:avLst/>
          </a:prstGeom>
        </p:spPr>
        <p:txBody>
          <a:bodyPr wrap="square">
            <a:spAutoFit/>
          </a:bodyPr>
          <a:lstStyle/>
          <a:p>
            <a:r>
              <a:rPr lang="fr-FR" sz="1100" dirty="0">
                <a:solidFill>
                  <a:srgbClr val="003366"/>
                </a:solidFill>
                <a:latin typeface="Arial" panose="020B0604020202020204" pitchFamily="34" charset="0"/>
                <a:cs typeface="Arial" panose="020B0604020202020204" pitchFamily="34" charset="0"/>
              </a:rPr>
              <a:t>Nous n’avons pas choisi Crowe par hasard. Les professionnels du réseau partagent des valeurs communes sur lesquelles ils fondent des relations professionnelles et personnelles de qualité, au niveau local, national et international.</a:t>
            </a:r>
          </a:p>
          <a:p>
            <a:r>
              <a:rPr lang="fr-FR" sz="1100" dirty="0">
                <a:solidFill>
                  <a:srgbClr val="003366"/>
                </a:solidFill>
                <a:latin typeface="Arial" panose="020B0604020202020204" pitchFamily="34" charset="0"/>
                <a:cs typeface="Arial" panose="020B0604020202020204" pitchFamily="34" charset="0"/>
              </a:rPr>
              <a:t>Vecteur d’identité et ciment de nos relations, ces valeurs nous aident au quotidien à travailler ensemble et avec nos clients.</a:t>
            </a:r>
          </a:p>
          <a:p>
            <a:endParaRPr lang="fr-FR" sz="1100" dirty="0">
              <a:solidFill>
                <a:schemeClr val="bg2">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9" name="ZoneTexte 8"/>
          <p:cNvSpPr txBox="1"/>
          <p:nvPr/>
        </p:nvSpPr>
        <p:spPr>
          <a:xfrm>
            <a:off x="8591492" y="6479800"/>
            <a:ext cx="552508" cy="369332"/>
          </a:xfrm>
          <a:prstGeom prst="rect">
            <a:avLst/>
          </a:prstGeom>
          <a:solidFill>
            <a:schemeClr val="bg1"/>
          </a:solidFill>
        </p:spPr>
        <p:txBody>
          <a:bodyPr wrap="square" rtlCol="0">
            <a:spAutoFit/>
          </a:bodyPr>
          <a:lstStyle/>
          <a:p>
            <a:endParaRPr lang="fr-FR" dirty="0"/>
          </a:p>
        </p:txBody>
      </p:sp>
      <p:sp>
        <p:nvSpPr>
          <p:cNvPr id="2" name="ZoneTexte 1"/>
          <p:cNvSpPr txBox="1"/>
          <p:nvPr/>
        </p:nvSpPr>
        <p:spPr>
          <a:xfrm>
            <a:off x="6588224" y="6309320"/>
            <a:ext cx="1800199" cy="443650"/>
          </a:xfrm>
          <a:prstGeom prst="rect">
            <a:avLst/>
          </a:prstGeom>
          <a:solidFill>
            <a:schemeClr val="bg1"/>
          </a:solidFill>
        </p:spPr>
        <p:txBody>
          <a:bodyPr wrap="square" rtlCol="0">
            <a:spAutoFit/>
          </a:bodyPr>
          <a:lstStyle/>
          <a:p>
            <a:endParaRPr lang="fr-FR" dirty="0"/>
          </a:p>
        </p:txBody>
      </p:sp>
      <p:sp>
        <p:nvSpPr>
          <p:cNvPr id="13" name="ZoneTexte 12"/>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70787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E885058A-AD6F-42A0-9280-47B99184CD2D}" type="slidenum">
              <a:rPr lang="fr-FR"/>
              <a:pPr>
                <a:defRPr/>
              </a:pPr>
              <a:t>11</a:t>
            </a:fld>
            <a:endParaRPr lang="fr-FR" dirty="0"/>
          </a:p>
        </p:txBody>
      </p:sp>
      <p:sp>
        <p:nvSpPr>
          <p:cNvPr id="51202" name="Titre 1"/>
          <p:cNvSpPr>
            <a:spLocks noGrp="1"/>
          </p:cNvSpPr>
          <p:nvPr>
            <p:ph type="title" idx="4294967295"/>
          </p:nvPr>
        </p:nvSpPr>
        <p:spPr>
          <a:xfrm>
            <a:off x="0" y="274638"/>
            <a:ext cx="8229600" cy="1143000"/>
          </a:xfrm>
          <a:prstGeom prst="rect">
            <a:avLst/>
          </a:prstGeom>
        </p:spPr>
        <p:txBody>
          <a:bodyPr/>
          <a:lstStyle/>
          <a:p>
            <a:r>
              <a:rPr lang="fr-FR" sz="2400" dirty="0">
                <a:solidFill>
                  <a:srgbClr val="002060"/>
                </a:solidFill>
                <a:latin typeface="Arial" panose="020B0604020202020204" pitchFamily="34" charset="0"/>
                <a:cs typeface="Arial" panose="020B0604020202020204" pitchFamily="34" charset="0"/>
              </a:rPr>
              <a:t>Crowe : smart decisions, lasting value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5" y="2118370"/>
            <a:ext cx="4756636" cy="144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31" y="3717032"/>
            <a:ext cx="4951563" cy="169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235" y="2548937"/>
            <a:ext cx="3829279" cy="233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58372" y="918041"/>
            <a:ext cx="8046076" cy="1200329"/>
          </a:xfrm>
          <a:prstGeom prst="rect">
            <a:avLst/>
          </a:prstGeom>
          <a:noFill/>
        </p:spPr>
        <p:txBody>
          <a:bodyPr wrap="square" rtlCol="0">
            <a:spAutoFit/>
          </a:bodyPr>
          <a:lstStyle/>
          <a:p>
            <a:pPr algn="just"/>
            <a:r>
              <a:rPr lang="fr-FR" sz="1200" dirty="0"/>
              <a:t>Notre méthodologie et notre programme d’assurance-qualité audit aident les dirigeants et comités d’audit à gérer leurs responsabilités pour le reporting financier et la gouvernance des entreprise.</a:t>
            </a:r>
          </a:p>
          <a:p>
            <a:pPr algn="just"/>
            <a:endParaRPr lang="fr-FR" sz="1200" dirty="0"/>
          </a:p>
          <a:p>
            <a:pPr algn="just"/>
            <a:r>
              <a:rPr lang="fr-FR" sz="1200" dirty="0"/>
              <a:t>Nos processus de vérification conduisent à l’émission de rapports et de communication dans les délais attendus et appropriés. Nous répondons ainsi aux attentes des organismes de règlementations, des investisseurs, créanciers et autres parties prenantes.</a:t>
            </a:r>
          </a:p>
        </p:txBody>
      </p:sp>
      <p:sp>
        <p:nvSpPr>
          <p:cNvPr id="8" name="ZoneTexte 7"/>
          <p:cNvSpPr txBox="1"/>
          <p:nvPr/>
        </p:nvSpPr>
        <p:spPr>
          <a:xfrm>
            <a:off x="588787" y="5661248"/>
            <a:ext cx="8046076" cy="677108"/>
          </a:xfrm>
          <a:prstGeom prst="rect">
            <a:avLst/>
          </a:prstGeom>
          <a:noFill/>
        </p:spPr>
        <p:txBody>
          <a:bodyPr wrap="square" rtlCol="0">
            <a:spAutoFit/>
          </a:bodyPr>
          <a:lstStyle/>
          <a:p>
            <a:pPr algn="just"/>
            <a:r>
              <a:rPr lang="fr-FR" sz="1200" b="1" i="1" dirty="0">
                <a:solidFill>
                  <a:schemeClr val="tx1">
                    <a:lumMod val="50000"/>
                    <a:lumOff val="50000"/>
                  </a:schemeClr>
                </a:solidFill>
              </a:rPr>
              <a:t>Réussir un audit, cela n’est pas seulement répondre aux exigences de nos normes professionnelles, c’est aussi construire une relation de long terme, avec vous, sans cesse enrichie et ajustée pour toujours correspondre à vos besoins.</a:t>
            </a:r>
          </a:p>
          <a:p>
            <a:pPr algn="just"/>
            <a:endParaRPr lang="fr-FR" sz="1400" i="1" dirty="0"/>
          </a:p>
        </p:txBody>
      </p:sp>
      <p:sp>
        <p:nvSpPr>
          <p:cNvPr id="2" name="ZoneTexte 1"/>
          <p:cNvSpPr txBox="1"/>
          <p:nvPr/>
        </p:nvSpPr>
        <p:spPr>
          <a:xfrm>
            <a:off x="6444208" y="6316923"/>
            <a:ext cx="1944216" cy="470376"/>
          </a:xfrm>
          <a:prstGeom prst="rect">
            <a:avLst/>
          </a:prstGeom>
          <a:solidFill>
            <a:schemeClr val="bg1"/>
          </a:solidFill>
        </p:spPr>
        <p:txBody>
          <a:bodyPr wrap="square" rtlCol="0">
            <a:spAutoFit/>
          </a:bodyPr>
          <a:lstStyle/>
          <a:p>
            <a:endParaRPr lang="fr-FR" dirty="0"/>
          </a:p>
        </p:txBody>
      </p:sp>
      <p:sp>
        <p:nvSpPr>
          <p:cNvPr id="11" name="ZoneTexte 10"/>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0571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0DE20B4-55BD-4796-AF02-A4A46F50879E}" type="slidenum">
              <a:rPr lang="fr-FR" smtClean="0"/>
              <a:t>12</a:t>
            </a:fld>
            <a:endParaRPr lang="fr-FR" dirty="0"/>
          </a:p>
        </p:txBody>
      </p:sp>
      <p:sp>
        <p:nvSpPr>
          <p:cNvPr id="2" name="Titre 1"/>
          <p:cNvSpPr>
            <a:spLocks noGrp="1"/>
          </p:cNvSpPr>
          <p:nvPr>
            <p:ph type="title" idx="4294967295"/>
          </p:nvPr>
        </p:nvSpPr>
        <p:spPr>
          <a:xfrm>
            <a:off x="0" y="527102"/>
            <a:ext cx="9144000" cy="549032"/>
          </a:xfrm>
          <a:prstGeom prst="rect">
            <a:avLst/>
          </a:prstGeom>
        </p:spPr>
        <p:txBody>
          <a:bodyPr anchor="ctr" anchorCtr="0"/>
          <a:lstStyle/>
          <a:p>
            <a:r>
              <a:rPr lang="fr-FR" sz="2400" b="1" dirty="0"/>
              <a:t> la Gestion des risques :  l’indépendance</a:t>
            </a:r>
            <a:endParaRPr lang="fr-FR" dirty="0"/>
          </a:p>
        </p:txBody>
      </p:sp>
      <p:sp>
        <p:nvSpPr>
          <p:cNvPr id="3" name="Espace réservé du contenu 2"/>
          <p:cNvSpPr>
            <a:spLocks noGrp="1"/>
          </p:cNvSpPr>
          <p:nvPr>
            <p:ph idx="4294967295"/>
          </p:nvPr>
        </p:nvSpPr>
        <p:spPr>
          <a:xfrm>
            <a:off x="467544" y="1663219"/>
            <a:ext cx="7992888" cy="3911600"/>
          </a:xfrm>
          <a:prstGeom prst="rect">
            <a:avLst/>
          </a:prstGeom>
        </p:spPr>
        <p:txBody>
          <a:bodyPr/>
          <a:lstStyle/>
          <a:p>
            <a:pPr algn="just">
              <a:spcAft>
                <a:spcPts val="600"/>
              </a:spcAft>
            </a:pPr>
            <a:r>
              <a:rPr lang="fr-FR" sz="1400" dirty="0"/>
              <a:t>L'indépendance fait partie des conditions fondamentales de l'exercice de notre activité professionnelle. Elle est indispensable à la crédibilité de notre cabinet et à la qualité de nos travaux. On peut la définir  comme le fait d'agir avec intégrité et objectivité. L'intégrité est la faculté de juger et d'agir professionnellement, hors de tout intérêt personnel ou particulier.  </a:t>
            </a:r>
          </a:p>
          <a:p>
            <a:pPr algn="just">
              <a:spcAft>
                <a:spcPts val="600"/>
              </a:spcAft>
            </a:pPr>
            <a:r>
              <a:rPr lang="fr-FR" sz="1400" dirty="0"/>
              <a:t>Tous les membres de l'équipe du cabinet, de l'associé au collaborateur, doivent non seulement être mais aussi paraître indépendants à l'égard de nos clients et de nos missions.  </a:t>
            </a:r>
          </a:p>
          <a:p>
            <a:pPr algn="just">
              <a:spcAft>
                <a:spcPts val="600"/>
              </a:spcAft>
            </a:pPr>
            <a:r>
              <a:rPr lang="fr-FR" sz="1400" dirty="0"/>
              <a:t>Le cabinet a mis en place des procédures destinées à éviter des situations de conflits d’intérêts ou de perte d’indépendance. Les contrats de travail des salariés intervenants sur les missions du cabinet dont celles du commissariat contiennent une clause d’indépendance.</a:t>
            </a:r>
          </a:p>
          <a:p>
            <a:pPr algn="just">
              <a:spcAft>
                <a:spcPts val="600"/>
              </a:spcAft>
              <a:buFont typeface="Wingdings" panose="05000000000000000000" pitchFamily="2" charset="2"/>
              <a:buChar char="Ø"/>
            </a:pPr>
            <a:r>
              <a:rPr lang="fr-FR" sz="1400" b="1" dirty="0"/>
              <a:t>Attribution de la mission</a:t>
            </a:r>
          </a:p>
          <a:p>
            <a:pPr algn="just">
              <a:spcAft>
                <a:spcPts val="600"/>
              </a:spcAft>
            </a:pPr>
            <a:r>
              <a:rPr lang="fr-FR" sz="1400" dirty="0"/>
              <a:t>Lorsqu’il est pressenti pour une mission, Crowe JMAC procède auprès des associés/collaborateurs du réseau Crowe à une enquête afin d’identifier les éventuelles situations susceptibles de constituer un conflit d’intérêt.</a:t>
            </a:r>
          </a:p>
        </p:txBody>
      </p:sp>
    </p:spTree>
    <p:extLst>
      <p:ext uri="{BB962C8B-B14F-4D97-AF65-F5344CB8AC3E}">
        <p14:creationId xmlns:p14="http://schemas.microsoft.com/office/powerpoint/2010/main" val="13026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0DE20B4-55BD-4796-AF02-A4A46F50879E}" type="slidenum">
              <a:rPr lang="fr-FR" smtClean="0"/>
              <a:t>13</a:t>
            </a:fld>
            <a:endParaRPr lang="fr-FR" dirty="0"/>
          </a:p>
        </p:txBody>
      </p:sp>
      <p:sp>
        <p:nvSpPr>
          <p:cNvPr id="2" name="Titre 1"/>
          <p:cNvSpPr>
            <a:spLocks noGrp="1"/>
          </p:cNvSpPr>
          <p:nvPr>
            <p:ph type="title" idx="4294967295"/>
          </p:nvPr>
        </p:nvSpPr>
        <p:spPr>
          <a:xfrm>
            <a:off x="0" y="548680"/>
            <a:ext cx="9144000" cy="450850"/>
          </a:xfrm>
          <a:prstGeom prst="rect">
            <a:avLst/>
          </a:prstGeom>
        </p:spPr>
        <p:txBody>
          <a:bodyPr/>
          <a:lstStyle/>
          <a:p>
            <a:r>
              <a:rPr lang="fr-FR" sz="2400" b="1" dirty="0"/>
              <a:t> la Gestion des risques :  l’indépendance</a:t>
            </a:r>
            <a:endParaRPr lang="fr-FR" sz="2400" dirty="0"/>
          </a:p>
        </p:txBody>
      </p:sp>
      <p:sp>
        <p:nvSpPr>
          <p:cNvPr id="3" name="Espace réservé du contenu 2"/>
          <p:cNvSpPr>
            <a:spLocks noGrp="1"/>
          </p:cNvSpPr>
          <p:nvPr>
            <p:ph idx="4294967295"/>
          </p:nvPr>
        </p:nvSpPr>
        <p:spPr>
          <a:xfrm>
            <a:off x="467544" y="1600200"/>
            <a:ext cx="7992888" cy="4349750"/>
          </a:xfrm>
          <a:prstGeom prst="rect">
            <a:avLst/>
          </a:prstGeom>
        </p:spPr>
        <p:txBody>
          <a:bodyPr/>
          <a:lstStyle/>
          <a:p>
            <a:pPr algn="just">
              <a:spcAft>
                <a:spcPts val="300"/>
              </a:spcAft>
              <a:buFont typeface="Wingdings" panose="05000000000000000000" pitchFamily="2" charset="2"/>
              <a:buChar char="Ø"/>
            </a:pPr>
            <a:r>
              <a:rPr lang="fr-FR" sz="1400" b="1" dirty="0"/>
              <a:t>Dispositif applicables aux missions – liens personnels </a:t>
            </a:r>
          </a:p>
          <a:p>
            <a:pPr algn="just">
              <a:spcAft>
                <a:spcPts val="300"/>
              </a:spcAft>
            </a:pPr>
            <a:r>
              <a:rPr lang="fr-FR" sz="1400" dirty="0"/>
              <a:t>Tous les intervenants sur une mission et la direction du cabinet doivent s'assurer que leur intégrité et leur objectivité n'est pas remise en cause par des liens familiaux ou personnels avec des dirigeants ou des personnes impliquées dans la comptabilité du client. </a:t>
            </a:r>
          </a:p>
          <a:p>
            <a:pPr algn="just">
              <a:spcAft>
                <a:spcPts val="300"/>
              </a:spcAft>
            </a:pPr>
            <a:r>
              <a:rPr lang="fr-FR" sz="1400" dirty="0"/>
              <a:t>Les membres du cabinet ne peuvent intervenir sur une mission lorsqu'il existe des liens familiaux, juridiques ou financiers avec un membre de la direction de l'entité auditée de telle nature qu'ils seraient susceptibles de porter atteinte à leur indépendance.</a:t>
            </a:r>
          </a:p>
          <a:p>
            <a:pPr algn="just">
              <a:spcAft>
                <a:spcPts val="300"/>
              </a:spcAft>
              <a:buFont typeface="Wingdings" panose="05000000000000000000" pitchFamily="2" charset="2"/>
              <a:buChar char="Ø"/>
            </a:pPr>
            <a:r>
              <a:rPr lang="fr-FR" sz="1400" b="1" dirty="0"/>
              <a:t>Dispositif applicable aux missions - liens financiers</a:t>
            </a:r>
          </a:p>
          <a:p>
            <a:pPr algn="just">
              <a:spcAft>
                <a:spcPts val="300"/>
              </a:spcAft>
            </a:pPr>
            <a:r>
              <a:rPr lang="fr-FR" sz="1400" dirty="0"/>
              <a:t>Le cabinet ne peut prendre, recevoir ou conserver, directement ou indirectement, un intérêt auprès d'un client ou de structures liées à un client.  </a:t>
            </a:r>
          </a:p>
          <a:p>
            <a:pPr algn="just">
              <a:spcAft>
                <a:spcPts val="300"/>
              </a:spcAft>
            </a:pPr>
            <a:r>
              <a:rPr lang="fr-FR" sz="1400" dirty="0"/>
              <a:t>Ainsi, sauf cas particuliers, aucun membre de l'équipe ne peut : </a:t>
            </a:r>
          </a:p>
          <a:p>
            <a:pPr lvl="1" algn="just"/>
            <a:r>
              <a:rPr lang="fr-FR" sz="1400" dirty="0"/>
              <a:t>détenir directement ni indirectement de titres d'un client </a:t>
            </a:r>
          </a:p>
          <a:p>
            <a:pPr lvl="1" algn="just"/>
            <a:r>
              <a:rPr lang="fr-FR" sz="1400" dirty="0"/>
              <a:t>réaliser des opérations financière sur des titres d'un client </a:t>
            </a:r>
          </a:p>
          <a:p>
            <a:pPr lvl="1" algn="just"/>
            <a:r>
              <a:rPr lang="fr-FR" sz="1400" dirty="0"/>
              <a:t>emprunter ou prêter de l'argent à un client </a:t>
            </a:r>
          </a:p>
          <a:p>
            <a:pPr lvl="1" algn="just">
              <a:spcAft>
                <a:spcPts val="300"/>
              </a:spcAft>
            </a:pPr>
            <a:r>
              <a:rPr lang="fr-FR" sz="1400" dirty="0"/>
              <a:t>bénéficier de conditions particulières lors d'opérations d'achats ou de ventes réalisées avec un client.  </a:t>
            </a:r>
          </a:p>
          <a:p>
            <a:pPr algn="just">
              <a:spcAft>
                <a:spcPts val="300"/>
              </a:spcAft>
            </a:pPr>
            <a:r>
              <a:rPr lang="fr-FR" sz="1400" dirty="0"/>
              <a:t>Toutes ces situations doivent être immédiatement portées à la connaissance de la direction du cabinet.  </a:t>
            </a:r>
          </a:p>
          <a:p>
            <a:endParaRPr lang="fr-FR" sz="1400" dirty="0"/>
          </a:p>
          <a:p>
            <a:endParaRPr lang="fr-FR" dirty="0"/>
          </a:p>
        </p:txBody>
      </p:sp>
    </p:spTree>
    <p:extLst>
      <p:ext uri="{BB962C8B-B14F-4D97-AF65-F5344CB8AC3E}">
        <p14:creationId xmlns:p14="http://schemas.microsoft.com/office/powerpoint/2010/main" val="157245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DE20B4-55BD-4796-AF02-A4A46F50879E}" type="slidenum">
              <a:rPr lang="fr-FR" smtClean="0"/>
              <a:t>14</a:t>
            </a:fld>
            <a:endParaRPr lang="fr-FR" dirty="0"/>
          </a:p>
        </p:txBody>
      </p:sp>
      <p:sp>
        <p:nvSpPr>
          <p:cNvPr id="2" name="Titre 1"/>
          <p:cNvSpPr>
            <a:spLocks noGrp="1"/>
          </p:cNvSpPr>
          <p:nvPr>
            <p:ph type="title" idx="4294967295"/>
          </p:nvPr>
        </p:nvSpPr>
        <p:spPr>
          <a:xfrm>
            <a:off x="0" y="615838"/>
            <a:ext cx="9144000" cy="365125"/>
          </a:xfrm>
          <a:prstGeom prst="rect">
            <a:avLst/>
          </a:prstGeom>
        </p:spPr>
        <p:txBody>
          <a:bodyPr anchor="ctr" anchorCtr="0"/>
          <a:lstStyle/>
          <a:p>
            <a:r>
              <a:rPr lang="fr-FR" sz="2400" b="1" dirty="0"/>
              <a:t>Le contrôle de qualité</a:t>
            </a:r>
            <a:endParaRPr lang="fr-FR" sz="2400" dirty="0"/>
          </a:p>
        </p:txBody>
      </p:sp>
      <p:sp>
        <p:nvSpPr>
          <p:cNvPr id="3" name="Espace réservé du contenu 2"/>
          <p:cNvSpPr>
            <a:spLocks noGrp="1"/>
          </p:cNvSpPr>
          <p:nvPr>
            <p:ph idx="4294967295"/>
          </p:nvPr>
        </p:nvSpPr>
        <p:spPr>
          <a:xfrm>
            <a:off x="467544" y="1550901"/>
            <a:ext cx="7992888" cy="4238278"/>
          </a:xfrm>
          <a:prstGeom prst="rect">
            <a:avLst/>
          </a:prstGeom>
        </p:spPr>
        <p:txBody>
          <a:bodyPr/>
          <a:lstStyle/>
          <a:p>
            <a:pPr algn="just">
              <a:spcAft>
                <a:spcPts val="300"/>
              </a:spcAft>
            </a:pPr>
            <a:r>
              <a:rPr lang="fr-FR" sz="1400" dirty="0"/>
              <a:t>Le contrôle de qualité s’exerce au travers des procédures mises en œuvre dans le cadre des normes et du code déontologie de la profession. Les missions d’audit sont réalisées à l’aide du logiciel Caseware, proposé par le groupe Crowe.</a:t>
            </a:r>
          </a:p>
          <a:p>
            <a:pPr algn="just">
              <a:spcAft>
                <a:spcPts val="300"/>
              </a:spcAft>
              <a:buFont typeface="Wingdings" panose="05000000000000000000" pitchFamily="2" charset="2"/>
              <a:buChar char="Ø"/>
            </a:pPr>
            <a:r>
              <a:rPr lang="fr-FR" sz="1400" b="1" dirty="0"/>
              <a:t>Contrôle de qualité interne </a:t>
            </a:r>
          </a:p>
          <a:p>
            <a:pPr algn="just">
              <a:spcAft>
                <a:spcPts val="300"/>
              </a:spcAft>
            </a:pPr>
            <a:r>
              <a:rPr lang="fr-FR" sz="1400" dirty="0"/>
              <a:t>Pour l’exercice de son activité, le cabinet dispose d’outils de révision structurés sur la base de la démarche liée à la mission générale d’audit légal.</a:t>
            </a:r>
          </a:p>
          <a:p>
            <a:pPr algn="just">
              <a:spcAft>
                <a:spcPts val="300"/>
              </a:spcAft>
            </a:pPr>
            <a:r>
              <a:rPr lang="fr-FR" sz="1400" dirty="0"/>
              <a:t>Le dossier d’audit est normalisé et recense les documents de travail permettant d’apprécier les diligences effectuées au cours de la mission : organisation de la mission appréciation des procédures de contrôle interne, évaluation des risques, contrôle des différents cycles, synthèses générales…</a:t>
            </a:r>
          </a:p>
          <a:p>
            <a:pPr algn="just">
              <a:spcAft>
                <a:spcPts val="300"/>
              </a:spcAft>
            </a:pPr>
            <a:r>
              <a:rPr lang="fr-FR" sz="1400" dirty="0"/>
              <a:t>Sur certains dossiers, une revue qualité est menée par l’associé responsable du contrôle qualité interne, </a:t>
            </a:r>
            <a:r>
              <a:rPr lang="fr-FR" sz="1400" b="1" dirty="0"/>
              <a:t>M. LALA par ailleurs  contrôleur praticien auprès de la CNCC. </a:t>
            </a:r>
          </a:p>
          <a:p>
            <a:pPr algn="just">
              <a:spcAft>
                <a:spcPts val="300"/>
              </a:spcAft>
            </a:pPr>
            <a:r>
              <a:rPr lang="fr-FR" sz="1400" dirty="0"/>
              <a:t>Sur les dossiers EIP, une revue indépendante externalisée est réalisée tout au long du déroulement de la mission d’audit, de la planification à la synthèse de mission. </a:t>
            </a:r>
          </a:p>
        </p:txBody>
      </p:sp>
    </p:spTree>
    <p:extLst>
      <p:ext uri="{BB962C8B-B14F-4D97-AF65-F5344CB8AC3E}">
        <p14:creationId xmlns:p14="http://schemas.microsoft.com/office/powerpoint/2010/main" val="424591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DE20B4-55BD-4796-AF02-A4A46F50879E}" type="slidenum">
              <a:rPr lang="fr-FR" smtClean="0"/>
              <a:t>15</a:t>
            </a:fld>
            <a:endParaRPr lang="fr-FR" dirty="0"/>
          </a:p>
        </p:txBody>
      </p:sp>
      <p:sp>
        <p:nvSpPr>
          <p:cNvPr id="3" name="Espace réservé du contenu 2"/>
          <p:cNvSpPr>
            <a:spLocks noGrp="1"/>
          </p:cNvSpPr>
          <p:nvPr>
            <p:ph idx="4294967295"/>
          </p:nvPr>
        </p:nvSpPr>
        <p:spPr>
          <a:xfrm>
            <a:off x="467544" y="1414277"/>
            <a:ext cx="7992888" cy="4525963"/>
          </a:xfrm>
          <a:prstGeom prst="rect">
            <a:avLst/>
          </a:prstGeom>
        </p:spPr>
        <p:txBody>
          <a:bodyPr/>
          <a:lstStyle/>
          <a:p>
            <a:endParaRPr lang="fr-FR" sz="1800" b="1" dirty="0"/>
          </a:p>
          <a:p>
            <a:pPr algn="just">
              <a:buFont typeface="Wingdings" panose="05000000000000000000" pitchFamily="2" charset="2"/>
              <a:buChar char="Ø"/>
            </a:pPr>
            <a:r>
              <a:rPr lang="fr-FR" sz="1400" b="1" dirty="0"/>
              <a:t>Contrôle externe </a:t>
            </a:r>
          </a:p>
          <a:p>
            <a:pPr algn="just"/>
            <a:endParaRPr lang="fr-FR" sz="1400" b="1" dirty="0"/>
          </a:p>
          <a:p>
            <a:pPr algn="just"/>
            <a:r>
              <a:rPr lang="fr-FR" sz="1400" dirty="0"/>
              <a:t>En application des articles L 821-7, L 821-8, L821-9 et L 821-26, le cabinet fait régulièrement l’objet de contrôles de la part des instances professionnelles.</a:t>
            </a:r>
          </a:p>
          <a:p>
            <a:pPr algn="just"/>
            <a:r>
              <a:rPr lang="fr-FR" sz="1400" dirty="0"/>
              <a:t>Le dernier contrôle diligenté par le H3C  s’est déroulé en octobre 2017  et le rapport </a:t>
            </a:r>
            <a:r>
              <a:rPr lang="fr-FR" sz="1400" b="1" dirty="0"/>
              <a:t>établi en juillet 2018 confirme la bonne application par le cabinet des normes d’exercice professionnel</a:t>
            </a:r>
            <a:r>
              <a:rPr lang="fr-FR" sz="1400" dirty="0"/>
              <a:t>.</a:t>
            </a:r>
          </a:p>
          <a:p>
            <a:pPr marL="0" indent="0" algn="just">
              <a:buNone/>
            </a:pPr>
            <a:r>
              <a:rPr lang="fr-FR" sz="1400" dirty="0"/>
              <a:t> </a:t>
            </a:r>
          </a:p>
          <a:p>
            <a:pPr algn="just"/>
            <a:r>
              <a:rPr lang="fr-FR" sz="1400" dirty="0"/>
              <a:t>Les informations concernant le H3C sont disponibles sur le site : http://www.h3c.org/accueil.htm</a:t>
            </a:r>
          </a:p>
          <a:p>
            <a:endParaRPr lang="fr-FR" sz="1800" dirty="0"/>
          </a:p>
        </p:txBody>
      </p:sp>
      <p:sp>
        <p:nvSpPr>
          <p:cNvPr id="5" name="Titre 1">
            <a:extLst>
              <a:ext uri="{FF2B5EF4-FFF2-40B4-BE49-F238E27FC236}">
                <a16:creationId xmlns:a16="http://schemas.microsoft.com/office/drawing/2014/main" id="{E24ADF82-F286-4D80-9332-34C979601C3E}"/>
              </a:ext>
            </a:extLst>
          </p:cNvPr>
          <p:cNvSpPr txBox="1">
            <a:spLocks/>
          </p:cNvSpPr>
          <p:nvPr/>
        </p:nvSpPr>
        <p:spPr>
          <a:xfrm>
            <a:off x="-14227" y="570650"/>
            <a:ext cx="9144000" cy="365125"/>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t>Le contrôle de qualité</a:t>
            </a:r>
            <a:endParaRPr lang="fr-FR" sz="2400" dirty="0"/>
          </a:p>
        </p:txBody>
      </p:sp>
    </p:spTree>
    <p:extLst>
      <p:ext uri="{BB962C8B-B14F-4D97-AF65-F5344CB8AC3E}">
        <p14:creationId xmlns:p14="http://schemas.microsoft.com/office/powerpoint/2010/main" val="44268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DE20B4-55BD-4796-AF02-A4A46F50879E}" type="slidenum">
              <a:rPr lang="fr-FR" smtClean="0"/>
              <a:t>16</a:t>
            </a:fld>
            <a:endParaRPr lang="fr-FR" dirty="0"/>
          </a:p>
        </p:txBody>
      </p:sp>
      <p:sp>
        <p:nvSpPr>
          <p:cNvPr id="2" name="Titre 1"/>
          <p:cNvSpPr>
            <a:spLocks noGrp="1"/>
          </p:cNvSpPr>
          <p:nvPr>
            <p:ph type="title" idx="4294967295"/>
          </p:nvPr>
        </p:nvSpPr>
        <p:spPr>
          <a:xfrm>
            <a:off x="0" y="534318"/>
            <a:ext cx="9144000" cy="811783"/>
          </a:xfrm>
          <a:prstGeom prst="rect">
            <a:avLst/>
          </a:prstGeom>
        </p:spPr>
        <p:txBody>
          <a:bodyPr anchor="ctr" anchorCtr="0"/>
          <a:lstStyle/>
          <a:p>
            <a:r>
              <a:rPr lang="fr-FR" sz="2400" b="1" dirty="0"/>
              <a:t>La politique en matière de rotation (succession)  des signataires </a:t>
            </a:r>
            <a:br>
              <a:rPr lang="fr-FR" sz="2400" b="1" dirty="0"/>
            </a:br>
            <a:r>
              <a:rPr lang="fr-FR" sz="2400" b="1" dirty="0"/>
              <a:t>et engagement RSE</a:t>
            </a:r>
            <a:endParaRPr lang="fr-FR" sz="2400" dirty="0"/>
          </a:p>
        </p:txBody>
      </p:sp>
      <p:sp>
        <p:nvSpPr>
          <p:cNvPr id="3" name="Espace réservé du contenu 2"/>
          <p:cNvSpPr>
            <a:spLocks noGrp="1"/>
          </p:cNvSpPr>
          <p:nvPr>
            <p:ph idx="4294967295"/>
          </p:nvPr>
        </p:nvSpPr>
        <p:spPr>
          <a:xfrm>
            <a:off x="457200" y="1681163"/>
            <a:ext cx="7992888" cy="4340126"/>
          </a:xfrm>
          <a:prstGeom prst="rect">
            <a:avLst/>
          </a:prstGeom>
        </p:spPr>
        <p:txBody>
          <a:bodyPr/>
          <a:lstStyle/>
          <a:p>
            <a:endParaRPr lang="fr-FR" sz="1800" b="1" dirty="0"/>
          </a:p>
          <a:p>
            <a:pPr algn="just">
              <a:spcAft>
                <a:spcPts val="300"/>
              </a:spcAft>
              <a:buFont typeface="Wingdings" panose="05000000000000000000" pitchFamily="2" charset="2"/>
              <a:buChar char="Ø"/>
            </a:pPr>
            <a:r>
              <a:rPr lang="fr-FR" sz="1400" b="1" dirty="0"/>
              <a:t>Rotation des auditeurs</a:t>
            </a:r>
          </a:p>
          <a:p>
            <a:pPr algn="just">
              <a:spcAft>
                <a:spcPts val="300"/>
              </a:spcAft>
            </a:pPr>
            <a:r>
              <a:rPr lang="fr-FR" sz="1400" dirty="0"/>
              <a:t>En cours de mandat, il est vérifié régulièrement que ces conditions d’indépendance sont remplies, notamment au travers d’un questionnaire intégré au dossier travail. Pour les mandats auprès des personnes ou entités faisant appel public à l’épargne, il est fait application </a:t>
            </a:r>
            <a:r>
              <a:rPr lang="fr-FR" sz="1400" b="1" dirty="0"/>
              <a:t>du principe de rotation des signataires </a:t>
            </a:r>
            <a:r>
              <a:rPr lang="fr-FR" sz="1400" dirty="0"/>
              <a:t>prévu à l’article L 822-14 du Code de Commerce.</a:t>
            </a:r>
          </a:p>
          <a:p>
            <a:pPr algn="just">
              <a:spcAft>
                <a:spcPts val="300"/>
              </a:spcAft>
            </a:pPr>
            <a:r>
              <a:rPr lang="fr-FR" sz="1400" dirty="0"/>
              <a:t>Les dirigeants du cabinet mettent à jour un tableau de bord interne permettant de suivre et d’anticiper les rotations des signataires en se reposant sur les 5 CAC exerçant au sein du Groupe Crowe JMAC.</a:t>
            </a:r>
          </a:p>
          <a:p>
            <a:pPr algn="just">
              <a:spcAft>
                <a:spcPts val="300"/>
              </a:spcAft>
            </a:pPr>
            <a:endParaRPr lang="fr-FR" sz="1400" dirty="0"/>
          </a:p>
          <a:p>
            <a:pPr algn="just">
              <a:spcAft>
                <a:spcPts val="300"/>
              </a:spcAft>
              <a:buFont typeface="Wingdings" panose="05000000000000000000" pitchFamily="2" charset="2"/>
              <a:buChar char="Ø"/>
            </a:pPr>
            <a:r>
              <a:rPr lang="fr-FR" sz="1400" b="1" dirty="0"/>
              <a:t>Démarches en matière de RSE</a:t>
            </a:r>
          </a:p>
          <a:p>
            <a:pPr algn="just">
              <a:spcAft>
                <a:spcPts val="300"/>
              </a:spcAft>
            </a:pPr>
            <a:r>
              <a:rPr lang="fr-FR" sz="1400" dirty="0"/>
              <a:t>Le cabinet  cherche à avoir un </a:t>
            </a:r>
            <a:r>
              <a:rPr lang="fr-FR" sz="1400" b="1" dirty="0"/>
              <a:t>impact positif sur la société</a:t>
            </a:r>
            <a:r>
              <a:rPr lang="fr-FR" sz="1400" dirty="0"/>
              <a:t>, à </a:t>
            </a:r>
            <a:r>
              <a:rPr lang="fr-FR" sz="1400" b="1" dirty="0"/>
              <a:t>respecter l’environnement</a:t>
            </a:r>
            <a:r>
              <a:rPr lang="fr-FR" sz="1400" dirty="0"/>
              <a:t> tout en étant </a:t>
            </a:r>
            <a:r>
              <a:rPr lang="fr-FR" sz="1400" b="1" dirty="0"/>
              <a:t>économiquement viable</a:t>
            </a:r>
            <a:r>
              <a:rPr lang="fr-FR" sz="1400" dirty="0"/>
              <a:t>. Un équilibre qu’il faut  construire avec l’aide de ses </a:t>
            </a:r>
            <a:r>
              <a:rPr lang="fr-FR" sz="1400" b="1" dirty="0"/>
              <a:t>parties prenantes</a:t>
            </a:r>
            <a:r>
              <a:rPr lang="fr-FR" sz="1400" dirty="0"/>
              <a:t>, c’est à dire ses collaborateurs, ses clients, ses fournisseurs, ses actionnaires ou ses acteurs du territoire. Nous allons vous détailler ces engagements ci-après.</a:t>
            </a:r>
          </a:p>
        </p:txBody>
      </p:sp>
    </p:spTree>
    <p:extLst>
      <p:ext uri="{BB962C8B-B14F-4D97-AF65-F5344CB8AC3E}">
        <p14:creationId xmlns:p14="http://schemas.microsoft.com/office/powerpoint/2010/main" val="293910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DE20B4-55BD-4796-AF02-A4A46F50879E}" type="slidenum">
              <a:rPr lang="fr-FR" smtClean="0"/>
              <a:t>17</a:t>
            </a:fld>
            <a:endParaRPr lang="fr-FR" dirty="0"/>
          </a:p>
        </p:txBody>
      </p:sp>
      <p:sp>
        <p:nvSpPr>
          <p:cNvPr id="2" name="Titre 1"/>
          <p:cNvSpPr>
            <a:spLocks noGrp="1"/>
          </p:cNvSpPr>
          <p:nvPr>
            <p:ph type="title" idx="4294967295"/>
          </p:nvPr>
        </p:nvSpPr>
        <p:spPr>
          <a:xfrm>
            <a:off x="0" y="556081"/>
            <a:ext cx="9144000" cy="504056"/>
          </a:xfrm>
          <a:prstGeom prst="rect">
            <a:avLst/>
          </a:prstGeom>
        </p:spPr>
        <p:txBody>
          <a:bodyPr anchor="ctr" anchorCtr="0"/>
          <a:lstStyle/>
          <a:p>
            <a:r>
              <a:rPr lang="fr-FR" sz="2400" b="1" dirty="0"/>
              <a:t>Nos engagements en matière de RSE</a:t>
            </a:r>
            <a:endParaRPr lang="fr-FR" dirty="0"/>
          </a:p>
        </p:txBody>
      </p:sp>
      <p:sp>
        <p:nvSpPr>
          <p:cNvPr id="3" name="Espace réservé du contenu 2"/>
          <p:cNvSpPr>
            <a:spLocks noGrp="1"/>
          </p:cNvSpPr>
          <p:nvPr>
            <p:ph idx="4294967295"/>
          </p:nvPr>
        </p:nvSpPr>
        <p:spPr>
          <a:xfrm>
            <a:off x="457201" y="1628801"/>
            <a:ext cx="8075240" cy="4824536"/>
          </a:xfrm>
          <a:prstGeom prst="rect">
            <a:avLst/>
          </a:prstGeom>
        </p:spPr>
        <p:txBody>
          <a:bodyPr/>
          <a:lstStyle/>
          <a:p>
            <a:pPr algn="just"/>
            <a:r>
              <a:rPr lang="fr-FR" sz="1400" b="1" i="1" u="sng" dirty="0"/>
              <a:t>Information :</a:t>
            </a:r>
            <a:r>
              <a:rPr lang="fr-FR" sz="1400" dirty="0"/>
              <a:t> En matière de développement durable, le cabinet met en œuvre une politique volontariste d’utilisation du papier recyclé, de recyclage des piles ou encore du bon usage de la bureautique.</a:t>
            </a:r>
          </a:p>
          <a:p>
            <a:pPr algn="just"/>
            <a:r>
              <a:rPr lang="fr-FR" sz="1400" b="1" i="1" u="sng" dirty="0"/>
              <a:t>Impression :</a:t>
            </a:r>
            <a:r>
              <a:rPr lang="fr-FR" sz="1400" b="1" i="1" dirty="0"/>
              <a:t>  </a:t>
            </a:r>
            <a:r>
              <a:rPr lang="fr-FR" sz="1400" dirty="0"/>
              <a:t>Nous n’imprimons que si nécessaire et nous avons sensibilisé les collaborateurs à recycler leurs impressions en utilisant les deux côtés des feuilles pour les brouillons.</a:t>
            </a:r>
          </a:p>
          <a:p>
            <a:pPr algn="just"/>
            <a:r>
              <a:rPr lang="fr-FR" sz="1400" b="1" i="1" u="sng" dirty="0"/>
              <a:t>Électricité :</a:t>
            </a:r>
            <a:r>
              <a:rPr lang="fr-FR" sz="1400" b="1" i="1" dirty="0"/>
              <a:t> </a:t>
            </a:r>
            <a:r>
              <a:rPr lang="fr-FR" sz="1400" dirty="0"/>
              <a:t>  Les équipements électriques sont coupés lorsqu’ils ne sont pas utilisés (lumière, ordinateur, photocopieur, cafetière…), surtout la nuit et en fin de semaine. L’extinction des lumières et des appareils consommant de l’énergie se fait systématiquement en soirée.</a:t>
            </a:r>
          </a:p>
          <a:p>
            <a:pPr algn="just"/>
            <a:r>
              <a:rPr lang="fr-FR" sz="1400" b="1" i="1" u="sng" dirty="0"/>
              <a:t>Communications :</a:t>
            </a:r>
            <a:r>
              <a:rPr lang="fr-FR" sz="1400" dirty="0"/>
              <a:t>  Le cabinet fait appel à un large éventail de moyens pour communiquer : téléphone, courrier électronique, messagerie instantanée, audioconférence, vidéoconférence… Autant d’outils qui permettent de limiter les déplacements inutiles et de gagner du temps. </a:t>
            </a:r>
          </a:p>
          <a:p>
            <a:pPr algn="just"/>
            <a:r>
              <a:rPr lang="fr-FR" sz="1400" b="1" i="1" u="sng" dirty="0"/>
              <a:t>Fournitures :</a:t>
            </a:r>
            <a:r>
              <a:rPr lang="fr-FR" sz="1400" b="1" i="1" dirty="0"/>
              <a:t>  </a:t>
            </a:r>
            <a:r>
              <a:rPr lang="fr-FR" sz="1400" dirty="0"/>
              <a:t>Autant que possible, nous utilisons des fournitures rechargeables et réutilisables et des appareils moins énergivores comme les lampes à basse consommation. Par ailleurs, nous avons mis en place une politique de récupération systématique des piles usagées issues de nos équipements.</a:t>
            </a:r>
          </a:p>
          <a:p>
            <a:pPr algn="just"/>
            <a:r>
              <a:rPr lang="fr-FR" sz="1400" b="1" u="sng" dirty="0"/>
              <a:t>Déplacements</a:t>
            </a:r>
            <a:r>
              <a:rPr lang="fr-FR" sz="1400" dirty="0"/>
              <a:t> : Le cœur de notre activité est l’accompagnement de nos clients ou l’audit légal. Ce qui nécessite le déplacement sur site d’un ou plusieurs collaborateurs.</a:t>
            </a:r>
          </a:p>
          <a:p>
            <a:pPr marL="0" indent="0" algn="just">
              <a:buNone/>
            </a:pPr>
            <a:endParaRPr lang="fr-FR" sz="1400" dirty="0"/>
          </a:p>
          <a:p>
            <a:pPr marL="0" indent="0" algn="just">
              <a:buNone/>
            </a:pPr>
            <a:r>
              <a:rPr lang="fr-FR" sz="1400" dirty="0"/>
              <a:t>En Ile-de-France, nous encourageons  nos collaborateurs à utiliser les transports en commun.</a:t>
            </a:r>
          </a:p>
          <a:p>
            <a:pPr marL="0" indent="0" algn="just">
              <a:buNone/>
            </a:pPr>
            <a:r>
              <a:rPr lang="fr-FR" sz="1400" dirty="0"/>
              <a:t>En régions, les collaborateurs sont invités à utiliser le moyen de transport le plus adapté : train pour rejoindre les grandes agglomérations et véhicule personnel pour accéder aux sites mal desservis.</a:t>
            </a:r>
          </a:p>
          <a:p>
            <a:endParaRPr lang="fr-FR" sz="1400" dirty="0"/>
          </a:p>
        </p:txBody>
      </p:sp>
    </p:spTree>
    <p:extLst>
      <p:ext uri="{BB962C8B-B14F-4D97-AF65-F5344CB8AC3E}">
        <p14:creationId xmlns:p14="http://schemas.microsoft.com/office/powerpoint/2010/main" val="209763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DE20B4-55BD-4796-AF02-A4A46F50879E}" type="slidenum">
              <a:rPr lang="fr-FR" smtClean="0"/>
              <a:t>18</a:t>
            </a:fld>
            <a:endParaRPr lang="fr-FR" dirty="0"/>
          </a:p>
        </p:txBody>
      </p:sp>
      <p:sp>
        <p:nvSpPr>
          <p:cNvPr id="3" name="Espace réservé du contenu 2"/>
          <p:cNvSpPr>
            <a:spLocks noGrp="1"/>
          </p:cNvSpPr>
          <p:nvPr>
            <p:ph idx="4294967295"/>
          </p:nvPr>
        </p:nvSpPr>
        <p:spPr>
          <a:xfrm>
            <a:off x="455357" y="1628800"/>
            <a:ext cx="8077084" cy="5400675"/>
          </a:xfrm>
          <a:prstGeom prst="rect">
            <a:avLst/>
          </a:prstGeom>
        </p:spPr>
        <p:txBody>
          <a:bodyPr/>
          <a:lstStyle/>
          <a:p>
            <a:pPr algn="just">
              <a:buFont typeface="Wingdings" panose="05000000000000000000" pitchFamily="2" charset="2"/>
              <a:buChar char="Ø"/>
            </a:pPr>
            <a:r>
              <a:rPr lang="fr-FR" sz="1400" b="1" u="sng" dirty="0"/>
              <a:t>L'engagement solidaire du groupe Crowe</a:t>
            </a:r>
          </a:p>
          <a:p>
            <a:pPr algn="just"/>
            <a:r>
              <a:rPr lang="fr-FR" sz="1400" dirty="0"/>
              <a:t>Nous sommes engagés  dans une démarche de responsabilité sociale et participons  régulièrement à des actions solidaires. Voici quelques exemples d’engagements de Crowe JMAC.</a:t>
            </a:r>
          </a:p>
          <a:p>
            <a:pPr algn="just"/>
            <a:endParaRPr lang="fr-FR" sz="1400" dirty="0"/>
          </a:p>
          <a:p>
            <a:pPr algn="just">
              <a:buFont typeface="Wingdings" panose="05000000000000000000" pitchFamily="2" charset="2"/>
              <a:buChar char="Ø"/>
            </a:pPr>
            <a:r>
              <a:rPr lang="fr-FR" sz="1400" b="1" u="sng" dirty="0"/>
              <a:t>Partenariat de Crowe JMAC avec les lycées partenaires de Sciences PO Paris pour l’égalité des chances  (dispositif CEP)</a:t>
            </a:r>
          </a:p>
          <a:p>
            <a:pPr algn="just"/>
            <a:r>
              <a:rPr lang="fr-FR" sz="1400" dirty="0"/>
              <a:t>Au début des années 2000, Sciences Po faisait le constat du manque d’ouverture sociale et culturelle du recrutement des grands établissements sélectifs français. À l’origine de ce verrou social : le manque de moyens financiers, l’absence d’informations, le biais social lié à la nature des épreuves de sélection, et un important phénomène d’autocensure.</a:t>
            </a:r>
          </a:p>
          <a:p>
            <a:pPr algn="just"/>
            <a:r>
              <a:rPr lang="fr-FR" sz="1400" dirty="0"/>
              <a:t>Pour diversifier son corps étudiant, Sciences Po lançait en 2001 le dispositif des Conventions Éducation Prioritaire (CEP), une voie d’accès sélective destinée aux élèves issus des lycées relevant de l'éducation prioritaire. Quinze ans plus tard, ce dispositif qui était révolutionnaire à sa création demeure unique par son ampleur et son efficacité.</a:t>
            </a:r>
          </a:p>
          <a:p>
            <a:pPr algn="just"/>
            <a:r>
              <a:rPr lang="fr-FR" sz="1400" i="1" dirty="0"/>
              <a:t>Le cabinet Crowe participe depuis 2011 à la préparation des lycéens volontaires et ambitieux qui sont inscrits dans les ateliers Sc Po afin de mieux les préparer au Grand Oral leur permettant d’intégrer Sciences Po ( vous trouverez en annexe un article de presse relatif à  la remise des prix de 2018 et une communication par mail des Alumni de Sciences Po). </a:t>
            </a:r>
          </a:p>
          <a:p>
            <a:pPr algn="just"/>
            <a:r>
              <a:rPr lang="fr-FR" sz="1400" b="1" i="1" dirty="0"/>
              <a:t>«  Le programme CEP est un pilier de la politique d'égalité des chances de Sciences Po et permet à notre communauté étudiante d'être riche de sa diversité géographique, académique et sociale. »</a:t>
            </a:r>
          </a:p>
          <a:p>
            <a:pPr algn="just"/>
            <a:r>
              <a:rPr lang="fr-FR" sz="1400" b="1" i="1" dirty="0"/>
              <a:t>Frédéric Mion, Directeur de Sciences Po</a:t>
            </a:r>
            <a:endParaRPr lang="fr-FR" sz="1400" i="1" dirty="0"/>
          </a:p>
          <a:p>
            <a:endParaRPr lang="fr-FR" sz="1400" dirty="0"/>
          </a:p>
          <a:p>
            <a:endParaRPr lang="fr-FR" sz="1400" dirty="0"/>
          </a:p>
          <a:p>
            <a:r>
              <a:rPr lang="fr-FR" sz="1400" dirty="0"/>
              <a:t>.</a:t>
            </a:r>
          </a:p>
        </p:txBody>
      </p:sp>
      <p:sp>
        <p:nvSpPr>
          <p:cNvPr id="5" name="Titre 1">
            <a:extLst>
              <a:ext uri="{FF2B5EF4-FFF2-40B4-BE49-F238E27FC236}">
                <a16:creationId xmlns:a16="http://schemas.microsoft.com/office/drawing/2014/main" id="{F645904F-632C-45A3-A730-38E27100ED95}"/>
              </a:ext>
            </a:extLst>
          </p:cNvPr>
          <p:cNvSpPr txBox="1">
            <a:spLocks/>
          </p:cNvSpPr>
          <p:nvPr/>
        </p:nvSpPr>
        <p:spPr>
          <a:xfrm>
            <a:off x="0" y="556081"/>
            <a:ext cx="9144000" cy="504056"/>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t>Nos engagements en matière de RSE</a:t>
            </a:r>
            <a:endParaRPr lang="fr-FR" dirty="0"/>
          </a:p>
        </p:txBody>
      </p:sp>
    </p:spTree>
    <p:extLst>
      <p:ext uri="{BB962C8B-B14F-4D97-AF65-F5344CB8AC3E}">
        <p14:creationId xmlns:p14="http://schemas.microsoft.com/office/powerpoint/2010/main" val="156224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0DE20B4-55BD-4796-AF02-A4A46F50879E}" type="slidenum">
              <a:rPr lang="fr-FR" smtClean="0"/>
              <a:t>19</a:t>
            </a:fld>
            <a:endParaRPr lang="fr-FR" dirty="0"/>
          </a:p>
        </p:txBody>
      </p:sp>
      <p:sp>
        <p:nvSpPr>
          <p:cNvPr id="2" name="Titre 1"/>
          <p:cNvSpPr>
            <a:spLocks noGrp="1"/>
          </p:cNvSpPr>
          <p:nvPr>
            <p:ph type="title" idx="4294967295"/>
          </p:nvPr>
        </p:nvSpPr>
        <p:spPr>
          <a:xfrm>
            <a:off x="0" y="548680"/>
            <a:ext cx="9144000" cy="648072"/>
          </a:xfrm>
          <a:prstGeom prst="rect">
            <a:avLst/>
          </a:prstGeom>
        </p:spPr>
        <p:txBody>
          <a:bodyPr/>
          <a:lstStyle/>
          <a:p>
            <a:r>
              <a:rPr lang="fr-FR" sz="2000" b="1" dirty="0"/>
              <a:t>Nos engagements en matière de RSE : </a:t>
            </a:r>
            <a:br>
              <a:rPr lang="fr-FR" sz="2000" b="1" dirty="0"/>
            </a:br>
            <a:r>
              <a:rPr lang="fr-FR" sz="2000" b="1" dirty="0"/>
              <a:t>lancement en 2014 du Fonds de dotation  Crowe FRANCE </a:t>
            </a:r>
            <a:endParaRPr lang="fr-FR" sz="2000" dirty="0"/>
          </a:p>
        </p:txBody>
      </p:sp>
      <p:sp>
        <p:nvSpPr>
          <p:cNvPr id="3" name="Espace réservé du contenu 2"/>
          <p:cNvSpPr>
            <a:spLocks noGrp="1"/>
          </p:cNvSpPr>
          <p:nvPr>
            <p:ph idx="4294967295"/>
          </p:nvPr>
        </p:nvSpPr>
        <p:spPr>
          <a:xfrm>
            <a:off x="457201" y="1628801"/>
            <a:ext cx="8075240" cy="4896543"/>
          </a:xfrm>
          <a:prstGeom prst="rect">
            <a:avLst/>
          </a:prstGeom>
        </p:spPr>
        <p:txBody>
          <a:bodyPr/>
          <a:lstStyle/>
          <a:p>
            <a:pPr algn="just">
              <a:spcAft>
                <a:spcPts val="300"/>
              </a:spcAft>
              <a:buFont typeface="Wingdings" panose="05000000000000000000" pitchFamily="2" charset="2"/>
              <a:buChar char="Ø"/>
            </a:pPr>
            <a:r>
              <a:rPr lang="fr-FR" sz="1400" b="1" u="sng" dirty="0"/>
              <a:t>Nos engagements les plus récents : le Fonds de dotation  Crowe FRANCE en 2014</a:t>
            </a:r>
            <a:endParaRPr lang="fr-FR" sz="1400" u="sng" dirty="0"/>
          </a:p>
          <a:p>
            <a:pPr algn="just">
              <a:spcAft>
                <a:spcPts val="300"/>
              </a:spcAft>
            </a:pPr>
            <a:endParaRPr lang="fr-FR" sz="1400" b="1" dirty="0"/>
          </a:p>
          <a:p>
            <a:pPr marL="0" indent="0" algn="just">
              <a:spcAft>
                <a:spcPts val="300"/>
              </a:spcAft>
              <a:buNone/>
            </a:pPr>
            <a:r>
              <a:rPr lang="fr-FR" sz="1400" dirty="0"/>
              <a:t>Le Fonds de dotation Crowe FRANCE que nous avons créé est une idée à hauteur d’hommes et de femmes qui </a:t>
            </a:r>
            <a:r>
              <a:rPr lang="fr-FR" sz="1400" b="1" dirty="0"/>
              <a:t>placent l’utilité sociale et humaine des projets à mener au-dessus de la recherche du profit immédiat.</a:t>
            </a:r>
          </a:p>
          <a:p>
            <a:pPr marL="0" indent="0" algn="just">
              <a:spcAft>
                <a:spcPts val="300"/>
              </a:spcAft>
              <a:buNone/>
            </a:pPr>
            <a:endParaRPr lang="fr-FR" sz="1400" dirty="0"/>
          </a:p>
          <a:p>
            <a:pPr marL="0" indent="0" algn="just">
              <a:spcAft>
                <a:spcPts val="300"/>
              </a:spcAft>
              <a:buNone/>
            </a:pPr>
            <a:r>
              <a:rPr lang="fr-FR" sz="1400" dirty="0"/>
              <a:t>L’action du Fonds de dotation Crowe France </a:t>
            </a:r>
            <a:r>
              <a:rPr lang="fr-FR" sz="1400" b="1" dirty="0"/>
              <a:t>comporte plusieurs volets </a:t>
            </a:r>
            <a:r>
              <a:rPr lang="fr-FR" sz="1400" dirty="0"/>
              <a:t>:</a:t>
            </a:r>
          </a:p>
          <a:p>
            <a:pPr marL="0" indent="0" algn="just">
              <a:spcAft>
                <a:spcPts val="300"/>
              </a:spcAft>
              <a:buNone/>
            </a:pPr>
            <a:endParaRPr lang="fr-FR" sz="1400" dirty="0"/>
          </a:p>
          <a:p>
            <a:pPr marL="0" indent="0" algn="just">
              <a:spcAft>
                <a:spcPts val="600"/>
              </a:spcAft>
              <a:buNone/>
            </a:pPr>
            <a:r>
              <a:rPr lang="fr-FR" sz="1400" b="1" dirty="0"/>
              <a:t>1er volet </a:t>
            </a:r>
            <a:r>
              <a:rPr lang="fr-FR" sz="1400" dirty="0"/>
              <a:t>: éducation, formation et relations des cabinets avec le monde de l’enseignement. </a:t>
            </a:r>
          </a:p>
          <a:p>
            <a:pPr marL="0" indent="0" algn="just">
              <a:spcAft>
                <a:spcPts val="600"/>
              </a:spcAft>
              <a:buNone/>
            </a:pPr>
            <a:r>
              <a:rPr lang="fr-FR" sz="1400" b="1" dirty="0"/>
              <a:t>2ème volet </a:t>
            </a:r>
            <a:r>
              <a:rPr lang="fr-FR" sz="1400" dirty="0"/>
              <a:t>: communication, le réseau CROWE FRANCE s’appuiera sur l’action du Fonds de dotation en régions  pour communiquer au niveau national. </a:t>
            </a:r>
          </a:p>
          <a:p>
            <a:pPr marL="0" indent="0" algn="just">
              <a:spcAft>
                <a:spcPts val="300"/>
              </a:spcAft>
              <a:buNone/>
            </a:pPr>
            <a:r>
              <a:rPr lang="fr-FR" sz="1400" b="1" dirty="0"/>
              <a:t>3ème volet </a:t>
            </a:r>
            <a:r>
              <a:rPr lang="fr-FR" sz="1400" dirty="0"/>
              <a:t>: mise en place d’un concours en régions en direction d'étudiants, se destinant à la profession comptable et d’audit, jugés méritants et qui se trouveraient, pour des raisons financières ou en raison de situations personnelles ou familiales imprévisibles, dans un état justifiant un soutien financier extérieur. </a:t>
            </a:r>
          </a:p>
          <a:p>
            <a:pPr marL="0" indent="0" algn="just">
              <a:spcAft>
                <a:spcPts val="300"/>
              </a:spcAft>
              <a:buNone/>
            </a:pPr>
            <a:r>
              <a:rPr lang="fr-FR" sz="1400" dirty="0"/>
              <a:t>L’examen des situations en cause se fait sur la base d’une consultation d’un dossier remis par les postulants et comprenant une lettre de présentation du candidat, une justification de son mérite au moyen des résultats les plus récents et un exposé des difficultés matérielles rencontrées par le candidat.</a:t>
            </a:r>
          </a:p>
          <a:p>
            <a:pPr marL="0" indent="0">
              <a:buNone/>
            </a:pPr>
            <a:endParaRPr lang="fr-FR" sz="1600" dirty="0"/>
          </a:p>
        </p:txBody>
      </p:sp>
    </p:spTree>
    <p:extLst>
      <p:ext uri="{BB962C8B-B14F-4D97-AF65-F5344CB8AC3E}">
        <p14:creationId xmlns:p14="http://schemas.microsoft.com/office/powerpoint/2010/main" val="88373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sz="2400" dirty="0"/>
              <a:t>.</a:t>
            </a:r>
          </a:p>
        </p:txBody>
      </p:sp>
      <p:sp>
        <p:nvSpPr>
          <p:cNvPr id="16387" name="Espace réservé du contenu 2"/>
          <p:cNvSpPr>
            <a:spLocks noGrp="1"/>
          </p:cNvSpPr>
          <p:nvPr>
            <p:ph idx="1"/>
          </p:nvPr>
        </p:nvSpPr>
        <p:spPr/>
        <p:txBody>
          <a:bodyPr/>
          <a:lstStyle/>
          <a:p>
            <a:pPr marL="0" indent="0" algn="ctr" eaLnBrk="1" hangingPunct="1">
              <a:buFont typeface="Arial" pitchFamily="34" charset="0"/>
              <a:buNone/>
            </a:pPr>
            <a:r>
              <a:rPr lang="fr-FR" sz="1800" dirty="0"/>
              <a:t>.</a:t>
            </a:r>
          </a:p>
        </p:txBody>
      </p:sp>
      <p:graphicFrame>
        <p:nvGraphicFramePr>
          <p:cNvPr id="4" name="Diagramme 3"/>
          <p:cNvGraphicFramePr/>
          <p:nvPr>
            <p:extLst>
              <p:ext uri="{D42A27DB-BD31-4B8C-83A1-F6EECF244321}">
                <p14:modId xmlns:p14="http://schemas.microsoft.com/office/powerpoint/2010/main" val="2023636691"/>
              </p:ext>
            </p:extLst>
          </p:nvPr>
        </p:nvGraphicFramePr>
        <p:xfrm>
          <a:off x="1187624" y="404665"/>
          <a:ext cx="770485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que 7"/>
          <p:cNvSpPr/>
          <p:nvPr/>
        </p:nvSpPr>
        <p:spPr>
          <a:xfrm>
            <a:off x="107951" y="2295526"/>
            <a:ext cx="1979613" cy="1081088"/>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SOMMAIRE</a:t>
            </a:r>
          </a:p>
        </p:txBody>
      </p:sp>
      <p:sp>
        <p:nvSpPr>
          <p:cNvPr id="2" name="Espace réservé du numéro de diapositive 1"/>
          <p:cNvSpPr>
            <a:spLocks noGrp="1"/>
          </p:cNvSpPr>
          <p:nvPr>
            <p:ph type="sldNum" sz="quarter" idx="12"/>
          </p:nvPr>
        </p:nvSpPr>
        <p:spPr/>
        <p:txBody>
          <a:bodyPr/>
          <a:lstStyle/>
          <a:p>
            <a:fld id="{D0DE20B4-55BD-4796-AF02-A4A46F50879E}" type="slidenum">
              <a:rPr lang="fr-FR" smtClean="0"/>
              <a:t>2</a:t>
            </a:fld>
            <a:endParaRPr lang="fr-FR" dirty="0"/>
          </a:p>
        </p:txBody>
      </p:sp>
    </p:spTree>
    <p:extLst>
      <p:ext uri="{BB962C8B-B14F-4D97-AF65-F5344CB8AC3E}">
        <p14:creationId xmlns:p14="http://schemas.microsoft.com/office/powerpoint/2010/main" val="49019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257" b="20379"/>
          <a:stretch/>
        </p:blipFill>
        <p:spPr bwMode="auto">
          <a:xfrm>
            <a:off x="-1" y="992902"/>
            <a:ext cx="9144000" cy="338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44549" y="4352890"/>
            <a:ext cx="7301620" cy="954107"/>
          </a:xfrm>
          <a:prstGeom prst="rect">
            <a:avLst/>
          </a:prstGeom>
          <a:noFill/>
        </p:spPr>
        <p:txBody>
          <a:bodyPr wrap="square">
            <a:spAutoFit/>
          </a:bodyPr>
          <a:lstStyle/>
          <a:p>
            <a:pPr>
              <a:lnSpc>
                <a:spcPct val="150000"/>
              </a:lnSpc>
            </a:pPr>
            <a:r>
              <a:rPr lang="fr-FR" sz="2400" dirty="0">
                <a:solidFill>
                  <a:srgbClr val="002060"/>
                </a:solidFill>
                <a:latin typeface="Arial" panose="020B0604020202020204" pitchFamily="34" charset="0"/>
                <a:cs typeface="Arial" panose="020B0604020202020204" pitchFamily="34" charset="0"/>
              </a:rPr>
              <a:t>Crowe Global</a:t>
            </a:r>
            <a:endParaRPr lang="fr-FR" sz="2400" baseline="30000" dirty="0">
              <a:solidFill>
                <a:srgbClr val="002060"/>
              </a:solidFill>
              <a:latin typeface="Arial" panose="020B0604020202020204" pitchFamily="34" charset="0"/>
              <a:cs typeface="Arial" panose="020B0604020202020204" pitchFamily="34" charset="0"/>
            </a:endParaRPr>
          </a:p>
          <a:p>
            <a:pPr>
              <a:lnSpc>
                <a:spcPct val="150000"/>
              </a:lnSpc>
            </a:pPr>
            <a:r>
              <a:rPr lang="fr-FR" sz="2000" baseline="30000" dirty="0">
                <a:solidFill>
                  <a:schemeClr val="bg2">
                    <a:lumMod val="50000"/>
                  </a:schemeClr>
                </a:solidFill>
                <a:latin typeface="Arial" panose="020B0604020202020204" pitchFamily="34" charset="0"/>
                <a:cs typeface="Arial" panose="020B0604020202020204" pitchFamily="34" charset="0"/>
              </a:rPr>
              <a:t>Un réseau global, à taille humaine.</a:t>
            </a:r>
          </a:p>
        </p:txBody>
      </p:sp>
      <p:grpSp>
        <p:nvGrpSpPr>
          <p:cNvPr id="8" name="Shape 514"/>
          <p:cNvGrpSpPr/>
          <p:nvPr/>
        </p:nvGrpSpPr>
        <p:grpSpPr>
          <a:xfrm>
            <a:off x="769646" y="1310909"/>
            <a:ext cx="2516759" cy="2527764"/>
            <a:chOff x="5941025" y="3634400"/>
            <a:chExt cx="467650" cy="467650"/>
          </a:xfrm>
        </p:grpSpPr>
        <p:sp>
          <p:nvSpPr>
            <p:cNvPr id="9" name="Shape 515"/>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solidFill>
              <a:srgbClr val="FDB913"/>
            </a:solidFill>
            <a:ln w="28575" cap="rnd" cmpd="sng">
              <a:solidFill>
                <a:srgbClr val="F6BB00"/>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0" name="Shape 516"/>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rgbClr val="F6BB00"/>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1" name="Shape 517"/>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solidFill>
              <a:srgbClr val="FDB913"/>
            </a:solidFill>
            <a:ln w="28575" cap="rnd" cmpd="sng">
              <a:solidFill>
                <a:srgbClr val="F6BB00"/>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2" name="Shape 518"/>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rgbClr val="F6BB00"/>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3" name="Shape 519"/>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rgbClr val="F6BB00"/>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4" name="Shape 520"/>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rgbClr val="F6BB00"/>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grpSp>
      <p:sp>
        <p:nvSpPr>
          <p:cNvPr id="15" name="ZoneTexte 14"/>
          <p:cNvSpPr txBox="1"/>
          <p:nvPr/>
        </p:nvSpPr>
        <p:spPr>
          <a:xfrm>
            <a:off x="8460432" y="6479800"/>
            <a:ext cx="683568" cy="369332"/>
          </a:xfrm>
          <a:prstGeom prst="rect">
            <a:avLst/>
          </a:prstGeom>
          <a:solidFill>
            <a:schemeClr val="bg1"/>
          </a:solidFill>
        </p:spPr>
        <p:txBody>
          <a:bodyPr wrap="square" rtlCol="0">
            <a:spAutoFit/>
          </a:bodyPr>
          <a:lstStyle/>
          <a:p>
            <a:endParaRPr lang="fr-FR" dirty="0"/>
          </a:p>
        </p:txBody>
      </p:sp>
      <p:sp>
        <p:nvSpPr>
          <p:cNvPr id="2" name="ZoneTexte 1"/>
          <p:cNvSpPr txBox="1"/>
          <p:nvPr/>
        </p:nvSpPr>
        <p:spPr>
          <a:xfrm>
            <a:off x="0" y="694203"/>
            <a:ext cx="9144000" cy="369332"/>
          </a:xfrm>
          <a:prstGeom prst="rect">
            <a:avLst/>
          </a:prstGeom>
          <a:noFill/>
        </p:spPr>
        <p:txBody>
          <a:bodyPr wrap="square" rtlCol="0">
            <a:spAutoFit/>
          </a:bodyPr>
          <a:lstStyle/>
          <a:p>
            <a:endParaRPr lang="fr-FR" dirty="0"/>
          </a:p>
        </p:txBody>
      </p:sp>
      <p:sp>
        <p:nvSpPr>
          <p:cNvPr id="17" name="Rectangle 16"/>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16" name="Espace réservé du numéro de diapositive 1"/>
          <p:cNvSpPr>
            <a:spLocks noGrp="1"/>
          </p:cNvSpPr>
          <p:nvPr>
            <p:ph type="sldNum" sz="quarter" idx="12"/>
          </p:nvPr>
        </p:nvSpPr>
        <p:spPr>
          <a:prstGeom prst="rect">
            <a:avLst/>
          </a:prstGeom>
        </p:spPr>
        <p:txBody>
          <a:bodyPr/>
          <a:lstStyle/>
          <a:p>
            <a:pPr>
              <a:defRPr/>
            </a:pPr>
            <a:fld id="{96A44AA5-3D74-448F-A562-209A3B76681A}" type="slidenum">
              <a:rPr lang="fr-FR" sz="1100" smtClean="0">
                <a:latin typeface="Arial" pitchFamily="34" charset="0"/>
                <a:cs typeface="Arial" pitchFamily="34" charset="0"/>
              </a:rPr>
              <a:pPr>
                <a:defRPr/>
              </a:pPr>
              <a:t>20</a:t>
            </a:fld>
            <a:endParaRPr lang="fr-FR" sz="1100" dirty="0">
              <a:latin typeface="Arial" pitchFamily="34" charset="0"/>
              <a:cs typeface="Arial" pitchFamily="34" charset="0"/>
            </a:endParaRPr>
          </a:p>
        </p:txBody>
      </p:sp>
      <p:sp>
        <p:nvSpPr>
          <p:cNvPr id="3" name="ZoneTexte 2"/>
          <p:cNvSpPr txBox="1"/>
          <p:nvPr/>
        </p:nvSpPr>
        <p:spPr>
          <a:xfrm>
            <a:off x="6660232" y="6381328"/>
            <a:ext cx="1800200" cy="369332"/>
          </a:xfrm>
          <a:prstGeom prst="rect">
            <a:avLst/>
          </a:prstGeom>
          <a:solidFill>
            <a:schemeClr val="bg1"/>
          </a:solidFill>
        </p:spPr>
        <p:txBody>
          <a:bodyPr wrap="square" rtlCol="0">
            <a:spAutoFit/>
          </a:bodyPr>
          <a:lstStyle/>
          <a:p>
            <a:endParaRPr lang="fr-FR" dirty="0"/>
          </a:p>
        </p:txBody>
      </p:sp>
      <p:sp>
        <p:nvSpPr>
          <p:cNvPr id="18" name="ZoneTexte 17"/>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6383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00" y="1402508"/>
            <a:ext cx="4943364" cy="3016135"/>
          </a:xfrm>
          <a:prstGeom prst="rect">
            <a:avLst/>
          </a:prstGeom>
        </p:spPr>
        <p:txBody>
          <a:bodyPr wrap="square" numCol="2" spcCol="252000">
            <a:noAutofit/>
          </a:bodyPr>
          <a:lstStyle/>
          <a:p>
            <a:pPr algn="just"/>
            <a:r>
              <a:rPr lang="fr-FR" sz="1000" dirty="0">
                <a:solidFill>
                  <a:schemeClr val="bg2">
                    <a:lumMod val="25000"/>
                  </a:schemeClr>
                </a:solidFill>
                <a:latin typeface="Arial" panose="020B0604020202020204" pitchFamily="34" charset="0"/>
                <a:cs typeface="Arial" panose="020B0604020202020204" pitchFamily="34" charset="0"/>
              </a:rPr>
              <a:t>8ème réseau mondial d’audit, d’expertise comptable et de conseil, Crowe rassemble près de 220 cabinets dans près de 130 pays.</a:t>
            </a:r>
          </a:p>
          <a:p>
            <a:pPr algn="just"/>
            <a:endParaRPr lang="fr-FR" sz="1000" dirty="0">
              <a:solidFill>
                <a:schemeClr val="bg2">
                  <a:lumMod val="25000"/>
                </a:schemeClr>
              </a:solidFill>
              <a:latin typeface="Arial" panose="020B0604020202020204" pitchFamily="34" charset="0"/>
              <a:cs typeface="Arial" panose="020B0604020202020204" pitchFamily="34" charset="0"/>
            </a:endParaRPr>
          </a:p>
          <a:p>
            <a:pPr algn="just"/>
            <a:r>
              <a:rPr lang="fr-FR" sz="1000" dirty="0">
                <a:solidFill>
                  <a:schemeClr val="bg2">
                    <a:lumMod val="25000"/>
                  </a:schemeClr>
                </a:solidFill>
                <a:latin typeface="Arial" panose="020B0604020202020204" pitchFamily="34" charset="0"/>
                <a:cs typeface="Arial" panose="020B0604020202020204" pitchFamily="34" charset="0"/>
              </a:rPr>
              <a:t>Il est constitué de cabinets indépendants de premier plan dans leurs pays respectifs.</a:t>
            </a:r>
          </a:p>
          <a:p>
            <a:pPr algn="just"/>
            <a:endParaRPr lang="fr-FR" sz="1000" dirty="0">
              <a:solidFill>
                <a:schemeClr val="bg2">
                  <a:lumMod val="25000"/>
                </a:schemeClr>
              </a:solidFill>
              <a:latin typeface="Arial" panose="020B0604020202020204" pitchFamily="34" charset="0"/>
              <a:cs typeface="Arial" panose="020B0604020202020204" pitchFamily="34" charset="0"/>
            </a:endParaRPr>
          </a:p>
          <a:p>
            <a:pPr algn="just"/>
            <a:r>
              <a:rPr lang="fr-FR" sz="1000" dirty="0">
                <a:solidFill>
                  <a:schemeClr val="bg2">
                    <a:lumMod val="25000"/>
                  </a:schemeClr>
                </a:solidFill>
                <a:latin typeface="Arial" panose="020B0604020202020204" pitchFamily="34" charset="0"/>
                <a:cs typeface="Arial" panose="020B0604020202020204" pitchFamily="34" charset="0"/>
              </a:rPr>
              <a:t>Membre du Forum of Firms (créé à l’initiative de l’International Federation of Accountants - IFAC), Crowe offre, à l’échelon local comme à l’échelon mondial, une gamme complète de services spécialisés dans les domaines de la certification des comptes, de la maîtrise de risques et, plus généralement, de l’accompagnement des entreprises.</a:t>
            </a:r>
          </a:p>
          <a:p>
            <a:pPr algn="just"/>
            <a:r>
              <a:rPr lang="fr-FR" sz="1000" dirty="0">
                <a:solidFill>
                  <a:schemeClr val="bg2">
                    <a:lumMod val="25000"/>
                  </a:schemeClr>
                </a:solidFill>
                <a:latin typeface="Arial" panose="020B0604020202020204" pitchFamily="34" charset="0"/>
                <a:cs typeface="Arial" panose="020B0604020202020204" pitchFamily="34" charset="0"/>
              </a:rPr>
              <a:t>Les cabinets membres de Crowe s’engagent à fournir un service de qualité grâce à des processus intégrés et à un ensemble commun de valeurs clés qui guide leurs décisions au quotidien. </a:t>
            </a:r>
          </a:p>
          <a:p>
            <a:pPr algn="just"/>
            <a:endParaRPr lang="fr-FR" sz="1000" dirty="0">
              <a:solidFill>
                <a:schemeClr val="bg2">
                  <a:lumMod val="25000"/>
                </a:schemeClr>
              </a:solidFill>
              <a:latin typeface="Arial" panose="020B0604020202020204" pitchFamily="34" charset="0"/>
              <a:cs typeface="Arial" panose="020B0604020202020204" pitchFamily="34" charset="0"/>
            </a:endParaRPr>
          </a:p>
          <a:p>
            <a:pPr algn="just"/>
            <a:r>
              <a:rPr lang="fr-FR" sz="1000" dirty="0">
                <a:solidFill>
                  <a:schemeClr val="bg2">
                    <a:lumMod val="25000"/>
                  </a:schemeClr>
                </a:solidFill>
                <a:latin typeface="Arial" panose="020B0604020202020204" pitchFamily="34" charset="0"/>
                <a:cs typeface="Arial" panose="020B0604020202020204" pitchFamily="34" charset="0"/>
              </a:rPr>
              <a:t>Chaque cabinet (ou groupe de cabinets) a une position bien établie sur son marché domestique et est animé par des collaborateurs locaux, en mesure d’apporter leur expertise aux investisseurs internationaux, grâce à leur connaissance des dispositions législatives et réglementaires de chaque pays.	</a:t>
            </a:r>
          </a:p>
          <a:p>
            <a:pPr algn="just"/>
            <a:endParaRPr lang="fr-FR" sz="1000" dirty="0">
              <a:solidFill>
                <a:schemeClr val="bg2">
                  <a:lumMod val="25000"/>
                </a:schemeClr>
              </a:solidFill>
              <a:latin typeface="Arial" panose="020B0604020202020204" pitchFamily="34" charset="0"/>
              <a:cs typeface="Arial" panose="020B0604020202020204" pitchFamily="34" charset="0"/>
            </a:endParaRPr>
          </a:p>
          <a:p>
            <a:pPr algn="just"/>
            <a:endParaRPr lang="fr-FR" sz="1000" dirty="0">
              <a:solidFill>
                <a:schemeClr val="bg2">
                  <a:lumMod val="25000"/>
                </a:schemeClr>
              </a:solidFill>
              <a:latin typeface="Arial" panose="020B0604020202020204" pitchFamily="34" charset="0"/>
              <a:cs typeface="Arial" panose="020B0604020202020204" pitchFamily="34" charset="0"/>
            </a:endParaRPr>
          </a:p>
          <a:p>
            <a:pPr algn="just"/>
            <a:endParaRPr lang="fr-FR" sz="1000" dirty="0">
              <a:solidFill>
                <a:schemeClr val="bg2">
                  <a:lumMod val="25000"/>
                </a:schemeClr>
              </a:solidFill>
              <a:latin typeface="Arial" panose="020B0604020202020204" pitchFamily="34" charset="0"/>
              <a:cs typeface="Arial" panose="020B0604020202020204" pitchFamily="34" charset="0"/>
            </a:endParaRPr>
          </a:p>
        </p:txBody>
      </p:sp>
      <p:sp>
        <p:nvSpPr>
          <p:cNvPr id="6" name="Rectangle 5"/>
          <p:cNvSpPr/>
          <p:nvPr/>
        </p:nvSpPr>
        <p:spPr>
          <a:xfrm>
            <a:off x="6254699" y="2032707"/>
            <a:ext cx="2639085" cy="1128514"/>
          </a:xfrm>
          <a:prstGeom prst="rect">
            <a:avLst/>
          </a:prstGeom>
        </p:spPr>
        <p:txBody>
          <a:bodyPr wrap="square">
            <a:spAutoFit/>
          </a:bodyPr>
          <a:lstStyle/>
          <a:p>
            <a:pPr algn="just"/>
            <a:r>
              <a:rPr lang="fr-FR" sz="1600" baseline="30000" dirty="0">
                <a:solidFill>
                  <a:schemeClr val="accent5">
                    <a:lumMod val="50000"/>
                  </a:schemeClr>
                </a:solidFill>
                <a:latin typeface="Arial" panose="020B0604020202020204" pitchFamily="34" charset="0"/>
                <a:cs typeface="Arial" panose="020B0604020202020204" pitchFamily="34" charset="0"/>
              </a:rPr>
              <a:t>3.5 milliards de dollars de chiffre d’affaires dont :</a:t>
            </a:r>
          </a:p>
          <a:p>
            <a:pPr marL="285750" indent="-285750" algn="just">
              <a:buFont typeface="Arial" panose="020B0604020202020204" pitchFamily="34" charset="0"/>
              <a:buChar char="•"/>
            </a:pPr>
            <a:r>
              <a:rPr lang="fr-FR" sz="1400" baseline="30000" dirty="0">
                <a:solidFill>
                  <a:schemeClr val="accent5">
                    <a:lumMod val="50000"/>
                  </a:schemeClr>
                </a:solidFill>
                <a:latin typeface="Arial" panose="020B0604020202020204" pitchFamily="34" charset="0"/>
                <a:cs typeface="Arial" panose="020B0604020202020204" pitchFamily="34" charset="0"/>
              </a:rPr>
              <a:t>46% expertise comptable et Audit</a:t>
            </a:r>
          </a:p>
          <a:p>
            <a:pPr marL="285750" indent="-285750" algn="just">
              <a:buFont typeface="Arial" panose="020B0604020202020204" pitchFamily="34" charset="0"/>
              <a:buChar char="•"/>
            </a:pPr>
            <a:r>
              <a:rPr lang="fr-FR" sz="1400" baseline="30000" dirty="0">
                <a:solidFill>
                  <a:schemeClr val="accent5">
                    <a:lumMod val="50000"/>
                  </a:schemeClr>
                </a:solidFill>
                <a:latin typeface="Arial" panose="020B0604020202020204" pitchFamily="34" charset="0"/>
                <a:cs typeface="Arial" panose="020B0604020202020204" pitchFamily="34" charset="0"/>
              </a:rPr>
              <a:t>25% </a:t>
            </a:r>
            <a:r>
              <a:rPr lang="fr-FR" sz="1400" baseline="30000" dirty="0" err="1">
                <a:solidFill>
                  <a:schemeClr val="accent5">
                    <a:lumMod val="50000"/>
                  </a:schemeClr>
                </a:solidFill>
                <a:latin typeface="Arial" panose="020B0604020202020204" pitchFamily="34" charset="0"/>
                <a:cs typeface="Arial" panose="020B0604020202020204" pitchFamily="34" charset="0"/>
              </a:rPr>
              <a:t>tax</a:t>
            </a:r>
            <a:endParaRPr lang="fr-FR" sz="1400" baseline="30000" dirty="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baseline="30000" dirty="0">
                <a:solidFill>
                  <a:schemeClr val="accent5">
                    <a:lumMod val="50000"/>
                  </a:schemeClr>
                </a:solidFill>
                <a:latin typeface="Arial" panose="020B0604020202020204" pitchFamily="34" charset="0"/>
                <a:cs typeface="Arial" panose="020B0604020202020204" pitchFamily="34" charset="0"/>
              </a:rPr>
              <a:t>29% conseil</a:t>
            </a:r>
          </a:p>
          <a:p>
            <a:pPr algn="just"/>
            <a:endParaRPr lang="fr-FR" sz="1600" dirty="0">
              <a:solidFill>
                <a:schemeClr val="accent5">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6254699" y="2968967"/>
            <a:ext cx="2168305" cy="584775"/>
          </a:xfrm>
          <a:prstGeom prst="rect">
            <a:avLst/>
          </a:prstGeom>
        </p:spPr>
        <p:txBody>
          <a:bodyPr wrap="square">
            <a:spAutoFit/>
          </a:bodyPr>
          <a:lstStyle/>
          <a:p>
            <a:pPr algn="just"/>
            <a:r>
              <a:rPr lang="fr-FR" sz="1600" baseline="30000" dirty="0">
                <a:solidFill>
                  <a:schemeClr val="accent5">
                    <a:lumMod val="50000"/>
                  </a:schemeClr>
                </a:solidFill>
                <a:latin typeface="Arial" panose="020B0604020202020204" pitchFamily="34" charset="0"/>
                <a:cs typeface="Arial" panose="020B0604020202020204" pitchFamily="34" charset="0"/>
              </a:rPr>
              <a:t>33 200 salariés </a:t>
            </a:r>
          </a:p>
          <a:p>
            <a:pPr algn="just"/>
            <a:r>
              <a:rPr lang="fr-FR" sz="1600" baseline="30000" dirty="0">
                <a:solidFill>
                  <a:schemeClr val="accent5">
                    <a:lumMod val="50000"/>
                  </a:schemeClr>
                </a:solidFill>
                <a:latin typeface="Arial" panose="020B0604020202020204" pitchFamily="34" charset="0"/>
                <a:cs typeface="Arial" panose="020B0604020202020204" pitchFamily="34" charset="0"/>
              </a:rPr>
              <a:t>dont 3 700 associés</a:t>
            </a:r>
          </a:p>
          <a:p>
            <a:pPr algn="just"/>
            <a:endParaRPr lang="fr-FR" sz="1600" baseline="30000" dirty="0">
              <a:solidFill>
                <a:schemeClr val="accent5">
                  <a:lumMod val="50000"/>
                </a:schemeClr>
              </a:solidFill>
              <a:latin typeface="Arial" panose="020B0604020202020204" pitchFamily="34" charset="0"/>
              <a:cs typeface="Arial" panose="020B0604020202020204" pitchFamily="34" charset="0"/>
            </a:endParaRPr>
          </a:p>
        </p:txBody>
      </p:sp>
      <p:grpSp>
        <p:nvGrpSpPr>
          <p:cNvPr id="10" name="Shape 514"/>
          <p:cNvGrpSpPr/>
          <p:nvPr/>
        </p:nvGrpSpPr>
        <p:grpSpPr>
          <a:xfrm>
            <a:off x="5399877" y="1555349"/>
            <a:ext cx="462740" cy="467215"/>
            <a:chOff x="5941025" y="3634400"/>
            <a:chExt cx="467650" cy="467650"/>
          </a:xfrm>
        </p:grpSpPr>
        <p:sp>
          <p:nvSpPr>
            <p:cNvPr id="11" name="Shape 515"/>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solidFill>
              <a:srgbClr val="FDB913"/>
            </a:solidFill>
            <a:ln w="19050" cap="rnd"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2" name="Shape 516"/>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3" name="Shape 517"/>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solidFill>
              <a:srgbClr val="FDB913"/>
            </a:solidFill>
            <a:ln w="19050" cap="rnd"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4" name="Shape 518"/>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5" name="Shape 519"/>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6" name="Shape 520"/>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grpSp>
      <p:grpSp>
        <p:nvGrpSpPr>
          <p:cNvPr id="17" name="Shape 441"/>
          <p:cNvGrpSpPr/>
          <p:nvPr/>
        </p:nvGrpSpPr>
        <p:grpSpPr>
          <a:xfrm>
            <a:off x="5455256" y="4245351"/>
            <a:ext cx="515378" cy="457320"/>
            <a:chOff x="5972700" y="2330200"/>
            <a:chExt cx="411625" cy="387275"/>
          </a:xfrm>
        </p:grpSpPr>
        <p:sp>
          <p:nvSpPr>
            <p:cNvPr id="18" name="Shape 44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DB913"/>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sp>
          <p:nvSpPr>
            <p:cNvPr id="19" name="Shape 44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DB913"/>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solidFill>
                  <a:schemeClr val="accent5">
                    <a:lumMod val="50000"/>
                  </a:schemeClr>
                </a:solidFill>
              </a:endParaRPr>
            </a:p>
          </p:txBody>
        </p:sp>
      </p:grpSp>
      <p:pic>
        <p:nvPicPr>
          <p:cNvPr id="2" name="Image 1"/>
          <p:cNvPicPr>
            <a:picLocks noChangeAspect="1"/>
          </p:cNvPicPr>
          <p:nvPr/>
        </p:nvPicPr>
        <p:blipFill>
          <a:blip r:embed="rId2" cstate="print"/>
          <a:stretch>
            <a:fillRect/>
          </a:stretch>
        </p:blipFill>
        <p:spPr>
          <a:xfrm>
            <a:off x="5347355" y="2139356"/>
            <a:ext cx="670994" cy="670994"/>
          </a:xfrm>
          <a:prstGeom prst="rect">
            <a:avLst/>
          </a:prstGeom>
        </p:spPr>
      </p:pic>
      <p:pic>
        <p:nvPicPr>
          <p:cNvPr id="3" name="Image 2"/>
          <p:cNvPicPr>
            <a:picLocks noChangeAspect="1"/>
          </p:cNvPicPr>
          <p:nvPr/>
        </p:nvPicPr>
        <p:blipFill>
          <a:blip r:embed="rId3" cstate="print"/>
          <a:stretch>
            <a:fillRect/>
          </a:stretch>
        </p:blipFill>
        <p:spPr>
          <a:xfrm>
            <a:off x="5336934" y="2864133"/>
            <a:ext cx="681415" cy="488802"/>
          </a:xfrm>
          <a:prstGeom prst="rect">
            <a:avLst/>
          </a:prstGeom>
        </p:spPr>
      </p:pic>
      <p:sp>
        <p:nvSpPr>
          <p:cNvPr id="25" name="Line 4"/>
          <p:cNvSpPr>
            <a:spLocks noChangeShapeType="1"/>
          </p:cNvSpPr>
          <p:nvPr/>
        </p:nvSpPr>
        <p:spPr bwMode="auto">
          <a:xfrm>
            <a:off x="6158574" y="1463173"/>
            <a:ext cx="12801" cy="3335917"/>
          </a:xfrm>
          <a:prstGeom prst="line">
            <a:avLst/>
          </a:prstGeom>
          <a:ln w="15875">
            <a:solidFill>
              <a:schemeClr val="tx1">
                <a:lumMod val="50000"/>
                <a:lumOff val="50000"/>
              </a:schemeClr>
            </a:solidFill>
            <a:prstDash val="sysDot"/>
            <a:headEnd/>
            <a:tailEnd/>
          </a:ln>
        </p:spPr>
        <p:style>
          <a:lnRef idx="1">
            <a:schemeClr val="accent4"/>
          </a:lnRef>
          <a:fillRef idx="0">
            <a:schemeClr val="accent4"/>
          </a:fillRef>
          <a:effectRef idx="0">
            <a:schemeClr val="accent4"/>
          </a:effectRef>
          <a:fontRef idx="minor">
            <a:schemeClr val="tx1"/>
          </a:fontRef>
        </p:style>
        <p:txBody>
          <a:bodyPr/>
          <a:lstStyle/>
          <a:p>
            <a:pPr eaLnBrk="1" fontAlgn="auto" hangingPunct="1">
              <a:spcBef>
                <a:spcPts val="0"/>
              </a:spcBef>
              <a:spcAft>
                <a:spcPts val="0"/>
              </a:spcAft>
              <a:defRPr/>
            </a:pPr>
            <a:endParaRPr lang="fr-FR" sz="1200" dirty="0">
              <a:solidFill>
                <a:schemeClr val="accent5">
                  <a:lumMod val="50000"/>
                </a:schemeClr>
              </a:solidFill>
              <a:latin typeface="Arial" panose="020B0604020202020204" pitchFamily="34" charset="0"/>
              <a:cs typeface="Arial" panose="020B0604020202020204" pitchFamily="34" charset="0"/>
            </a:endParaRPr>
          </a:p>
        </p:txBody>
      </p:sp>
      <p:pic>
        <p:nvPicPr>
          <p:cNvPr id="26" name="Image 25"/>
          <p:cNvPicPr>
            <a:picLocks noChangeAspect="1"/>
          </p:cNvPicPr>
          <p:nvPr/>
        </p:nvPicPr>
        <p:blipFill>
          <a:blip r:embed="rId4" cstate="print"/>
          <a:stretch>
            <a:fillRect/>
          </a:stretch>
        </p:blipFill>
        <p:spPr>
          <a:xfrm>
            <a:off x="5403969" y="3493190"/>
            <a:ext cx="566665" cy="634167"/>
          </a:xfrm>
          <a:prstGeom prst="rect">
            <a:avLst/>
          </a:prstGeom>
        </p:spPr>
      </p:pic>
      <p:sp>
        <p:nvSpPr>
          <p:cNvPr id="20" name="Rectangle 19"/>
          <p:cNvSpPr/>
          <p:nvPr/>
        </p:nvSpPr>
        <p:spPr>
          <a:xfrm>
            <a:off x="0" y="5495453"/>
            <a:ext cx="9144000" cy="13625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1309712" y="5848601"/>
            <a:ext cx="6805935" cy="577081"/>
          </a:xfrm>
          <a:prstGeom prst="rect">
            <a:avLst/>
          </a:prstGeom>
        </p:spPr>
        <p:txBody>
          <a:bodyPr wrap="square">
            <a:spAutoFit/>
          </a:bodyPr>
          <a:lstStyle/>
          <a:p>
            <a:r>
              <a:rPr lang="fr-FR" sz="1050" dirty="0">
                <a:latin typeface="Arial" panose="020B0604020202020204" pitchFamily="34" charset="0"/>
                <a:cs typeface="Arial" panose="020B0604020202020204" pitchFamily="34" charset="0"/>
              </a:rPr>
              <a:t>Les professionnels des cabinets membres de Crowe sont reconnus pour la qualité personnelle de leur service offert à des sociétés privées et publiques dans tous les secteurs, ainsi que pour leur réputation internationale dans les domaines des services de vérification, de fiscalité et de consultation.</a:t>
            </a:r>
          </a:p>
        </p:txBody>
      </p:sp>
      <p:sp>
        <p:nvSpPr>
          <p:cNvPr id="29" name="Rectangle 28"/>
          <p:cNvSpPr/>
          <p:nvPr/>
        </p:nvSpPr>
        <p:spPr>
          <a:xfrm>
            <a:off x="1170563" y="5547380"/>
            <a:ext cx="4460684" cy="400110"/>
          </a:xfrm>
          <a:prstGeom prst="rect">
            <a:avLst/>
          </a:prstGeom>
        </p:spPr>
        <p:txBody>
          <a:bodyPr wrap="square">
            <a:spAutoFit/>
          </a:bodyPr>
          <a:lstStyle/>
          <a:p>
            <a:r>
              <a:rPr lang="fr-FR" dirty="0">
                <a:solidFill>
                  <a:schemeClr val="bg1"/>
                </a:solidFill>
                <a:latin typeface="Arial" panose="020B0604020202020204" pitchFamily="34" charset="0"/>
                <a:cs typeface="Arial" panose="020B0604020202020204" pitchFamily="34" charset="0"/>
              </a:rPr>
              <a:t>* Un réseau global à taille humaine </a:t>
            </a:r>
            <a:endParaRPr lang="fr-FR" sz="2000" dirty="0">
              <a:solidFill>
                <a:schemeClr val="bg1"/>
              </a:solidFill>
              <a:latin typeface="Arial" panose="020B0604020202020204" pitchFamily="34" charset="0"/>
              <a:cs typeface="Arial" panose="020B0604020202020204" pitchFamily="34" charset="0"/>
            </a:endParaRPr>
          </a:p>
        </p:txBody>
      </p:sp>
      <p:pic>
        <p:nvPicPr>
          <p:cNvPr id="23" name="Imag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1768" y="5717507"/>
            <a:ext cx="1107944" cy="748188"/>
          </a:xfrm>
          <a:prstGeom prst="rect">
            <a:avLst/>
          </a:prstGeom>
        </p:spPr>
      </p:pic>
      <p:sp>
        <p:nvSpPr>
          <p:cNvPr id="28" name="Rectangle 27"/>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30" name="Espace réservé du numéro de diapositive 1"/>
          <p:cNvSpPr>
            <a:spLocks noGrp="1"/>
          </p:cNvSpPr>
          <p:nvPr>
            <p:ph type="sldNum" sz="quarter" idx="4294967295"/>
          </p:nvPr>
        </p:nvSpPr>
        <p:spPr>
          <a:xfrm>
            <a:off x="8505113" y="6342555"/>
            <a:ext cx="529705" cy="365125"/>
          </a:xfrm>
          <a:prstGeom prst="rect">
            <a:avLst/>
          </a:prstGeom>
        </p:spPr>
        <p:txBody>
          <a:bodyPr/>
          <a:lstStyle/>
          <a:p>
            <a:pPr>
              <a:defRPr/>
            </a:pPr>
            <a:fld id="{96A44AA5-3D74-448F-A562-209A3B76681A}" type="slidenum">
              <a:rPr lang="fr-FR" sz="1100" smtClean="0">
                <a:latin typeface="Arial" pitchFamily="34" charset="0"/>
                <a:cs typeface="Arial" pitchFamily="34" charset="0"/>
              </a:rPr>
              <a:pPr>
                <a:defRPr/>
              </a:pPr>
              <a:t>21</a:t>
            </a:fld>
            <a:endParaRPr lang="fr-FR" sz="1100" dirty="0">
              <a:latin typeface="Arial" pitchFamily="34" charset="0"/>
              <a:cs typeface="Arial" pitchFamily="34" charset="0"/>
            </a:endParaRPr>
          </a:p>
        </p:txBody>
      </p:sp>
      <p:sp>
        <p:nvSpPr>
          <p:cNvPr id="9" name="Titre 8"/>
          <p:cNvSpPr>
            <a:spLocks noGrp="1"/>
          </p:cNvSpPr>
          <p:nvPr>
            <p:ph type="title"/>
          </p:nvPr>
        </p:nvSpPr>
        <p:spPr/>
        <p:txBody>
          <a:bodyPr/>
          <a:lstStyle/>
          <a:p>
            <a:r>
              <a:rPr lang="fr-FR" dirty="0"/>
              <a:t>CROWE Global</a:t>
            </a:r>
          </a:p>
        </p:txBody>
      </p:sp>
    </p:spTree>
    <p:extLst>
      <p:ext uri="{BB962C8B-B14F-4D97-AF65-F5344CB8AC3E}">
        <p14:creationId xmlns:p14="http://schemas.microsoft.com/office/powerpoint/2010/main" val="422565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space réservé du numéro de diapositive 1"/>
          <p:cNvSpPr>
            <a:spLocks noGrp="1"/>
          </p:cNvSpPr>
          <p:nvPr>
            <p:ph type="sldNum" sz="quarter" idx="12"/>
          </p:nvPr>
        </p:nvSpPr>
        <p:spPr>
          <a:prstGeom prst="rect">
            <a:avLst/>
          </a:prstGeom>
        </p:spPr>
        <p:txBody>
          <a:bodyPr/>
          <a:lstStyle/>
          <a:p>
            <a:pPr>
              <a:defRPr/>
            </a:pPr>
            <a:fld id="{96A44AA5-3D74-448F-A562-209A3B76681A}" type="slidenum">
              <a:rPr lang="fr-FR" sz="1100" smtClean="0">
                <a:latin typeface="Arial" pitchFamily="34" charset="0"/>
                <a:cs typeface="Arial" pitchFamily="34" charset="0"/>
              </a:rPr>
              <a:pPr>
                <a:defRPr/>
              </a:pPr>
              <a:t>22</a:t>
            </a:fld>
            <a:endParaRPr lang="fr-FR" sz="1100" dirty="0">
              <a:latin typeface="Arial" pitchFamily="34" charset="0"/>
              <a:cs typeface="Arial" pitchFamily="34" charset="0"/>
            </a:endParaRPr>
          </a:p>
        </p:txBody>
      </p:sp>
      <p:sp>
        <p:nvSpPr>
          <p:cNvPr id="4" name="Rectangle 2"/>
          <p:cNvSpPr>
            <a:spLocks noGrp="1" noChangeArrowheads="1"/>
          </p:cNvSpPr>
          <p:nvPr>
            <p:ph type="title" idx="4294967295"/>
          </p:nvPr>
        </p:nvSpPr>
        <p:spPr>
          <a:xfrm>
            <a:off x="428625" y="963613"/>
            <a:ext cx="8715375" cy="533400"/>
          </a:xfrm>
          <a:prstGeom prst="rect">
            <a:avLst/>
          </a:prstGeom>
        </p:spPr>
        <p:txBody>
          <a:bodyPr/>
          <a:lstStyle/>
          <a:p>
            <a:pPr eaLnBrk="1" hangingPunct="1"/>
            <a:r>
              <a:rPr lang="en-US" altLang="en-US" sz="2400" dirty="0">
                <a:solidFill>
                  <a:schemeClr val="accent5">
                    <a:lumMod val="50000"/>
                  </a:schemeClr>
                </a:solidFill>
                <a:latin typeface="Arial" panose="020B0604020202020204" pitchFamily="34" charset="0"/>
                <a:cs typeface="Arial" panose="020B0604020202020204" pitchFamily="34" charset="0"/>
              </a:rPr>
              <a:t>Histoire de Crowe</a:t>
            </a:r>
          </a:p>
        </p:txBody>
      </p:sp>
      <p:pic>
        <p:nvPicPr>
          <p:cNvPr id="67" name="Picture 63"/>
          <p:cNvPicPr>
            <a:picLocks noChangeAspect="1"/>
          </p:cNvPicPr>
          <p:nvPr/>
        </p:nvPicPr>
        <p:blipFill>
          <a:blip r:embed="rId2" cstate="print">
            <a:extLst>
              <a:ext uri="{28A0092B-C50C-407E-A947-70E740481C1C}">
                <a14:useLocalDpi xmlns:a14="http://schemas.microsoft.com/office/drawing/2010/main" val="0"/>
              </a:ext>
            </a:extLst>
          </a:blip>
          <a:srcRect b="13110"/>
          <a:stretch>
            <a:fillRect/>
          </a:stretch>
        </p:blipFill>
        <p:spPr bwMode="auto">
          <a:xfrm>
            <a:off x="1207258" y="1839431"/>
            <a:ext cx="6580187"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 name="Straight Connector 64"/>
          <p:cNvCxnSpPr>
            <a:cxnSpLocks noChangeShapeType="1"/>
            <a:stCxn id="74" idx="6"/>
            <a:endCxn id="75" idx="2"/>
          </p:cNvCxnSpPr>
          <p:nvPr/>
        </p:nvCxnSpPr>
        <p:spPr bwMode="auto">
          <a:xfrm>
            <a:off x="777045" y="3488695"/>
            <a:ext cx="779463" cy="0"/>
          </a:xfrm>
          <a:prstGeom prst="line">
            <a:avLst/>
          </a:prstGeom>
          <a:noFill/>
          <a:ln w="101600" algn="ctr">
            <a:solidFill>
              <a:srgbClr val="F6BB00"/>
            </a:solidFill>
            <a:round/>
            <a:headEnd/>
            <a:tailEnd/>
          </a:ln>
          <a:extLst>
            <a:ext uri="{909E8E84-426E-40DD-AFC4-6F175D3DCCD1}">
              <a14:hiddenFill xmlns:a14="http://schemas.microsoft.com/office/drawing/2010/main">
                <a:noFill/>
              </a14:hiddenFill>
            </a:ext>
          </a:extLst>
        </p:spPr>
      </p:cxnSp>
      <p:cxnSp>
        <p:nvCxnSpPr>
          <p:cNvPr id="69" name="Straight Connector 65"/>
          <p:cNvCxnSpPr>
            <a:cxnSpLocks noChangeShapeType="1"/>
            <a:stCxn id="75" idx="6"/>
          </p:cNvCxnSpPr>
          <p:nvPr/>
        </p:nvCxnSpPr>
        <p:spPr bwMode="auto">
          <a:xfrm flipV="1">
            <a:off x="1813683" y="3488695"/>
            <a:ext cx="1174750" cy="0"/>
          </a:xfrm>
          <a:prstGeom prst="line">
            <a:avLst/>
          </a:prstGeom>
          <a:noFill/>
          <a:ln w="101600" algn="ctr">
            <a:solidFill>
              <a:srgbClr val="003366"/>
            </a:solidFill>
            <a:round/>
            <a:headEnd/>
            <a:tailEnd/>
          </a:ln>
          <a:extLst>
            <a:ext uri="{909E8E84-426E-40DD-AFC4-6F175D3DCCD1}">
              <a14:hiddenFill xmlns:a14="http://schemas.microsoft.com/office/drawing/2010/main">
                <a:noFill/>
              </a14:hiddenFill>
            </a:ext>
          </a:extLst>
        </p:spPr>
      </p:cxnSp>
      <p:cxnSp>
        <p:nvCxnSpPr>
          <p:cNvPr id="70" name="Straight Connector 66"/>
          <p:cNvCxnSpPr>
            <a:cxnSpLocks noChangeShapeType="1"/>
          </p:cNvCxnSpPr>
          <p:nvPr/>
        </p:nvCxnSpPr>
        <p:spPr bwMode="auto">
          <a:xfrm>
            <a:off x="2645533" y="3488695"/>
            <a:ext cx="676275" cy="0"/>
          </a:xfrm>
          <a:prstGeom prst="line">
            <a:avLst/>
          </a:prstGeom>
          <a:noFill/>
          <a:ln w="101600" algn="ctr">
            <a:solidFill>
              <a:srgbClr val="8C8C8C"/>
            </a:solidFill>
            <a:round/>
            <a:headEnd/>
            <a:tailEnd/>
          </a:ln>
          <a:extLst>
            <a:ext uri="{909E8E84-426E-40DD-AFC4-6F175D3DCCD1}">
              <a14:hiddenFill xmlns:a14="http://schemas.microsoft.com/office/drawing/2010/main">
                <a:noFill/>
              </a14:hiddenFill>
            </a:ext>
          </a:extLst>
        </p:spPr>
      </p:cxnSp>
      <p:cxnSp>
        <p:nvCxnSpPr>
          <p:cNvPr id="71" name="Straight Connector 67"/>
          <p:cNvCxnSpPr>
            <a:cxnSpLocks noChangeShapeType="1"/>
            <a:endCxn id="76" idx="2"/>
          </p:cNvCxnSpPr>
          <p:nvPr/>
        </p:nvCxnSpPr>
        <p:spPr bwMode="auto">
          <a:xfrm>
            <a:off x="2288345" y="3488695"/>
            <a:ext cx="676275" cy="0"/>
          </a:xfrm>
          <a:prstGeom prst="line">
            <a:avLst/>
          </a:prstGeom>
          <a:noFill/>
          <a:ln w="101600" algn="ctr">
            <a:solidFill>
              <a:srgbClr val="003366"/>
            </a:solidFill>
            <a:round/>
            <a:headEnd/>
            <a:tailEnd/>
          </a:ln>
          <a:extLst>
            <a:ext uri="{909E8E84-426E-40DD-AFC4-6F175D3DCCD1}">
              <a14:hiddenFill xmlns:a14="http://schemas.microsoft.com/office/drawing/2010/main">
                <a:noFill/>
              </a14:hiddenFill>
            </a:ext>
          </a:extLst>
        </p:spPr>
      </p:cxnSp>
      <p:cxnSp>
        <p:nvCxnSpPr>
          <p:cNvPr id="72" name="Straight Connector 68"/>
          <p:cNvCxnSpPr>
            <a:cxnSpLocks noChangeShapeType="1"/>
            <a:stCxn id="76" idx="6"/>
            <a:endCxn id="77" idx="2"/>
          </p:cNvCxnSpPr>
          <p:nvPr/>
        </p:nvCxnSpPr>
        <p:spPr bwMode="auto">
          <a:xfrm>
            <a:off x="3221795" y="3488695"/>
            <a:ext cx="1968500" cy="0"/>
          </a:xfrm>
          <a:prstGeom prst="line">
            <a:avLst/>
          </a:prstGeom>
          <a:noFill/>
          <a:ln w="101600" algn="ctr">
            <a:solidFill>
              <a:srgbClr val="003366"/>
            </a:solidFill>
            <a:round/>
            <a:headEnd/>
            <a:tailEnd/>
          </a:ln>
          <a:extLst>
            <a:ext uri="{909E8E84-426E-40DD-AFC4-6F175D3DCCD1}">
              <a14:hiddenFill xmlns:a14="http://schemas.microsoft.com/office/drawing/2010/main">
                <a:noFill/>
              </a14:hiddenFill>
            </a:ext>
          </a:extLst>
        </p:spPr>
      </p:cxnSp>
      <p:cxnSp>
        <p:nvCxnSpPr>
          <p:cNvPr id="73" name="Straight Connector 69"/>
          <p:cNvCxnSpPr>
            <a:cxnSpLocks noChangeShapeType="1"/>
          </p:cNvCxnSpPr>
          <p:nvPr/>
        </p:nvCxnSpPr>
        <p:spPr bwMode="auto">
          <a:xfrm flipV="1">
            <a:off x="5442708" y="3488695"/>
            <a:ext cx="549275" cy="0"/>
          </a:xfrm>
          <a:prstGeom prst="line">
            <a:avLst/>
          </a:prstGeom>
          <a:noFill/>
          <a:ln w="101600"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74" name="Oval 70"/>
          <p:cNvSpPr/>
          <p:nvPr/>
        </p:nvSpPr>
        <p:spPr>
          <a:xfrm>
            <a:off x="519870" y="3361695"/>
            <a:ext cx="257175" cy="254000"/>
          </a:xfrm>
          <a:prstGeom prst="ellipse">
            <a:avLst/>
          </a:prstGeom>
          <a:noFill/>
          <a:ln w="38100" cap="flat" cmpd="sng" algn="ctr">
            <a:solidFill>
              <a:srgbClr val="FFC000"/>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75" name="Oval 71"/>
          <p:cNvSpPr/>
          <p:nvPr/>
        </p:nvSpPr>
        <p:spPr>
          <a:xfrm>
            <a:off x="1556508" y="3361695"/>
            <a:ext cx="257175" cy="254000"/>
          </a:xfrm>
          <a:prstGeom prst="ellipse">
            <a:avLst/>
          </a:prstGeom>
          <a:noFill/>
          <a:ln w="38100" cap="flat" cmpd="sng" algn="ctr">
            <a:solidFill>
              <a:srgbClr val="F1AB00"/>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76" name="Oval 72"/>
          <p:cNvSpPr/>
          <p:nvPr/>
        </p:nvSpPr>
        <p:spPr>
          <a:xfrm>
            <a:off x="2964620" y="3361695"/>
            <a:ext cx="257175" cy="254000"/>
          </a:xfrm>
          <a:prstGeom prst="ellipse">
            <a:avLst/>
          </a:prstGeom>
          <a:solidFill>
            <a:srgbClr val="FFFFFF"/>
          </a:solidFill>
          <a:ln w="38100" cap="flat" cmpd="sng" algn="ctr">
            <a:solidFill>
              <a:srgbClr val="003366"/>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77" name="Oval 73"/>
          <p:cNvSpPr/>
          <p:nvPr/>
        </p:nvSpPr>
        <p:spPr>
          <a:xfrm>
            <a:off x="5190295" y="3361695"/>
            <a:ext cx="257175" cy="254000"/>
          </a:xfrm>
          <a:prstGeom prst="ellipse">
            <a:avLst/>
          </a:prstGeom>
          <a:noFill/>
          <a:ln w="38100" cap="flat" cmpd="sng" algn="ctr">
            <a:solidFill>
              <a:schemeClr val="tx1">
                <a:lumMod val="50000"/>
                <a:lumOff val="50000"/>
              </a:schemeClr>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78" name="TextBox 74"/>
          <p:cNvSpPr txBox="1">
            <a:spLocks noChangeArrowheads="1"/>
          </p:cNvSpPr>
          <p:nvPr/>
        </p:nvSpPr>
        <p:spPr bwMode="auto">
          <a:xfrm>
            <a:off x="457958" y="3044195"/>
            <a:ext cx="355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1915</a:t>
            </a:r>
          </a:p>
        </p:txBody>
      </p:sp>
      <p:sp>
        <p:nvSpPr>
          <p:cNvPr id="79" name="TextBox 75"/>
          <p:cNvSpPr txBox="1">
            <a:spLocks noChangeArrowheads="1"/>
          </p:cNvSpPr>
          <p:nvPr/>
        </p:nvSpPr>
        <p:spPr bwMode="auto">
          <a:xfrm>
            <a:off x="2882070" y="3842707"/>
            <a:ext cx="355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1955</a:t>
            </a:r>
          </a:p>
        </p:txBody>
      </p:sp>
      <p:sp>
        <p:nvSpPr>
          <p:cNvPr id="80" name="TextBox 76"/>
          <p:cNvSpPr txBox="1">
            <a:spLocks noChangeArrowheads="1"/>
          </p:cNvSpPr>
          <p:nvPr/>
        </p:nvSpPr>
        <p:spPr bwMode="auto">
          <a:xfrm>
            <a:off x="3569458" y="2950532"/>
            <a:ext cx="355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1960</a:t>
            </a:r>
          </a:p>
        </p:txBody>
      </p:sp>
      <p:sp>
        <p:nvSpPr>
          <p:cNvPr id="81" name="TextBox 77"/>
          <p:cNvSpPr txBox="1">
            <a:spLocks noChangeArrowheads="1"/>
          </p:cNvSpPr>
          <p:nvPr/>
        </p:nvSpPr>
        <p:spPr bwMode="auto">
          <a:xfrm>
            <a:off x="5131558" y="2941007"/>
            <a:ext cx="355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1972</a:t>
            </a:r>
          </a:p>
        </p:txBody>
      </p:sp>
      <p:sp>
        <p:nvSpPr>
          <p:cNvPr id="82" name="Isosceles Triangle 78"/>
          <p:cNvSpPr/>
          <p:nvPr/>
        </p:nvSpPr>
        <p:spPr>
          <a:xfrm flipV="1">
            <a:off x="564320" y="3718882"/>
            <a:ext cx="168275" cy="144463"/>
          </a:xfrm>
          <a:prstGeom prst="triangle">
            <a:avLst/>
          </a:prstGeom>
          <a:solidFill>
            <a:srgbClr val="F6BB00"/>
          </a:solidFill>
          <a:ln w="25400" cap="flat" cmpd="sng" algn="ctr">
            <a:solidFill>
              <a:srgbClr val="F6BB00"/>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83" name="Isosceles Triangle 79"/>
          <p:cNvSpPr/>
          <p:nvPr/>
        </p:nvSpPr>
        <p:spPr>
          <a:xfrm flipV="1">
            <a:off x="3004308" y="3669670"/>
            <a:ext cx="168275" cy="144462"/>
          </a:xfrm>
          <a:prstGeom prst="triangle">
            <a:avLst/>
          </a:prstGeom>
          <a:solidFill>
            <a:srgbClr val="003366"/>
          </a:solidFill>
          <a:ln w="25400" cap="flat" cmpd="sng" algn="ctr">
            <a:solidFill>
              <a:srgbClr val="003366"/>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84" name="Isosceles Triangle 80"/>
          <p:cNvSpPr/>
          <p:nvPr/>
        </p:nvSpPr>
        <p:spPr>
          <a:xfrm flipV="1">
            <a:off x="7147683" y="3653795"/>
            <a:ext cx="168275" cy="144462"/>
          </a:xfrm>
          <a:prstGeom prst="triangle">
            <a:avLst/>
          </a:prstGeom>
          <a:solidFill>
            <a:schemeClr val="accent2">
              <a:lumMod val="50000"/>
            </a:schemeClr>
          </a:solidFill>
          <a:ln w="25400" cap="flat" cmpd="sng" algn="ctr">
            <a:solidFill>
              <a:srgbClr val="6C120A"/>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85" name="Flowchart: Extract 81"/>
          <p:cNvSpPr/>
          <p:nvPr/>
        </p:nvSpPr>
        <p:spPr>
          <a:xfrm>
            <a:off x="5247445" y="3152145"/>
            <a:ext cx="163513" cy="146050"/>
          </a:xfrm>
          <a:prstGeom prst="flowChartExtra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anchor="ctr"/>
          <a:lstStyle/>
          <a:p>
            <a:pPr algn="ctr">
              <a:defRPr/>
            </a:pPr>
            <a:endParaRPr lang="en-US" kern="0" dirty="0">
              <a:solidFill>
                <a:schemeClr val="tx1">
                  <a:lumMod val="85000"/>
                  <a:lumOff val="15000"/>
                </a:schemeClr>
              </a:solidFill>
              <a:ea typeface="MS PGothic" panose="020B0600070205080204" pitchFamily="34" charset="-128"/>
            </a:endParaRPr>
          </a:p>
        </p:txBody>
      </p:sp>
      <p:sp>
        <p:nvSpPr>
          <p:cNvPr id="86" name="TextBox 82"/>
          <p:cNvSpPr txBox="1">
            <a:spLocks noChangeArrowheads="1"/>
          </p:cNvSpPr>
          <p:nvPr/>
        </p:nvSpPr>
        <p:spPr bwMode="auto">
          <a:xfrm>
            <a:off x="310390" y="3964945"/>
            <a:ext cx="138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Création de Horwath &amp; Horwath. Se spécialise dans le secteur hôtelier.  </a:t>
            </a:r>
          </a:p>
        </p:txBody>
      </p:sp>
      <p:sp>
        <p:nvSpPr>
          <p:cNvPr id="87" name="TextBox 83"/>
          <p:cNvSpPr txBox="1">
            <a:spLocks noChangeArrowheads="1"/>
          </p:cNvSpPr>
          <p:nvPr/>
        </p:nvSpPr>
        <p:spPr bwMode="auto">
          <a:xfrm>
            <a:off x="1075495" y="1932217"/>
            <a:ext cx="162401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Une réputation grandissante auprès des professionnels. Lancement de publications majeures dans le domaine de la comptabilité : Alarm Clock; Food Market et Hotel Accounting. </a:t>
            </a:r>
          </a:p>
        </p:txBody>
      </p:sp>
      <p:sp>
        <p:nvSpPr>
          <p:cNvPr id="88" name="TextBox 84"/>
          <p:cNvSpPr txBox="1">
            <a:spLocks noChangeArrowheads="1"/>
          </p:cNvSpPr>
          <p:nvPr/>
        </p:nvSpPr>
        <p:spPr bwMode="auto">
          <a:xfrm>
            <a:off x="1532695" y="2972757"/>
            <a:ext cx="354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1921</a:t>
            </a:r>
          </a:p>
        </p:txBody>
      </p:sp>
      <p:sp>
        <p:nvSpPr>
          <p:cNvPr id="89" name="TextBox 85"/>
          <p:cNvSpPr txBox="1">
            <a:spLocks noChangeArrowheads="1"/>
          </p:cNvSpPr>
          <p:nvPr/>
        </p:nvSpPr>
        <p:spPr bwMode="auto">
          <a:xfrm>
            <a:off x="2462790" y="4007807"/>
            <a:ext cx="13827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Diversification de l'activité. Création des services d'expertise-comptable, d'audit et de fiscalité.  </a:t>
            </a:r>
          </a:p>
        </p:txBody>
      </p:sp>
      <p:sp>
        <p:nvSpPr>
          <p:cNvPr id="90" name="Oval 86"/>
          <p:cNvSpPr/>
          <p:nvPr/>
        </p:nvSpPr>
        <p:spPr>
          <a:xfrm>
            <a:off x="3629783" y="3358520"/>
            <a:ext cx="257175" cy="255587"/>
          </a:xfrm>
          <a:prstGeom prst="ellipse">
            <a:avLst/>
          </a:prstGeom>
          <a:solidFill>
            <a:srgbClr val="FFFFFF"/>
          </a:solidFill>
          <a:ln w="38100" cap="flat" cmpd="sng" algn="ctr">
            <a:solidFill>
              <a:srgbClr val="003366"/>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91" name="TextBox 87"/>
          <p:cNvSpPr txBox="1">
            <a:spLocks noChangeArrowheads="1"/>
          </p:cNvSpPr>
          <p:nvPr/>
        </p:nvSpPr>
        <p:spPr bwMode="auto">
          <a:xfrm>
            <a:off x="3404358" y="2140367"/>
            <a:ext cx="1270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Création de Horwath &amp; Horwath International  1</a:t>
            </a:r>
            <a:r>
              <a:rPr lang="en-US" altLang="en-US" sz="900" baseline="30000" dirty="0">
                <a:solidFill>
                  <a:schemeClr val="tx1">
                    <a:lumMod val="85000"/>
                    <a:lumOff val="15000"/>
                  </a:schemeClr>
                </a:solidFill>
                <a:latin typeface="Arial" panose="020B0604020202020204" pitchFamily="34" charset="0"/>
              </a:rPr>
              <a:t>ère</a:t>
            </a:r>
            <a:r>
              <a:rPr lang="en-US" altLang="en-US" sz="900" dirty="0">
                <a:solidFill>
                  <a:schemeClr val="tx1">
                    <a:lumMod val="85000"/>
                    <a:lumOff val="15000"/>
                  </a:schemeClr>
                </a:solidFill>
                <a:latin typeface="Arial" panose="020B0604020202020204" pitchFamily="34" charset="0"/>
              </a:rPr>
              <a:t> Assemblée annuelle internationale </a:t>
            </a:r>
          </a:p>
        </p:txBody>
      </p:sp>
      <p:sp>
        <p:nvSpPr>
          <p:cNvPr id="92" name="Flowchart: Extract 88"/>
          <p:cNvSpPr/>
          <p:nvPr/>
        </p:nvSpPr>
        <p:spPr>
          <a:xfrm>
            <a:off x="3677408" y="3168020"/>
            <a:ext cx="165100" cy="146050"/>
          </a:xfrm>
          <a:prstGeom prst="flowChartExtract">
            <a:avLst/>
          </a:prstGeom>
          <a:solidFill>
            <a:srgbClr val="003366"/>
          </a:solidFill>
          <a:ln w="25400" cap="flat" cmpd="sng" algn="ctr">
            <a:solidFill>
              <a:srgbClr val="003366"/>
            </a:solidFill>
            <a:prstDash val="solid"/>
          </a:ln>
          <a:effectLst/>
        </p:spPr>
        <p:txBody>
          <a:bodyPr anchor="ctr"/>
          <a:lstStyle/>
          <a:p>
            <a:pPr algn="ctr">
              <a:defRPr/>
            </a:pPr>
            <a:endParaRPr lang="en-US" kern="0" dirty="0">
              <a:solidFill>
                <a:schemeClr val="tx1">
                  <a:lumMod val="85000"/>
                  <a:lumOff val="15000"/>
                </a:schemeClr>
              </a:solidFill>
              <a:ea typeface="MS PGothic" panose="020B0600070205080204" pitchFamily="34" charset="-128"/>
            </a:endParaRPr>
          </a:p>
        </p:txBody>
      </p:sp>
      <p:sp>
        <p:nvSpPr>
          <p:cNvPr id="93" name="Flowchart: Extract 89"/>
          <p:cNvSpPr/>
          <p:nvPr/>
        </p:nvSpPr>
        <p:spPr>
          <a:xfrm>
            <a:off x="1600329" y="3168020"/>
            <a:ext cx="165100" cy="146050"/>
          </a:xfrm>
          <a:prstGeom prst="flowChartExtract">
            <a:avLst/>
          </a:prstGeom>
          <a:solidFill>
            <a:srgbClr val="F6BB00"/>
          </a:solidFill>
          <a:ln w="25400" cap="flat" cmpd="sng" algn="ctr">
            <a:solidFill>
              <a:srgbClr val="F6BB00"/>
            </a:solidFill>
            <a:prstDash val="solid"/>
          </a:ln>
          <a:effectLst/>
        </p:spPr>
        <p:txBody>
          <a:bodyPr anchor="ctr"/>
          <a:lstStyle/>
          <a:p>
            <a:pPr algn="ctr">
              <a:defRPr/>
            </a:pPr>
            <a:endParaRPr lang="en-US" kern="0" dirty="0">
              <a:solidFill>
                <a:schemeClr val="tx1">
                  <a:lumMod val="85000"/>
                  <a:lumOff val="15000"/>
                </a:schemeClr>
              </a:solidFill>
              <a:ea typeface="MS PGothic" panose="020B0600070205080204" pitchFamily="34" charset="-128"/>
            </a:endParaRPr>
          </a:p>
        </p:txBody>
      </p:sp>
      <p:sp>
        <p:nvSpPr>
          <p:cNvPr id="94" name="Oval 90"/>
          <p:cNvSpPr/>
          <p:nvPr/>
        </p:nvSpPr>
        <p:spPr>
          <a:xfrm>
            <a:off x="4304470" y="3369632"/>
            <a:ext cx="257175" cy="255588"/>
          </a:xfrm>
          <a:prstGeom prst="ellipse">
            <a:avLst/>
          </a:prstGeom>
          <a:solidFill>
            <a:srgbClr val="FFFFFF"/>
          </a:solidFill>
          <a:ln w="38100" cap="flat" cmpd="sng" algn="ctr">
            <a:solidFill>
              <a:srgbClr val="003366"/>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95" name="Isosceles Triangle 91"/>
          <p:cNvSpPr/>
          <p:nvPr/>
        </p:nvSpPr>
        <p:spPr>
          <a:xfrm flipV="1">
            <a:off x="4361620" y="3690307"/>
            <a:ext cx="166688" cy="144463"/>
          </a:xfrm>
          <a:prstGeom prst="triangle">
            <a:avLst/>
          </a:prstGeom>
          <a:solidFill>
            <a:schemeClr val="bg2"/>
          </a:solidFill>
          <a:ln w="25400" cap="flat" cmpd="sng" algn="ctr">
            <a:solidFill>
              <a:schemeClr val="bg2"/>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96" name="TextBox 92"/>
          <p:cNvSpPr txBox="1">
            <a:spLocks noChangeArrowheads="1"/>
          </p:cNvSpPr>
          <p:nvPr/>
        </p:nvSpPr>
        <p:spPr bwMode="auto">
          <a:xfrm>
            <a:off x="4239383" y="3853820"/>
            <a:ext cx="354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1963</a:t>
            </a:r>
          </a:p>
        </p:txBody>
      </p:sp>
      <p:sp>
        <p:nvSpPr>
          <p:cNvPr id="97" name="TextBox 93"/>
          <p:cNvSpPr txBox="1">
            <a:spLocks noChangeArrowheads="1"/>
          </p:cNvSpPr>
          <p:nvPr/>
        </p:nvSpPr>
        <p:spPr bwMode="auto">
          <a:xfrm>
            <a:off x="3960585" y="4006220"/>
            <a:ext cx="11541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21 cabinets membres répartis sur 21 pays.</a:t>
            </a:r>
          </a:p>
        </p:txBody>
      </p:sp>
      <p:sp>
        <p:nvSpPr>
          <p:cNvPr id="98" name="TextBox 94"/>
          <p:cNvSpPr txBox="1">
            <a:spLocks noChangeArrowheads="1"/>
          </p:cNvSpPr>
          <p:nvPr/>
        </p:nvSpPr>
        <p:spPr bwMode="auto">
          <a:xfrm>
            <a:off x="4804533" y="2217177"/>
            <a:ext cx="1409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13ème mondial parmi les organisations internationales spécialisées dans la comptabilité</a:t>
            </a:r>
          </a:p>
        </p:txBody>
      </p:sp>
      <p:sp>
        <p:nvSpPr>
          <p:cNvPr id="99" name="Oval 95"/>
          <p:cNvSpPr/>
          <p:nvPr/>
        </p:nvSpPr>
        <p:spPr>
          <a:xfrm>
            <a:off x="5976108" y="3353757"/>
            <a:ext cx="257175" cy="255588"/>
          </a:xfrm>
          <a:prstGeom prst="ellipse">
            <a:avLst/>
          </a:prstGeom>
          <a:noFill/>
          <a:ln w="38100" cap="flat" cmpd="sng" algn="ctr">
            <a:solidFill>
              <a:schemeClr val="tx1">
                <a:lumMod val="50000"/>
                <a:lumOff val="50000"/>
              </a:schemeClr>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100" name="Isosceles Triangle 96"/>
          <p:cNvSpPr/>
          <p:nvPr/>
        </p:nvSpPr>
        <p:spPr>
          <a:xfrm flipV="1">
            <a:off x="6030562" y="3657929"/>
            <a:ext cx="168275" cy="144462"/>
          </a:xfrm>
          <a:prstGeom prst="triangle">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101" name="TextBox 97"/>
          <p:cNvSpPr txBox="1">
            <a:spLocks noChangeArrowheads="1"/>
          </p:cNvSpPr>
          <p:nvPr/>
        </p:nvSpPr>
        <p:spPr bwMode="auto">
          <a:xfrm>
            <a:off x="5944358" y="3853820"/>
            <a:ext cx="354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1994</a:t>
            </a:r>
          </a:p>
        </p:txBody>
      </p:sp>
      <p:sp>
        <p:nvSpPr>
          <p:cNvPr id="102" name="TextBox 98"/>
          <p:cNvSpPr txBox="1">
            <a:spLocks noChangeArrowheads="1"/>
          </p:cNvSpPr>
          <p:nvPr/>
        </p:nvSpPr>
        <p:spPr bwMode="auto">
          <a:xfrm>
            <a:off x="5712583" y="4020507"/>
            <a:ext cx="9239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1ère </a:t>
            </a:r>
            <a:r>
              <a:rPr lang="en-US" altLang="en-US" sz="900" dirty="0" err="1">
                <a:solidFill>
                  <a:schemeClr val="tx1">
                    <a:lumMod val="85000"/>
                    <a:lumOff val="15000"/>
                  </a:schemeClr>
                </a:solidFill>
                <a:latin typeface="Arial" panose="020B0604020202020204" pitchFamily="34" charset="0"/>
              </a:rPr>
              <a:t>organisation</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internationale</a:t>
            </a:r>
            <a:r>
              <a:rPr lang="en-US" altLang="en-US" sz="900" dirty="0">
                <a:solidFill>
                  <a:schemeClr val="tx1">
                    <a:lumMod val="85000"/>
                    <a:lumOff val="15000"/>
                  </a:schemeClr>
                </a:solidFill>
                <a:latin typeface="Arial" panose="020B0604020202020204" pitchFamily="34" charset="0"/>
              </a:rPr>
              <a:t> avec un cabinet </a:t>
            </a:r>
            <a:r>
              <a:rPr lang="en-US" altLang="en-US" sz="900" dirty="0" err="1">
                <a:solidFill>
                  <a:schemeClr val="tx1">
                    <a:lumMod val="85000"/>
                    <a:lumOff val="15000"/>
                  </a:schemeClr>
                </a:solidFill>
                <a:latin typeface="Arial" panose="020B0604020202020204" pitchFamily="34" charset="0"/>
              </a:rPr>
              <a:t>membre</a:t>
            </a:r>
            <a:r>
              <a:rPr lang="en-US" altLang="en-US" sz="900" dirty="0">
                <a:solidFill>
                  <a:schemeClr val="tx1">
                    <a:lumMod val="85000"/>
                    <a:lumOff val="15000"/>
                  </a:schemeClr>
                </a:solidFill>
                <a:latin typeface="Arial" panose="020B0604020202020204" pitchFamily="34" charset="0"/>
              </a:rPr>
              <a:t> chinois.</a:t>
            </a:r>
          </a:p>
        </p:txBody>
      </p:sp>
      <p:cxnSp>
        <p:nvCxnSpPr>
          <p:cNvPr id="103" name="Straight Connector 99"/>
          <p:cNvCxnSpPr>
            <a:cxnSpLocks noChangeShapeType="1"/>
          </p:cNvCxnSpPr>
          <p:nvPr/>
        </p:nvCxnSpPr>
        <p:spPr bwMode="auto">
          <a:xfrm flipV="1">
            <a:off x="6814308" y="3483932"/>
            <a:ext cx="274637" cy="0"/>
          </a:xfrm>
          <a:prstGeom prst="line">
            <a:avLst/>
          </a:prstGeom>
          <a:noFill/>
          <a:ln w="101600" algn="ctr">
            <a:solidFill>
              <a:schemeClr val="accent2">
                <a:lumMod val="50000"/>
              </a:schemeClr>
            </a:solidFill>
            <a:round/>
            <a:headEnd/>
            <a:tailEnd/>
          </a:ln>
          <a:extLst>
            <a:ext uri="{909E8E84-426E-40DD-AFC4-6F175D3DCCD1}">
              <a14:hiddenFill xmlns:a14="http://schemas.microsoft.com/office/drawing/2010/main">
                <a:noFill/>
              </a14:hiddenFill>
            </a:ext>
          </a:extLst>
        </p:spPr>
      </p:cxnSp>
      <p:cxnSp>
        <p:nvCxnSpPr>
          <p:cNvPr id="104" name="Straight Connector 100"/>
          <p:cNvCxnSpPr>
            <a:cxnSpLocks noChangeShapeType="1"/>
          </p:cNvCxnSpPr>
          <p:nvPr/>
        </p:nvCxnSpPr>
        <p:spPr bwMode="auto">
          <a:xfrm flipV="1">
            <a:off x="6258683" y="3483932"/>
            <a:ext cx="274637" cy="0"/>
          </a:xfrm>
          <a:prstGeom prst="line">
            <a:avLst/>
          </a:prstGeom>
          <a:noFill/>
          <a:ln w="101600"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105" name="Oval 101"/>
          <p:cNvSpPr/>
          <p:nvPr/>
        </p:nvSpPr>
        <p:spPr>
          <a:xfrm>
            <a:off x="6531733" y="3358520"/>
            <a:ext cx="257175" cy="255587"/>
          </a:xfrm>
          <a:prstGeom prst="ellipse">
            <a:avLst/>
          </a:prstGeom>
          <a:noFill/>
          <a:ln w="38100" cap="flat" cmpd="sng" algn="ctr">
            <a:solidFill>
              <a:schemeClr val="tx1">
                <a:lumMod val="50000"/>
                <a:lumOff val="50000"/>
              </a:schemeClr>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106" name="Flowchart: Extract 102"/>
          <p:cNvSpPr/>
          <p:nvPr/>
        </p:nvSpPr>
        <p:spPr>
          <a:xfrm>
            <a:off x="6573967" y="3146274"/>
            <a:ext cx="165100" cy="146050"/>
          </a:xfrm>
          <a:prstGeom prst="flowChartExtra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anchor="ctr"/>
          <a:lstStyle/>
          <a:p>
            <a:pPr algn="ctr">
              <a:defRPr/>
            </a:pPr>
            <a:endParaRPr lang="en-US" kern="0">
              <a:solidFill>
                <a:schemeClr val="tx1">
                  <a:lumMod val="85000"/>
                  <a:lumOff val="15000"/>
                </a:schemeClr>
              </a:solidFill>
              <a:ea typeface="MS PGothic" panose="020B0600070205080204" pitchFamily="34" charset="-128"/>
            </a:endParaRPr>
          </a:p>
        </p:txBody>
      </p:sp>
      <p:sp>
        <p:nvSpPr>
          <p:cNvPr id="107" name="TextBox 103"/>
          <p:cNvSpPr txBox="1">
            <a:spLocks noChangeArrowheads="1"/>
          </p:cNvSpPr>
          <p:nvPr/>
        </p:nvSpPr>
        <p:spPr bwMode="auto">
          <a:xfrm>
            <a:off x="6666670" y="1909937"/>
            <a:ext cx="1276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err="1">
                <a:solidFill>
                  <a:schemeClr val="tx1">
                    <a:lumMod val="85000"/>
                    <a:lumOff val="15000"/>
                  </a:schemeClr>
                </a:solidFill>
                <a:latin typeface="Arial" panose="020B0604020202020204" pitchFamily="34" charset="0"/>
              </a:rPr>
              <a:t>Horwath</a:t>
            </a:r>
            <a:r>
              <a:rPr lang="en-US" altLang="en-US" sz="900" dirty="0">
                <a:solidFill>
                  <a:schemeClr val="tx1">
                    <a:lumMod val="85000"/>
                    <a:lumOff val="15000"/>
                  </a:schemeClr>
                </a:solidFill>
                <a:latin typeface="Arial" panose="020B0604020202020204" pitchFamily="34" charset="0"/>
              </a:rPr>
              <a:t> International a </a:t>
            </a:r>
            <a:r>
              <a:rPr lang="en-US" altLang="en-US" sz="900" dirty="0" err="1">
                <a:solidFill>
                  <a:schemeClr val="tx1">
                    <a:lumMod val="85000"/>
                    <a:lumOff val="15000"/>
                  </a:schemeClr>
                </a:solidFill>
                <a:latin typeface="Arial" panose="020B0604020202020204" pitchFamily="34" charset="0"/>
              </a:rPr>
              <a:t>été</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classé</a:t>
            </a:r>
            <a:r>
              <a:rPr lang="en-US" altLang="en-US" sz="900" dirty="0">
                <a:solidFill>
                  <a:schemeClr val="tx1">
                    <a:lumMod val="85000"/>
                    <a:lumOff val="15000"/>
                  </a:schemeClr>
                </a:solidFill>
                <a:latin typeface="Arial" panose="020B0604020202020204" pitchFamily="34" charset="0"/>
              </a:rPr>
              <a:t> 9</a:t>
            </a:r>
            <a:r>
              <a:rPr lang="en-US" altLang="en-US" sz="900" baseline="30000" dirty="0">
                <a:solidFill>
                  <a:schemeClr val="tx1">
                    <a:lumMod val="85000"/>
                    <a:lumOff val="15000"/>
                  </a:schemeClr>
                </a:solidFill>
                <a:latin typeface="Arial" panose="020B0604020202020204" pitchFamily="34" charset="0"/>
              </a:rPr>
              <a:t>ème</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mondial</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parmi</a:t>
            </a:r>
            <a:r>
              <a:rPr lang="en-US" altLang="en-US" sz="900" dirty="0">
                <a:solidFill>
                  <a:schemeClr val="tx1">
                    <a:lumMod val="85000"/>
                    <a:lumOff val="15000"/>
                  </a:schemeClr>
                </a:solidFill>
                <a:latin typeface="Arial" panose="020B0604020202020204" pitchFamily="34" charset="0"/>
              </a:rPr>
              <a:t> les plus </a:t>
            </a:r>
            <a:r>
              <a:rPr lang="en-US" altLang="en-US" sz="900" dirty="0" err="1">
                <a:solidFill>
                  <a:schemeClr val="tx1">
                    <a:lumMod val="85000"/>
                    <a:lumOff val="15000"/>
                  </a:schemeClr>
                </a:solidFill>
                <a:latin typeface="Arial" panose="020B0604020202020204" pitchFamily="34" charset="0"/>
              </a:rPr>
              <a:t>grandes</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organisations</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spécialisées</a:t>
            </a:r>
            <a:r>
              <a:rPr lang="en-US" altLang="en-US" sz="900" dirty="0">
                <a:solidFill>
                  <a:schemeClr val="tx1">
                    <a:lumMod val="85000"/>
                    <a:lumOff val="15000"/>
                  </a:schemeClr>
                </a:solidFill>
                <a:latin typeface="Arial" panose="020B0604020202020204" pitchFamily="34" charset="0"/>
              </a:rPr>
              <a:t> </a:t>
            </a:r>
            <a:r>
              <a:rPr lang="en-US" altLang="en-US" sz="900" dirty="0" err="1">
                <a:solidFill>
                  <a:schemeClr val="tx1">
                    <a:lumMod val="85000"/>
                    <a:lumOff val="15000"/>
                  </a:schemeClr>
                </a:solidFill>
                <a:latin typeface="Arial" panose="020B0604020202020204" pitchFamily="34" charset="0"/>
              </a:rPr>
              <a:t>dans</a:t>
            </a:r>
            <a:r>
              <a:rPr lang="en-US" altLang="en-US" sz="900" dirty="0">
                <a:solidFill>
                  <a:schemeClr val="tx1">
                    <a:lumMod val="85000"/>
                    <a:lumOff val="15000"/>
                  </a:schemeClr>
                </a:solidFill>
                <a:latin typeface="Arial" panose="020B0604020202020204" pitchFamily="34" charset="0"/>
              </a:rPr>
              <a:t> la </a:t>
            </a:r>
            <a:r>
              <a:rPr lang="en-US" altLang="en-US" sz="900" dirty="0" err="1">
                <a:solidFill>
                  <a:schemeClr val="tx1">
                    <a:lumMod val="85000"/>
                    <a:lumOff val="15000"/>
                  </a:schemeClr>
                </a:solidFill>
                <a:latin typeface="Arial" panose="020B0604020202020204" pitchFamily="34" charset="0"/>
              </a:rPr>
              <a:t>comptabilité</a:t>
            </a:r>
            <a:r>
              <a:rPr lang="en-US" altLang="en-US" sz="900" dirty="0">
                <a:solidFill>
                  <a:schemeClr val="tx1">
                    <a:lumMod val="85000"/>
                    <a:lumOff val="15000"/>
                  </a:schemeClr>
                </a:solidFill>
                <a:latin typeface="Arial" panose="020B0604020202020204" pitchFamily="34" charset="0"/>
              </a:rPr>
              <a:t>.</a:t>
            </a:r>
          </a:p>
        </p:txBody>
      </p:sp>
      <p:sp>
        <p:nvSpPr>
          <p:cNvPr id="108" name="TextBox 104"/>
          <p:cNvSpPr txBox="1">
            <a:spLocks noChangeArrowheads="1"/>
          </p:cNvSpPr>
          <p:nvPr/>
        </p:nvSpPr>
        <p:spPr bwMode="auto">
          <a:xfrm>
            <a:off x="6493004" y="2928307"/>
            <a:ext cx="354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1997</a:t>
            </a:r>
          </a:p>
        </p:txBody>
      </p:sp>
      <p:sp>
        <p:nvSpPr>
          <p:cNvPr id="109" name="TextBox 105"/>
          <p:cNvSpPr txBox="1">
            <a:spLocks noChangeArrowheads="1"/>
          </p:cNvSpPr>
          <p:nvPr/>
        </p:nvSpPr>
        <p:spPr bwMode="auto">
          <a:xfrm>
            <a:off x="7054020" y="3853820"/>
            <a:ext cx="355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a:solidFill>
                  <a:schemeClr val="tx1">
                    <a:lumMod val="85000"/>
                    <a:lumOff val="15000"/>
                  </a:schemeClr>
                </a:solidFill>
                <a:latin typeface="Arial" panose="020B0604020202020204" pitchFamily="34" charset="0"/>
              </a:rPr>
              <a:t>2001</a:t>
            </a:r>
          </a:p>
        </p:txBody>
      </p:sp>
      <p:sp>
        <p:nvSpPr>
          <p:cNvPr id="110" name="Oval 106"/>
          <p:cNvSpPr/>
          <p:nvPr/>
        </p:nvSpPr>
        <p:spPr>
          <a:xfrm>
            <a:off x="7090533" y="3353757"/>
            <a:ext cx="274637" cy="255588"/>
          </a:xfrm>
          <a:prstGeom prst="ellipse">
            <a:avLst/>
          </a:prstGeom>
          <a:noFill/>
          <a:ln w="38100" cap="flat" cmpd="sng" algn="ctr">
            <a:solidFill>
              <a:srgbClr val="8A2529"/>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111" name="TextBox 107"/>
          <p:cNvSpPr txBox="1">
            <a:spLocks noChangeArrowheads="1"/>
          </p:cNvSpPr>
          <p:nvPr/>
        </p:nvSpPr>
        <p:spPr bwMode="auto">
          <a:xfrm>
            <a:off x="7142920" y="4006220"/>
            <a:ext cx="1176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err="1">
                <a:solidFill>
                  <a:schemeClr val="tx1">
                    <a:lumMod val="85000"/>
                    <a:lumOff val="15000"/>
                  </a:schemeClr>
                </a:solidFill>
                <a:latin typeface="Arial" panose="020B0604020202020204" pitchFamily="34" charset="0"/>
              </a:rPr>
              <a:t>Création</a:t>
            </a:r>
            <a:r>
              <a:rPr lang="en-US" altLang="en-US" sz="900" dirty="0">
                <a:solidFill>
                  <a:schemeClr val="tx1">
                    <a:lumMod val="85000"/>
                    <a:lumOff val="15000"/>
                  </a:schemeClr>
                </a:solidFill>
                <a:latin typeface="Arial" panose="020B0604020202020204" pitchFamily="34" charset="0"/>
              </a:rPr>
              <a:t> du ‘Pinnacle'.</a:t>
            </a:r>
          </a:p>
        </p:txBody>
      </p:sp>
      <p:cxnSp>
        <p:nvCxnSpPr>
          <p:cNvPr id="112" name="Straight Connector 108"/>
          <p:cNvCxnSpPr>
            <a:cxnSpLocks noChangeShapeType="1"/>
          </p:cNvCxnSpPr>
          <p:nvPr/>
        </p:nvCxnSpPr>
        <p:spPr bwMode="auto">
          <a:xfrm flipV="1">
            <a:off x="7381045" y="3483932"/>
            <a:ext cx="731838" cy="0"/>
          </a:xfrm>
          <a:prstGeom prst="line">
            <a:avLst/>
          </a:prstGeom>
          <a:noFill/>
          <a:ln w="101600" algn="ctr">
            <a:solidFill>
              <a:schemeClr val="accent2">
                <a:lumMod val="50000"/>
              </a:schemeClr>
            </a:solidFill>
            <a:round/>
            <a:headEnd/>
            <a:tailEnd/>
          </a:ln>
          <a:extLst>
            <a:ext uri="{909E8E84-426E-40DD-AFC4-6F175D3DCCD1}">
              <a14:hiddenFill xmlns:a14="http://schemas.microsoft.com/office/drawing/2010/main">
                <a:noFill/>
              </a14:hiddenFill>
            </a:ext>
          </a:extLst>
        </p:spPr>
      </p:cxnSp>
      <p:pic>
        <p:nvPicPr>
          <p:cNvPr id="113" name="Picture 10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90" y="3942720"/>
            <a:ext cx="225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1926" y="3978617"/>
            <a:ext cx="398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1"/>
          <p:cNvPicPr>
            <a:picLocks noChangeAspect="1"/>
          </p:cNvPicPr>
          <p:nvPr/>
        </p:nvPicPr>
        <p:blipFill>
          <a:blip r:embed="rId5" cstate="print">
            <a:extLst>
              <a:ext uri="{28A0092B-C50C-407E-A947-70E740481C1C}">
                <a14:useLocalDpi xmlns:a14="http://schemas.microsoft.com/office/drawing/2010/main" val="0"/>
              </a:ext>
            </a:extLst>
          </a:blip>
          <a:srcRect t="16103"/>
          <a:stretch>
            <a:fillRect/>
          </a:stretch>
        </p:blipFill>
        <p:spPr bwMode="auto">
          <a:xfrm>
            <a:off x="5247445" y="4149095"/>
            <a:ext cx="5238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 name="Group 112"/>
          <p:cNvGrpSpPr>
            <a:grpSpLocks/>
          </p:cNvGrpSpPr>
          <p:nvPr/>
        </p:nvGrpSpPr>
        <p:grpSpPr bwMode="auto">
          <a:xfrm>
            <a:off x="6198837" y="2264733"/>
            <a:ext cx="524983" cy="508000"/>
            <a:chOff x="4426990" y="1073334"/>
            <a:chExt cx="457200" cy="457200"/>
          </a:xfrm>
        </p:grpSpPr>
        <p:sp>
          <p:nvSpPr>
            <p:cNvPr id="117" name="Teardrop 113"/>
            <p:cNvSpPr/>
            <p:nvPr/>
          </p:nvSpPr>
          <p:spPr>
            <a:xfrm rot="2700000" flipV="1">
              <a:off x="4426990" y="1073334"/>
              <a:ext cx="457200" cy="457200"/>
            </a:xfrm>
            <a:prstGeom prst="teardrop">
              <a:avLst/>
            </a:prstGeom>
            <a:solidFill>
              <a:srgbClr val="F1AB00"/>
            </a:solidFill>
            <a:ln w="25400" cap="flat" cmpd="sng" algn="ctr">
              <a:solidFill>
                <a:srgbClr val="FFFFFF"/>
              </a:solidFill>
              <a:prstDash val="solid"/>
            </a:ln>
            <a:effectLst/>
          </p:spPr>
          <p:txBody>
            <a:bodyPr lIns="36000" tIns="36000" rIns="36000" bIns="36000" anchor="ctr"/>
            <a:lstStyle/>
            <a:p>
              <a:pPr algn="ctr">
                <a:defRPr/>
              </a:pPr>
              <a:endParaRPr lang="nl-NL" sz="1400" kern="0" dirty="0">
                <a:solidFill>
                  <a:schemeClr val="tx1">
                    <a:lumMod val="85000"/>
                    <a:lumOff val="15000"/>
                  </a:schemeClr>
                </a:solidFill>
                <a:latin typeface="Times New Roman" panose="02020603050405020304" pitchFamily="18" charset="0"/>
                <a:ea typeface="MS PGothic" panose="020B0600070205080204" pitchFamily="34" charset="-128"/>
              </a:endParaRPr>
            </a:p>
          </p:txBody>
        </p:sp>
        <p:sp>
          <p:nvSpPr>
            <p:cNvPr id="118" name="Oval 114"/>
            <p:cNvSpPr/>
            <p:nvPr/>
          </p:nvSpPr>
          <p:spPr>
            <a:xfrm>
              <a:off x="4445510" y="1092333"/>
              <a:ext cx="411679" cy="432353"/>
            </a:xfrm>
            <a:prstGeom prst="ellipse">
              <a:avLst/>
            </a:prstGeom>
            <a:solidFill>
              <a:srgbClr val="F6BB00"/>
            </a:solidFill>
            <a:ln w="25400" cap="flat" cmpd="sng" algn="ctr">
              <a:noFill/>
              <a:prstDash val="solid"/>
            </a:ln>
            <a:effectLst/>
          </p:spPr>
          <p:txBody>
            <a:bodyPr lIns="36000" tIns="36000" rIns="36000" bIns="36000" anchor="ctr"/>
            <a:lstStyle/>
            <a:p>
              <a:pPr algn="ctr">
                <a:defRPr/>
              </a:pPr>
              <a:endParaRPr lang="fr-FR" sz="900" kern="0" dirty="0">
                <a:solidFill>
                  <a:schemeClr val="tx1">
                    <a:lumMod val="85000"/>
                    <a:lumOff val="15000"/>
                  </a:schemeClr>
                </a:solidFill>
                <a:ea typeface="MS PGothic" panose="020B0600070205080204" pitchFamily="34" charset="-128"/>
              </a:endParaRPr>
            </a:p>
            <a:p>
              <a:pPr algn="ctr">
                <a:defRPr/>
              </a:pPr>
              <a:r>
                <a:rPr lang="en-US" sz="1200" b="1" kern="0" dirty="0">
                  <a:solidFill>
                    <a:schemeClr val="tx1">
                      <a:lumMod val="85000"/>
                      <a:lumOff val="15000"/>
                    </a:schemeClr>
                  </a:solidFill>
                </a:rPr>
                <a:t>9</a:t>
              </a:r>
              <a:r>
                <a:rPr lang="en-US" sz="1200" b="1" kern="0" baseline="30000" dirty="0">
                  <a:solidFill>
                    <a:schemeClr val="tx1">
                      <a:lumMod val="85000"/>
                      <a:lumOff val="15000"/>
                    </a:schemeClr>
                  </a:solidFill>
                </a:rPr>
                <a:t>ème</a:t>
              </a:r>
            </a:p>
            <a:p>
              <a:pPr algn="ctr">
                <a:defRPr/>
              </a:pPr>
              <a:endParaRPr lang="fr-FR" sz="1100" b="1" kern="0" dirty="0">
                <a:solidFill>
                  <a:schemeClr val="tx1">
                    <a:lumMod val="85000"/>
                    <a:lumOff val="15000"/>
                  </a:schemeClr>
                </a:solidFill>
                <a:latin typeface="Times New Roman" panose="02020603050405020304" pitchFamily="18" charset="0"/>
                <a:ea typeface="MS PGothic" panose="020B0600070205080204" pitchFamily="34" charset="-128"/>
              </a:endParaRPr>
            </a:p>
          </p:txBody>
        </p:sp>
      </p:grpSp>
      <p:sp>
        <p:nvSpPr>
          <p:cNvPr id="119" name="Oval 115"/>
          <p:cNvSpPr/>
          <p:nvPr/>
        </p:nvSpPr>
        <p:spPr>
          <a:xfrm>
            <a:off x="8117645" y="3364870"/>
            <a:ext cx="257175" cy="254000"/>
          </a:xfrm>
          <a:prstGeom prst="ellipse">
            <a:avLst/>
          </a:prstGeom>
          <a:noFill/>
          <a:ln w="38100" cap="flat" cmpd="sng" algn="ctr">
            <a:solidFill>
              <a:srgbClr val="8A2529"/>
            </a:solidFill>
            <a:prstDash val="solid"/>
          </a:ln>
          <a:effectLst/>
        </p:spPr>
        <p:txBody>
          <a:bodyPr lIns="36000" tIns="36000" rIns="36000" bIns="36000" anchor="ctr"/>
          <a:lstStyle/>
          <a:p>
            <a:pPr algn="ctr">
              <a:defRPr/>
            </a:pPr>
            <a:endParaRPr lang="nl-NL" sz="1400" kern="0" dirty="0">
              <a:solidFill>
                <a:srgbClr val="003366"/>
              </a:solidFill>
              <a:ea typeface="MS PGothic" panose="020B0600070205080204" pitchFamily="34" charset="-128"/>
            </a:endParaRPr>
          </a:p>
        </p:txBody>
      </p:sp>
      <p:sp>
        <p:nvSpPr>
          <p:cNvPr id="120" name="Flowchart: Extract 116"/>
          <p:cNvSpPr/>
          <p:nvPr/>
        </p:nvSpPr>
        <p:spPr>
          <a:xfrm>
            <a:off x="8176383" y="3156907"/>
            <a:ext cx="165100" cy="146050"/>
          </a:xfrm>
          <a:prstGeom prst="flowChartExtract">
            <a:avLst/>
          </a:prstGeom>
          <a:solidFill>
            <a:schemeClr val="accent2">
              <a:lumMod val="50000"/>
            </a:schemeClr>
          </a:solidFill>
          <a:ln w="25400" cap="flat" cmpd="sng" algn="ctr">
            <a:solidFill>
              <a:srgbClr val="8A2529"/>
            </a:solidFill>
            <a:prstDash val="solid"/>
          </a:ln>
          <a:effectLst/>
        </p:spPr>
        <p:txBody>
          <a:bodyPr anchor="ctr"/>
          <a:lstStyle/>
          <a:p>
            <a:pPr algn="ctr">
              <a:defRPr/>
            </a:pPr>
            <a:endParaRPr lang="en-US" kern="0">
              <a:solidFill>
                <a:schemeClr val="tx1">
                  <a:lumMod val="85000"/>
                  <a:lumOff val="15000"/>
                </a:schemeClr>
              </a:solidFill>
              <a:ea typeface="MS PGothic" panose="020B0600070205080204" pitchFamily="34" charset="-128"/>
            </a:endParaRPr>
          </a:p>
        </p:txBody>
      </p:sp>
      <p:sp>
        <p:nvSpPr>
          <p:cNvPr id="121" name="TextBox 117"/>
          <p:cNvSpPr txBox="1">
            <a:spLocks noChangeArrowheads="1"/>
          </p:cNvSpPr>
          <p:nvPr/>
        </p:nvSpPr>
        <p:spPr bwMode="auto">
          <a:xfrm>
            <a:off x="8070020" y="2961645"/>
            <a:ext cx="354832"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nl-NL" altLang="en-US" sz="1000" b="1" dirty="0">
                <a:solidFill>
                  <a:schemeClr val="tx1">
                    <a:lumMod val="85000"/>
                    <a:lumOff val="15000"/>
                  </a:schemeClr>
                </a:solidFill>
                <a:latin typeface="Arial" panose="020B0604020202020204" pitchFamily="34" charset="0"/>
              </a:rPr>
              <a:t>2016</a:t>
            </a:r>
          </a:p>
        </p:txBody>
      </p:sp>
      <p:sp>
        <p:nvSpPr>
          <p:cNvPr id="122" name="TextBox 118"/>
          <p:cNvSpPr txBox="1">
            <a:spLocks noChangeArrowheads="1"/>
          </p:cNvSpPr>
          <p:nvPr/>
        </p:nvSpPr>
        <p:spPr bwMode="auto">
          <a:xfrm>
            <a:off x="7866820" y="1833127"/>
            <a:ext cx="1254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900" dirty="0">
                <a:solidFill>
                  <a:schemeClr val="tx1">
                    <a:lumMod val="85000"/>
                    <a:lumOff val="15000"/>
                  </a:schemeClr>
                </a:solidFill>
                <a:latin typeface="Arial" panose="020B0604020202020204" pitchFamily="34" charset="0"/>
              </a:rPr>
              <a:t>175 cabinets membres répartis sur 128 pays. L'ambition de devenir le 7</a:t>
            </a:r>
            <a:r>
              <a:rPr lang="en-US" altLang="en-US" sz="900" baseline="30000" dirty="0">
                <a:solidFill>
                  <a:schemeClr val="tx1">
                    <a:lumMod val="85000"/>
                    <a:lumOff val="15000"/>
                  </a:schemeClr>
                </a:solidFill>
                <a:latin typeface="Arial" panose="020B0604020202020204" pitchFamily="34" charset="0"/>
              </a:rPr>
              <a:t>ème</a:t>
            </a:r>
            <a:r>
              <a:rPr lang="en-US" altLang="en-US" sz="900" dirty="0">
                <a:solidFill>
                  <a:schemeClr val="tx1">
                    <a:lumMod val="85000"/>
                    <a:lumOff val="15000"/>
                  </a:schemeClr>
                </a:solidFill>
                <a:latin typeface="Arial" panose="020B0604020202020204" pitchFamily="34" charset="0"/>
              </a:rPr>
              <a:t> plus grand réseau de services professionnels.</a:t>
            </a:r>
          </a:p>
        </p:txBody>
      </p:sp>
      <p:pic>
        <p:nvPicPr>
          <p:cNvPr id="123" name="Picture 1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833" y="2274257"/>
            <a:ext cx="517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Freeform 5"/>
          <p:cNvSpPr>
            <a:spLocks noChangeAspect="1" noEditPoints="1"/>
          </p:cNvSpPr>
          <p:nvPr/>
        </p:nvSpPr>
        <p:spPr bwMode="auto">
          <a:xfrm>
            <a:off x="3024945" y="2406020"/>
            <a:ext cx="392113" cy="366712"/>
          </a:xfrm>
          <a:custGeom>
            <a:avLst/>
            <a:gdLst/>
            <a:ahLst/>
            <a:cxnLst>
              <a:cxn ang="0">
                <a:pos x="45" y="8"/>
              </a:cxn>
              <a:cxn ang="0">
                <a:pos x="30" y="8"/>
              </a:cxn>
              <a:cxn ang="0">
                <a:pos x="63" y="18"/>
              </a:cxn>
              <a:cxn ang="0">
                <a:pos x="63" y="3"/>
              </a:cxn>
              <a:cxn ang="0">
                <a:pos x="63" y="18"/>
              </a:cxn>
              <a:cxn ang="0">
                <a:pos x="19" y="16"/>
              </a:cxn>
              <a:cxn ang="0">
                <a:pos x="7" y="16"/>
              </a:cxn>
              <a:cxn ang="0">
                <a:pos x="88" y="21"/>
              </a:cxn>
              <a:cxn ang="0">
                <a:pos x="88" y="8"/>
              </a:cxn>
              <a:cxn ang="0">
                <a:pos x="88" y="21"/>
              </a:cxn>
              <a:cxn ang="0">
                <a:pos x="81" y="24"/>
              </a:cxn>
              <a:cxn ang="0">
                <a:pos x="71" y="21"/>
              </a:cxn>
              <a:cxn ang="0">
                <a:pos x="51" y="23"/>
              </a:cxn>
              <a:cxn ang="0">
                <a:pos x="30" y="20"/>
              </a:cxn>
              <a:cxn ang="0">
                <a:pos x="18" y="26"/>
              </a:cxn>
              <a:cxn ang="0">
                <a:pos x="0" y="34"/>
              </a:cxn>
              <a:cxn ang="0">
                <a:pos x="2" y="56"/>
              </a:cxn>
              <a:cxn ang="0">
                <a:pos x="4" y="32"/>
              </a:cxn>
              <a:cxn ang="0">
                <a:pos x="7" y="83"/>
              </a:cxn>
              <a:cxn ang="0">
                <a:pos x="15" y="88"/>
              </a:cxn>
              <a:cxn ang="0">
                <a:pos x="19" y="32"/>
              </a:cxn>
              <a:cxn ang="0">
                <a:pos x="22" y="54"/>
              </a:cxn>
              <a:cxn ang="0">
                <a:pos x="27" y="53"/>
              </a:cxn>
              <a:cxn ang="0">
                <a:pos x="30" y="29"/>
              </a:cxn>
              <a:cxn ang="0">
                <a:pos x="35" y="95"/>
              </a:cxn>
              <a:cxn ang="0">
                <a:pos x="46" y="87"/>
              </a:cxn>
              <a:cxn ang="0">
                <a:pos x="48" y="29"/>
              </a:cxn>
              <a:cxn ang="0">
                <a:pos x="51" y="56"/>
              </a:cxn>
              <a:cxn ang="0">
                <a:pos x="53" y="30"/>
              </a:cxn>
              <a:cxn ang="0">
                <a:pos x="55" y="87"/>
              </a:cxn>
              <a:cxn ang="0">
                <a:pos x="67" y="94"/>
              </a:cxn>
              <a:cxn ang="0">
                <a:pos x="72" y="30"/>
              </a:cxn>
              <a:cxn ang="0">
                <a:pos x="75" y="53"/>
              </a:cxn>
              <a:cxn ang="0">
                <a:pos x="79" y="54"/>
              </a:cxn>
              <a:cxn ang="0">
                <a:pos x="82" y="32"/>
              </a:cxn>
              <a:cxn ang="0">
                <a:pos x="85" y="86"/>
              </a:cxn>
              <a:cxn ang="0">
                <a:pos x="94" y="79"/>
              </a:cxn>
              <a:cxn ang="0">
                <a:pos x="97" y="32"/>
              </a:cxn>
              <a:cxn ang="0">
                <a:pos x="99" y="56"/>
              </a:cxn>
              <a:cxn ang="0">
                <a:pos x="102" y="33"/>
              </a:cxn>
            </a:cxnLst>
            <a:rect l="0" t="0" r="r" b="b"/>
            <a:pathLst>
              <a:path w="102" h="95">
                <a:moveTo>
                  <a:pt x="37" y="16"/>
                </a:moveTo>
                <a:cubicBezTo>
                  <a:pt x="41" y="16"/>
                  <a:pt x="45" y="12"/>
                  <a:pt x="45" y="8"/>
                </a:cubicBezTo>
                <a:cubicBezTo>
                  <a:pt x="45" y="4"/>
                  <a:pt x="41" y="0"/>
                  <a:pt x="37" y="0"/>
                </a:cubicBezTo>
                <a:cubicBezTo>
                  <a:pt x="33" y="0"/>
                  <a:pt x="30" y="4"/>
                  <a:pt x="30" y="8"/>
                </a:cubicBezTo>
                <a:cubicBezTo>
                  <a:pt x="30" y="12"/>
                  <a:pt x="33" y="16"/>
                  <a:pt x="37" y="16"/>
                </a:cubicBezTo>
                <a:close/>
                <a:moveTo>
                  <a:pt x="63" y="18"/>
                </a:moveTo>
                <a:cubicBezTo>
                  <a:pt x="68" y="18"/>
                  <a:pt x="71" y="14"/>
                  <a:pt x="71" y="10"/>
                </a:cubicBezTo>
                <a:cubicBezTo>
                  <a:pt x="71" y="6"/>
                  <a:pt x="68" y="3"/>
                  <a:pt x="63" y="3"/>
                </a:cubicBezTo>
                <a:cubicBezTo>
                  <a:pt x="59" y="3"/>
                  <a:pt x="56" y="6"/>
                  <a:pt x="56" y="10"/>
                </a:cubicBezTo>
                <a:cubicBezTo>
                  <a:pt x="56" y="14"/>
                  <a:pt x="59" y="18"/>
                  <a:pt x="63" y="18"/>
                </a:cubicBezTo>
                <a:close/>
                <a:moveTo>
                  <a:pt x="13" y="23"/>
                </a:moveTo>
                <a:cubicBezTo>
                  <a:pt x="16" y="23"/>
                  <a:pt x="19" y="20"/>
                  <a:pt x="19" y="16"/>
                </a:cubicBezTo>
                <a:cubicBezTo>
                  <a:pt x="19" y="13"/>
                  <a:pt x="16" y="10"/>
                  <a:pt x="13" y="10"/>
                </a:cubicBezTo>
                <a:cubicBezTo>
                  <a:pt x="10" y="10"/>
                  <a:pt x="7" y="13"/>
                  <a:pt x="7" y="16"/>
                </a:cubicBezTo>
                <a:cubicBezTo>
                  <a:pt x="7" y="20"/>
                  <a:pt x="10" y="23"/>
                  <a:pt x="13" y="23"/>
                </a:cubicBezTo>
                <a:close/>
                <a:moveTo>
                  <a:pt x="88" y="21"/>
                </a:moveTo>
                <a:cubicBezTo>
                  <a:pt x="91" y="21"/>
                  <a:pt x="94" y="18"/>
                  <a:pt x="94" y="15"/>
                </a:cubicBezTo>
                <a:cubicBezTo>
                  <a:pt x="94" y="11"/>
                  <a:pt x="91" y="8"/>
                  <a:pt x="88" y="8"/>
                </a:cubicBezTo>
                <a:cubicBezTo>
                  <a:pt x="84" y="8"/>
                  <a:pt x="81" y="11"/>
                  <a:pt x="81" y="15"/>
                </a:cubicBezTo>
                <a:cubicBezTo>
                  <a:pt x="81" y="18"/>
                  <a:pt x="84" y="21"/>
                  <a:pt x="88" y="21"/>
                </a:cubicBezTo>
                <a:close/>
                <a:moveTo>
                  <a:pt x="95" y="24"/>
                </a:moveTo>
                <a:cubicBezTo>
                  <a:pt x="81" y="24"/>
                  <a:pt x="81" y="24"/>
                  <a:pt x="81" y="24"/>
                </a:cubicBezTo>
                <a:cubicBezTo>
                  <a:pt x="80" y="24"/>
                  <a:pt x="79" y="24"/>
                  <a:pt x="78" y="25"/>
                </a:cubicBezTo>
                <a:cubicBezTo>
                  <a:pt x="76" y="22"/>
                  <a:pt x="74" y="21"/>
                  <a:pt x="71" y="21"/>
                </a:cubicBezTo>
                <a:cubicBezTo>
                  <a:pt x="57" y="21"/>
                  <a:pt x="57" y="21"/>
                  <a:pt x="57" y="21"/>
                </a:cubicBezTo>
                <a:cubicBezTo>
                  <a:pt x="54" y="21"/>
                  <a:pt x="52" y="21"/>
                  <a:pt x="51" y="23"/>
                </a:cubicBezTo>
                <a:cubicBezTo>
                  <a:pt x="49" y="21"/>
                  <a:pt x="47" y="20"/>
                  <a:pt x="45" y="20"/>
                </a:cubicBezTo>
                <a:cubicBezTo>
                  <a:pt x="30" y="20"/>
                  <a:pt x="30" y="20"/>
                  <a:pt x="30" y="20"/>
                </a:cubicBezTo>
                <a:cubicBezTo>
                  <a:pt x="27" y="20"/>
                  <a:pt x="24" y="23"/>
                  <a:pt x="23" y="26"/>
                </a:cubicBezTo>
                <a:cubicBezTo>
                  <a:pt x="22" y="26"/>
                  <a:pt x="19" y="26"/>
                  <a:pt x="18" y="26"/>
                </a:cubicBezTo>
                <a:cubicBezTo>
                  <a:pt x="7" y="26"/>
                  <a:pt x="7" y="26"/>
                  <a:pt x="7" y="26"/>
                </a:cubicBezTo>
                <a:cubicBezTo>
                  <a:pt x="3" y="26"/>
                  <a:pt x="0" y="29"/>
                  <a:pt x="0" y="34"/>
                </a:cubicBezTo>
                <a:cubicBezTo>
                  <a:pt x="0" y="53"/>
                  <a:pt x="0" y="53"/>
                  <a:pt x="0" y="53"/>
                </a:cubicBezTo>
                <a:cubicBezTo>
                  <a:pt x="0" y="55"/>
                  <a:pt x="0" y="56"/>
                  <a:pt x="2" y="56"/>
                </a:cubicBezTo>
                <a:cubicBezTo>
                  <a:pt x="4" y="56"/>
                  <a:pt x="4" y="55"/>
                  <a:pt x="4" y="53"/>
                </a:cubicBezTo>
                <a:cubicBezTo>
                  <a:pt x="4" y="51"/>
                  <a:pt x="4" y="32"/>
                  <a:pt x="4" y="32"/>
                </a:cubicBezTo>
                <a:cubicBezTo>
                  <a:pt x="7" y="32"/>
                  <a:pt x="7" y="32"/>
                  <a:pt x="7" y="32"/>
                </a:cubicBezTo>
                <a:cubicBezTo>
                  <a:pt x="7" y="32"/>
                  <a:pt x="7" y="80"/>
                  <a:pt x="7" y="83"/>
                </a:cubicBezTo>
                <a:cubicBezTo>
                  <a:pt x="7" y="88"/>
                  <a:pt x="10" y="88"/>
                  <a:pt x="12" y="88"/>
                </a:cubicBezTo>
                <a:cubicBezTo>
                  <a:pt x="15" y="88"/>
                  <a:pt x="15" y="88"/>
                  <a:pt x="15" y="88"/>
                </a:cubicBezTo>
                <a:cubicBezTo>
                  <a:pt x="17" y="88"/>
                  <a:pt x="19" y="88"/>
                  <a:pt x="19" y="82"/>
                </a:cubicBezTo>
                <a:cubicBezTo>
                  <a:pt x="19" y="79"/>
                  <a:pt x="19" y="32"/>
                  <a:pt x="19" y="32"/>
                </a:cubicBezTo>
                <a:cubicBezTo>
                  <a:pt x="22" y="32"/>
                  <a:pt x="22" y="32"/>
                  <a:pt x="22" y="32"/>
                </a:cubicBezTo>
                <a:cubicBezTo>
                  <a:pt x="22" y="54"/>
                  <a:pt x="22" y="54"/>
                  <a:pt x="22" y="54"/>
                </a:cubicBezTo>
                <a:cubicBezTo>
                  <a:pt x="22" y="56"/>
                  <a:pt x="23" y="56"/>
                  <a:pt x="25" y="56"/>
                </a:cubicBezTo>
                <a:cubicBezTo>
                  <a:pt x="26" y="56"/>
                  <a:pt x="27" y="55"/>
                  <a:pt x="27" y="53"/>
                </a:cubicBezTo>
                <a:cubicBezTo>
                  <a:pt x="27" y="52"/>
                  <a:pt x="27" y="29"/>
                  <a:pt x="27" y="29"/>
                </a:cubicBezTo>
                <a:cubicBezTo>
                  <a:pt x="30" y="29"/>
                  <a:pt x="30" y="29"/>
                  <a:pt x="30" y="29"/>
                </a:cubicBezTo>
                <a:cubicBezTo>
                  <a:pt x="30" y="29"/>
                  <a:pt x="29" y="84"/>
                  <a:pt x="30" y="88"/>
                </a:cubicBezTo>
                <a:cubicBezTo>
                  <a:pt x="30" y="94"/>
                  <a:pt x="33" y="95"/>
                  <a:pt x="35" y="95"/>
                </a:cubicBezTo>
                <a:cubicBezTo>
                  <a:pt x="41" y="95"/>
                  <a:pt x="41" y="95"/>
                  <a:pt x="41" y="95"/>
                </a:cubicBezTo>
                <a:cubicBezTo>
                  <a:pt x="43" y="95"/>
                  <a:pt x="45" y="94"/>
                  <a:pt x="46" y="87"/>
                </a:cubicBezTo>
                <a:cubicBezTo>
                  <a:pt x="46" y="84"/>
                  <a:pt x="46" y="29"/>
                  <a:pt x="46" y="29"/>
                </a:cubicBezTo>
                <a:cubicBezTo>
                  <a:pt x="48" y="29"/>
                  <a:pt x="48" y="29"/>
                  <a:pt x="48" y="29"/>
                </a:cubicBezTo>
                <a:cubicBezTo>
                  <a:pt x="48" y="29"/>
                  <a:pt x="48" y="51"/>
                  <a:pt x="48" y="53"/>
                </a:cubicBezTo>
                <a:cubicBezTo>
                  <a:pt x="48" y="55"/>
                  <a:pt x="49" y="56"/>
                  <a:pt x="51" y="56"/>
                </a:cubicBezTo>
                <a:cubicBezTo>
                  <a:pt x="52" y="56"/>
                  <a:pt x="52" y="55"/>
                  <a:pt x="52" y="53"/>
                </a:cubicBezTo>
                <a:cubicBezTo>
                  <a:pt x="52" y="52"/>
                  <a:pt x="53" y="30"/>
                  <a:pt x="53" y="30"/>
                </a:cubicBezTo>
                <a:cubicBezTo>
                  <a:pt x="55" y="30"/>
                  <a:pt x="55" y="30"/>
                  <a:pt x="55" y="30"/>
                </a:cubicBezTo>
                <a:cubicBezTo>
                  <a:pt x="55" y="30"/>
                  <a:pt x="55" y="83"/>
                  <a:pt x="55" y="87"/>
                </a:cubicBezTo>
                <a:cubicBezTo>
                  <a:pt x="56" y="93"/>
                  <a:pt x="59" y="94"/>
                  <a:pt x="61" y="94"/>
                </a:cubicBezTo>
                <a:cubicBezTo>
                  <a:pt x="67" y="94"/>
                  <a:pt x="67" y="94"/>
                  <a:pt x="67" y="94"/>
                </a:cubicBezTo>
                <a:cubicBezTo>
                  <a:pt x="69" y="94"/>
                  <a:pt x="71" y="93"/>
                  <a:pt x="72" y="86"/>
                </a:cubicBezTo>
                <a:cubicBezTo>
                  <a:pt x="72" y="83"/>
                  <a:pt x="72" y="30"/>
                  <a:pt x="72" y="30"/>
                </a:cubicBezTo>
                <a:cubicBezTo>
                  <a:pt x="75" y="30"/>
                  <a:pt x="75" y="30"/>
                  <a:pt x="75" y="30"/>
                </a:cubicBezTo>
                <a:cubicBezTo>
                  <a:pt x="75" y="30"/>
                  <a:pt x="75" y="51"/>
                  <a:pt x="75" y="53"/>
                </a:cubicBezTo>
                <a:cubicBezTo>
                  <a:pt x="75" y="55"/>
                  <a:pt x="75" y="56"/>
                  <a:pt x="77" y="56"/>
                </a:cubicBezTo>
                <a:cubicBezTo>
                  <a:pt x="78" y="56"/>
                  <a:pt x="79" y="55"/>
                  <a:pt x="79" y="54"/>
                </a:cubicBezTo>
                <a:cubicBezTo>
                  <a:pt x="79" y="57"/>
                  <a:pt x="79" y="32"/>
                  <a:pt x="79" y="32"/>
                </a:cubicBezTo>
                <a:cubicBezTo>
                  <a:pt x="82" y="32"/>
                  <a:pt x="82" y="32"/>
                  <a:pt x="82" y="32"/>
                </a:cubicBezTo>
                <a:cubicBezTo>
                  <a:pt x="82" y="32"/>
                  <a:pt x="82" y="79"/>
                  <a:pt x="82" y="80"/>
                </a:cubicBezTo>
                <a:cubicBezTo>
                  <a:pt x="82" y="85"/>
                  <a:pt x="84" y="86"/>
                  <a:pt x="85" y="86"/>
                </a:cubicBezTo>
                <a:cubicBezTo>
                  <a:pt x="91" y="86"/>
                  <a:pt x="91" y="86"/>
                  <a:pt x="91" y="86"/>
                </a:cubicBezTo>
                <a:cubicBezTo>
                  <a:pt x="92" y="86"/>
                  <a:pt x="94" y="85"/>
                  <a:pt x="94" y="79"/>
                </a:cubicBezTo>
                <a:cubicBezTo>
                  <a:pt x="94" y="76"/>
                  <a:pt x="94" y="32"/>
                  <a:pt x="94" y="32"/>
                </a:cubicBezTo>
                <a:cubicBezTo>
                  <a:pt x="97" y="32"/>
                  <a:pt x="97" y="32"/>
                  <a:pt x="97" y="32"/>
                </a:cubicBezTo>
                <a:cubicBezTo>
                  <a:pt x="97" y="32"/>
                  <a:pt x="97" y="53"/>
                  <a:pt x="97" y="54"/>
                </a:cubicBezTo>
                <a:cubicBezTo>
                  <a:pt x="97" y="55"/>
                  <a:pt x="98" y="56"/>
                  <a:pt x="99" y="56"/>
                </a:cubicBezTo>
                <a:cubicBezTo>
                  <a:pt x="101" y="56"/>
                  <a:pt x="102" y="55"/>
                  <a:pt x="102" y="54"/>
                </a:cubicBezTo>
                <a:cubicBezTo>
                  <a:pt x="102" y="33"/>
                  <a:pt x="102" y="33"/>
                  <a:pt x="102" y="33"/>
                </a:cubicBezTo>
                <a:cubicBezTo>
                  <a:pt x="102" y="29"/>
                  <a:pt x="98" y="24"/>
                  <a:pt x="95" y="24"/>
                </a:cubicBezTo>
                <a:close/>
              </a:path>
            </a:pathLst>
          </a:custGeom>
          <a:solidFill>
            <a:srgbClr val="002776"/>
          </a:solidFill>
          <a:ln w="9525">
            <a:noFill/>
            <a:round/>
            <a:headEnd/>
            <a:tailEnd/>
          </a:ln>
        </p:spPr>
        <p:txBody>
          <a:bodyPr/>
          <a:lstStyle/>
          <a:p>
            <a:pPr>
              <a:defRPr/>
            </a:pPr>
            <a:endParaRPr lang="en-GB" kern="0" dirty="0">
              <a:solidFill>
                <a:schemeClr val="tx1">
                  <a:lumMod val="85000"/>
                  <a:lumOff val="15000"/>
                </a:schemeClr>
              </a:solidFill>
              <a:latin typeface="Times New Roman" panose="02020603050405020304" pitchFamily="18" charset="0"/>
              <a:ea typeface="MS PGothic" panose="020B0600070205080204" pitchFamily="34" charset="-128"/>
            </a:endParaRPr>
          </a:p>
        </p:txBody>
      </p:sp>
      <p:sp>
        <p:nvSpPr>
          <p:cNvPr id="125" name="Title 1"/>
          <p:cNvSpPr txBox="1">
            <a:spLocks/>
          </p:cNvSpPr>
          <p:nvPr/>
        </p:nvSpPr>
        <p:spPr bwMode="auto">
          <a:xfrm>
            <a:off x="519870" y="1333748"/>
            <a:ext cx="822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a:solidFill>
                  <a:srgbClr val="7F7F7F"/>
                </a:solidFill>
                <a:latin typeface="+mj-lt"/>
                <a:ea typeface="MS PGothic" pitchFamily="34" charset="-128"/>
                <a:cs typeface="+mj-cs"/>
              </a:defRPr>
            </a:lvl1pPr>
            <a:lvl2pPr algn="l" rtl="0" eaLnBrk="0" fontAlgn="base" hangingPunct="0">
              <a:spcBef>
                <a:spcPct val="0"/>
              </a:spcBef>
              <a:spcAft>
                <a:spcPct val="0"/>
              </a:spcAft>
              <a:defRPr sz="2400">
                <a:solidFill>
                  <a:srgbClr val="7F7F7F"/>
                </a:solidFill>
                <a:latin typeface="Arial" charset="0"/>
                <a:ea typeface="MS PGothic" pitchFamily="34" charset="-128"/>
              </a:defRPr>
            </a:lvl2pPr>
            <a:lvl3pPr algn="l" rtl="0" eaLnBrk="0" fontAlgn="base" hangingPunct="0">
              <a:spcBef>
                <a:spcPct val="0"/>
              </a:spcBef>
              <a:spcAft>
                <a:spcPct val="0"/>
              </a:spcAft>
              <a:defRPr sz="2400">
                <a:solidFill>
                  <a:srgbClr val="7F7F7F"/>
                </a:solidFill>
                <a:latin typeface="Arial" charset="0"/>
                <a:ea typeface="MS PGothic" pitchFamily="34" charset="-128"/>
              </a:defRPr>
            </a:lvl3pPr>
            <a:lvl4pPr algn="l" rtl="0" eaLnBrk="0" fontAlgn="base" hangingPunct="0">
              <a:spcBef>
                <a:spcPct val="0"/>
              </a:spcBef>
              <a:spcAft>
                <a:spcPct val="0"/>
              </a:spcAft>
              <a:defRPr sz="2400">
                <a:solidFill>
                  <a:srgbClr val="7F7F7F"/>
                </a:solidFill>
                <a:latin typeface="Arial" charset="0"/>
                <a:ea typeface="MS PGothic" pitchFamily="34" charset="-128"/>
              </a:defRPr>
            </a:lvl4pPr>
            <a:lvl5pPr algn="l" rtl="0" eaLnBrk="0" fontAlgn="base" hangingPunct="0">
              <a:spcBef>
                <a:spcPct val="0"/>
              </a:spcBef>
              <a:spcAft>
                <a:spcPct val="0"/>
              </a:spcAft>
              <a:defRPr sz="2400">
                <a:solidFill>
                  <a:srgbClr val="7F7F7F"/>
                </a:solidFill>
                <a:latin typeface="Arial" charset="0"/>
                <a:ea typeface="MS PGothic" pitchFamily="34" charset="-128"/>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defRPr/>
            </a:pPr>
            <a:r>
              <a:rPr lang="en-US" altLang="en-US" sz="1100" kern="0" dirty="0">
                <a:solidFill>
                  <a:srgbClr val="003366"/>
                </a:solidFill>
                <a:latin typeface="Arial" panose="020B0604020202020204" pitchFamily="34" charset="0"/>
                <a:cs typeface="Arial" panose="020B0604020202020204" pitchFamily="34" charset="0"/>
              </a:rPr>
              <a:t>Un réseau solidement établi depuis plus d'un siècle </a:t>
            </a:r>
          </a:p>
        </p:txBody>
      </p:sp>
      <p:sp>
        <p:nvSpPr>
          <p:cNvPr id="62" name="ZoneTexte 61"/>
          <p:cNvSpPr txBox="1"/>
          <p:nvPr/>
        </p:nvSpPr>
        <p:spPr>
          <a:xfrm>
            <a:off x="8604448" y="6479800"/>
            <a:ext cx="539552" cy="369332"/>
          </a:xfrm>
          <a:prstGeom prst="rect">
            <a:avLst/>
          </a:prstGeom>
          <a:solidFill>
            <a:schemeClr val="bg1"/>
          </a:solidFill>
        </p:spPr>
        <p:txBody>
          <a:bodyPr wrap="square" rtlCol="0">
            <a:spAutoFit/>
          </a:bodyPr>
          <a:lstStyle/>
          <a:p>
            <a:endParaRPr lang="fr-FR" dirty="0"/>
          </a:p>
        </p:txBody>
      </p:sp>
      <p:sp>
        <p:nvSpPr>
          <p:cNvPr id="63" name="Rectangle 62"/>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2" name="ZoneTexte 1"/>
          <p:cNvSpPr txBox="1"/>
          <p:nvPr/>
        </p:nvSpPr>
        <p:spPr>
          <a:xfrm>
            <a:off x="6616793" y="6347634"/>
            <a:ext cx="1850885" cy="441340"/>
          </a:xfrm>
          <a:prstGeom prst="rect">
            <a:avLst/>
          </a:prstGeom>
          <a:solidFill>
            <a:schemeClr val="bg1"/>
          </a:solidFill>
        </p:spPr>
        <p:txBody>
          <a:bodyPr wrap="square" rtlCol="0">
            <a:spAutoFit/>
          </a:bodyPr>
          <a:lstStyle/>
          <a:p>
            <a:endParaRPr lang="fr-FR" dirty="0"/>
          </a:p>
        </p:txBody>
      </p:sp>
      <p:sp>
        <p:nvSpPr>
          <p:cNvPr id="126" name="ZoneTexte 125"/>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0741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87080" y="974381"/>
            <a:ext cx="4266813" cy="502702"/>
          </a:xfrm>
          <a:prstGeom prst="rect">
            <a:avLst/>
          </a:prstGeom>
        </p:spPr>
        <p:txBody>
          <a:bodyPr wrap="square">
            <a:spAutoFit/>
          </a:bodyPr>
          <a:lstStyle/>
          <a:p>
            <a:r>
              <a:rPr lang="fr-FR" sz="4000" baseline="30000" dirty="0">
                <a:solidFill>
                  <a:srgbClr val="003366"/>
                </a:solidFill>
                <a:latin typeface="Arial" panose="020B0604020202020204" pitchFamily="34" charset="0"/>
                <a:cs typeface="Arial" panose="020B0604020202020204" pitchFamily="34" charset="0"/>
              </a:rPr>
              <a:t>Chiffres-clés International</a:t>
            </a:r>
          </a:p>
        </p:txBody>
      </p:sp>
      <p:sp>
        <p:nvSpPr>
          <p:cNvPr id="30" name="Rectangle 29"/>
          <p:cNvSpPr/>
          <p:nvPr/>
        </p:nvSpPr>
        <p:spPr>
          <a:xfrm>
            <a:off x="287079" y="1372400"/>
            <a:ext cx="5012315" cy="256480"/>
          </a:xfrm>
          <a:prstGeom prst="rect">
            <a:avLst/>
          </a:prstGeom>
        </p:spPr>
        <p:txBody>
          <a:bodyPr wrap="square">
            <a:spAutoFit/>
          </a:bodyPr>
          <a:lstStyle/>
          <a:p>
            <a:r>
              <a:rPr lang="fr-FR" sz="1600" baseline="30000" dirty="0">
                <a:solidFill>
                  <a:srgbClr val="003366"/>
                </a:solidFill>
                <a:latin typeface="Arial" panose="020B0604020202020204" pitchFamily="34" charset="0"/>
                <a:cs typeface="Arial" panose="020B0604020202020204" pitchFamily="34" charset="0"/>
              </a:rPr>
              <a:t>Un réseau en croissance constante depuis sa création.</a:t>
            </a:r>
          </a:p>
        </p:txBody>
      </p:sp>
      <p:sp>
        <p:nvSpPr>
          <p:cNvPr id="34" name="Rectangle 33"/>
          <p:cNvSpPr/>
          <p:nvPr/>
        </p:nvSpPr>
        <p:spPr>
          <a:xfrm>
            <a:off x="6456830" y="4577106"/>
            <a:ext cx="2637589" cy="1836400"/>
          </a:xfrm>
          <a:prstGeom prst="rect">
            <a:avLst/>
          </a:prstGeom>
        </p:spPr>
        <p:txBody>
          <a:bodyPr wrap="square">
            <a:spAutoFit/>
          </a:bodyPr>
          <a:lstStyle/>
          <a:p>
            <a:r>
              <a:rPr lang="fr-FR" sz="2000" b="1" u="sng" baseline="30000" dirty="0">
                <a:solidFill>
                  <a:srgbClr val="FF0000"/>
                </a:solidFill>
                <a:latin typeface="Arial" panose="020B0604020202020204" pitchFamily="34" charset="0"/>
                <a:cs typeface="Arial" panose="020B0604020202020204" pitchFamily="34" charset="0"/>
              </a:rPr>
              <a:t>1er Réseau en Chine </a:t>
            </a:r>
          </a:p>
          <a:p>
            <a:r>
              <a:rPr lang="fr-FR" sz="2000" b="1" u="sng" baseline="30000" dirty="0">
                <a:solidFill>
                  <a:srgbClr val="FF0000"/>
                </a:solidFill>
                <a:latin typeface="Arial" panose="020B0604020202020204" pitchFamily="34" charset="0"/>
                <a:cs typeface="Arial" panose="020B0604020202020204" pitchFamily="34" charset="0"/>
              </a:rPr>
              <a:t>et 5e en Asie</a:t>
            </a:r>
            <a:r>
              <a:rPr lang="fr-FR" sz="2000" b="1" u="sng" dirty="0">
                <a:solidFill>
                  <a:srgbClr val="FF0000"/>
                </a:solidFill>
                <a:latin typeface="Arial" panose="020B0604020202020204" pitchFamily="34" charset="0"/>
                <a:cs typeface="Arial" panose="020B0604020202020204" pitchFamily="34" charset="0"/>
              </a:rPr>
              <a:t>  </a:t>
            </a:r>
            <a:endParaRPr lang="fr-FR" sz="2000" b="1" u="sng" baseline="30000" dirty="0">
              <a:solidFill>
                <a:srgbClr val="FF0000"/>
              </a:solidFill>
              <a:latin typeface="Arial" panose="020B0604020202020204" pitchFamily="34" charset="0"/>
              <a:cs typeface="Arial" panose="020B0604020202020204" pitchFamily="34" charset="0"/>
            </a:endParaRPr>
          </a:p>
          <a:p>
            <a:endParaRPr lang="fr-FR" sz="2000" baseline="30000" dirty="0">
              <a:solidFill>
                <a:srgbClr val="C00000"/>
              </a:solidFill>
              <a:latin typeface="Arial" panose="020B0604020202020204" pitchFamily="34" charset="0"/>
              <a:cs typeface="Arial" panose="020B0604020202020204" pitchFamily="34" charset="0"/>
            </a:endParaRPr>
          </a:p>
          <a:p>
            <a:r>
              <a:rPr lang="fr-FR" sz="2000" baseline="30000" dirty="0">
                <a:latin typeface="Arial" panose="020B0604020202020204" pitchFamily="34" charset="0"/>
                <a:cs typeface="Arial" panose="020B0604020202020204" pitchFamily="34" charset="0"/>
              </a:rPr>
              <a:t>Crowe a été nommé </a:t>
            </a:r>
          </a:p>
          <a:p>
            <a:r>
              <a:rPr lang="fr-FR" sz="2000" baseline="30000" dirty="0">
                <a:latin typeface="Arial" panose="020B0604020202020204" pitchFamily="34" charset="0"/>
                <a:cs typeface="Arial" panose="020B0604020202020204" pitchFamily="34" charset="0"/>
              </a:rPr>
              <a:t>« Société de conseil de l’année 2015 » </a:t>
            </a:r>
          </a:p>
          <a:p>
            <a:r>
              <a:rPr lang="fr-FR" sz="2000" baseline="30000" dirty="0">
                <a:latin typeface="Arial" panose="020B0604020202020204" pitchFamily="34" charset="0"/>
                <a:cs typeface="Arial" panose="020B0604020202020204" pitchFamily="34" charset="0"/>
              </a:rPr>
              <a:t>par l’International </a:t>
            </a:r>
            <a:r>
              <a:rPr lang="fr-FR" sz="2000" baseline="30000" dirty="0" err="1">
                <a:latin typeface="Arial" panose="020B0604020202020204" pitchFamily="34" charset="0"/>
                <a:cs typeface="Arial" panose="020B0604020202020204" pitchFamily="34" charset="0"/>
              </a:rPr>
              <a:t>Accounting</a:t>
            </a:r>
            <a:r>
              <a:rPr lang="fr-FR" sz="2000" baseline="30000" dirty="0">
                <a:latin typeface="Arial" panose="020B0604020202020204" pitchFamily="34" charset="0"/>
                <a:cs typeface="Arial" panose="020B0604020202020204" pitchFamily="34" charset="0"/>
              </a:rPr>
              <a:t> Bulletin</a:t>
            </a:r>
            <a:r>
              <a:rPr lang="fr-FR" sz="1400" baseline="30000" dirty="0">
                <a:latin typeface="Arial" panose="020B0604020202020204" pitchFamily="34" charset="0"/>
                <a:cs typeface="Arial" panose="020B0604020202020204" pitchFamily="34" charset="0"/>
              </a:rPr>
              <a:t>.</a:t>
            </a:r>
            <a:r>
              <a:rPr lang="fr-FR" sz="1400" dirty="0">
                <a:latin typeface="Arial" panose="020B0604020202020204" pitchFamily="34" charset="0"/>
                <a:cs typeface="Arial" panose="020B0604020202020204" pitchFamily="34" charset="0"/>
              </a:rPr>
              <a:t>.</a:t>
            </a:r>
            <a:endParaRPr lang="fr-FR" sz="1400" baseline="30000" dirty="0">
              <a:latin typeface="Arial" panose="020B0604020202020204" pitchFamily="34" charset="0"/>
              <a:cs typeface="Arial" panose="020B0604020202020204" pitchFamily="34" charset="0"/>
            </a:endParaRPr>
          </a:p>
        </p:txBody>
      </p:sp>
      <p:grpSp>
        <p:nvGrpSpPr>
          <p:cNvPr id="35" name="Shape 514"/>
          <p:cNvGrpSpPr/>
          <p:nvPr/>
        </p:nvGrpSpPr>
        <p:grpSpPr>
          <a:xfrm>
            <a:off x="5763802" y="1893871"/>
            <a:ext cx="462740" cy="467215"/>
            <a:chOff x="5941025" y="3634400"/>
            <a:chExt cx="467650" cy="467650"/>
          </a:xfrm>
          <a:solidFill>
            <a:schemeClr val="accent2"/>
          </a:solidFill>
        </p:grpSpPr>
        <p:sp>
          <p:nvSpPr>
            <p:cNvPr id="36" name="Shape 515"/>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chemeClr val="accent2">
                  <a:lumMod val="7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sp>
          <p:nvSpPr>
            <p:cNvPr id="37" name="Shape 516"/>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chemeClr val="accent2">
                  <a:lumMod val="7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sp>
          <p:nvSpPr>
            <p:cNvPr id="38" name="Shape 517"/>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chemeClr val="accent2">
                  <a:lumMod val="7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sp>
          <p:nvSpPr>
            <p:cNvPr id="39" name="Shape 518"/>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chemeClr val="accent2">
                  <a:lumMod val="7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sp>
          <p:nvSpPr>
            <p:cNvPr id="40" name="Shape 519"/>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chemeClr val="accent2">
                  <a:lumMod val="7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sp>
          <p:nvSpPr>
            <p:cNvPr id="41" name="Shape 520"/>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chemeClr val="accent2">
                  <a:lumMod val="7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grpSp>
      <p:grpSp>
        <p:nvGrpSpPr>
          <p:cNvPr id="42" name="Shape 441"/>
          <p:cNvGrpSpPr/>
          <p:nvPr/>
        </p:nvGrpSpPr>
        <p:grpSpPr>
          <a:xfrm>
            <a:off x="5819181" y="4583873"/>
            <a:ext cx="515378" cy="457320"/>
            <a:chOff x="5972700" y="2330200"/>
            <a:chExt cx="411625" cy="387275"/>
          </a:xfrm>
        </p:grpSpPr>
        <p:sp>
          <p:nvSpPr>
            <p:cNvPr id="43" name="Shape 44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C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sp>
          <p:nvSpPr>
            <p:cNvPr id="44" name="Shape 44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C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chemeClr val="accent5">
                    <a:lumMod val="50000"/>
                  </a:schemeClr>
                </a:solidFill>
              </a:endParaRPr>
            </a:p>
          </p:txBody>
        </p:sp>
      </p:grpSp>
      <p:pic>
        <p:nvPicPr>
          <p:cNvPr id="45" name="Image 44"/>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contrast="-40000"/>
                    </a14:imgEffect>
                  </a14:imgLayer>
                </a14:imgProps>
              </a:ext>
            </a:extLst>
          </a:blip>
          <a:stretch>
            <a:fillRect/>
          </a:stretch>
        </p:blipFill>
        <p:spPr>
          <a:xfrm>
            <a:off x="5711280" y="2477878"/>
            <a:ext cx="670994" cy="670994"/>
          </a:xfrm>
          <a:prstGeom prst="rect">
            <a:avLst/>
          </a:prstGeom>
        </p:spPr>
      </p:pic>
      <p:pic>
        <p:nvPicPr>
          <p:cNvPr id="46" name="Image 45"/>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contrast="40000"/>
                    </a14:imgEffect>
                  </a14:imgLayer>
                </a14:imgProps>
              </a:ext>
            </a:extLst>
          </a:blip>
          <a:stretch>
            <a:fillRect/>
          </a:stretch>
        </p:blipFill>
        <p:spPr>
          <a:xfrm>
            <a:off x="5700859" y="3202655"/>
            <a:ext cx="681415" cy="488802"/>
          </a:xfrm>
          <a:prstGeom prst="rect">
            <a:avLst/>
          </a:prstGeom>
        </p:spPr>
      </p:pic>
      <p:sp>
        <p:nvSpPr>
          <p:cNvPr id="47" name="Line 4"/>
          <p:cNvSpPr>
            <a:spLocks noChangeShapeType="1"/>
          </p:cNvSpPr>
          <p:nvPr/>
        </p:nvSpPr>
        <p:spPr bwMode="auto">
          <a:xfrm>
            <a:off x="6435411" y="1801695"/>
            <a:ext cx="12801" cy="3335917"/>
          </a:xfrm>
          <a:prstGeom prst="line">
            <a:avLst/>
          </a:prstGeom>
          <a:ln w="15875">
            <a:solidFill>
              <a:schemeClr val="tx1">
                <a:lumMod val="50000"/>
                <a:lumOff val="50000"/>
              </a:schemeClr>
            </a:solidFill>
            <a:prstDash val="sysDot"/>
            <a:headEnd/>
            <a:tailEnd/>
          </a:ln>
        </p:spPr>
        <p:style>
          <a:lnRef idx="1">
            <a:schemeClr val="accent4"/>
          </a:lnRef>
          <a:fillRef idx="0">
            <a:schemeClr val="accent4"/>
          </a:fillRef>
          <a:effectRef idx="0">
            <a:schemeClr val="accent4"/>
          </a:effectRef>
          <a:fontRef idx="minor">
            <a:schemeClr val="tx1"/>
          </a:fontRef>
        </p:style>
        <p:txBody>
          <a:bodyPr/>
          <a:lstStyle/>
          <a:p>
            <a:pPr eaLnBrk="1" fontAlgn="auto" hangingPunct="1">
              <a:spcBef>
                <a:spcPts val="0"/>
              </a:spcBef>
              <a:spcAft>
                <a:spcPts val="0"/>
              </a:spcAft>
              <a:defRPr/>
            </a:pPr>
            <a:endParaRPr lang="fr-FR" sz="1200">
              <a:solidFill>
                <a:schemeClr val="accent5">
                  <a:lumMod val="50000"/>
                </a:schemeClr>
              </a:solidFill>
              <a:latin typeface="Arial" panose="020B0604020202020204" pitchFamily="34" charset="0"/>
              <a:cs typeface="Arial" panose="020B0604020202020204" pitchFamily="34" charset="0"/>
            </a:endParaRPr>
          </a:p>
        </p:txBody>
      </p:sp>
      <p:pic>
        <p:nvPicPr>
          <p:cNvPr id="48" name="Image 47"/>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5767894" y="3831712"/>
            <a:ext cx="566665" cy="634167"/>
          </a:xfrm>
          <a:prstGeom prst="rect">
            <a:avLst/>
          </a:prstGeom>
        </p:spPr>
      </p:pic>
      <p:pic>
        <p:nvPicPr>
          <p:cNvPr id="49" name="Image 48"/>
          <p:cNvPicPr>
            <a:picLocks noChangeAspect="1"/>
          </p:cNvPicPr>
          <p:nvPr/>
        </p:nvPicPr>
        <p:blipFill>
          <a:blip r:embed="rId8" cstate="print"/>
          <a:stretch>
            <a:fillRect/>
          </a:stretch>
        </p:blipFill>
        <p:spPr>
          <a:xfrm>
            <a:off x="0" y="1702920"/>
            <a:ext cx="5700859" cy="3060600"/>
          </a:xfrm>
          <a:prstGeom prst="rect">
            <a:avLst/>
          </a:prstGeom>
        </p:spPr>
      </p:pic>
      <p:pic>
        <p:nvPicPr>
          <p:cNvPr id="50" name="Image 49"/>
          <p:cNvPicPr>
            <a:picLocks noChangeAspect="1"/>
          </p:cNvPicPr>
          <p:nvPr/>
        </p:nvPicPr>
        <p:blipFill>
          <a:blip r:embed="rId9" cstate="print"/>
          <a:stretch>
            <a:fillRect/>
          </a:stretch>
        </p:blipFill>
        <p:spPr>
          <a:xfrm>
            <a:off x="2420486" y="5047291"/>
            <a:ext cx="3072817" cy="1341372"/>
          </a:xfrm>
          <a:prstGeom prst="rect">
            <a:avLst/>
          </a:prstGeom>
        </p:spPr>
      </p:pic>
      <p:sp>
        <p:nvSpPr>
          <p:cNvPr id="51" name="ZoneTexte 50"/>
          <p:cNvSpPr txBox="1"/>
          <p:nvPr/>
        </p:nvSpPr>
        <p:spPr>
          <a:xfrm>
            <a:off x="446314" y="5564088"/>
            <a:ext cx="2251211"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Répartition effectifs</a:t>
            </a:r>
          </a:p>
        </p:txBody>
      </p:sp>
      <p:sp>
        <p:nvSpPr>
          <p:cNvPr id="25" name="ZoneTexte 24"/>
          <p:cNvSpPr txBox="1"/>
          <p:nvPr/>
        </p:nvSpPr>
        <p:spPr>
          <a:xfrm>
            <a:off x="8623638" y="6479800"/>
            <a:ext cx="520361" cy="369332"/>
          </a:xfrm>
          <a:prstGeom prst="rect">
            <a:avLst/>
          </a:prstGeom>
          <a:solidFill>
            <a:schemeClr val="bg1"/>
          </a:solidFill>
        </p:spPr>
        <p:txBody>
          <a:bodyPr wrap="square" rtlCol="0">
            <a:spAutoFit/>
          </a:bodyPr>
          <a:lstStyle/>
          <a:p>
            <a:endParaRPr lang="fr-FR" dirty="0"/>
          </a:p>
        </p:txBody>
      </p:sp>
      <p:sp>
        <p:nvSpPr>
          <p:cNvPr id="26" name="Rectangle 25"/>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29" name="Espace réservé du numéro de diapositive 1"/>
          <p:cNvSpPr>
            <a:spLocks noGrp="1"/>
          </p:cNvSpPr>
          <p:nvPr>
            <p:ph type="sldNum" sz="quarter" idx="4294967295"/>
          </p:nvPr>
        </p:nvSpPr>
        <p:spPr>
          <a:xfrm>
            <a:off x="8505113" y="6342555"/>
            <a:ext cx="529705" cy="365125"/>
          </a:xfrm>
          <a:prstGeom prst="rect">
            <a:avLst/>
          </a:prstGeom>
        </p:spPr>
        <p:txBody>
          <a:bodyPr/>
          <a:lstStyle/>
          <a:p>
            <a:pPr>
              <a:defRPr/>
            </a:pPr>
            <a:fld id="{96A44AA5-3D74-448F-A562-209A3B76681A}" type="slidenum">
              <a:rPr lang="fr-FR" sz="1100" smtClean="0">
                <a:latin typeface="Arial" pitchFamily="34" charset="0"/>
                <a:cs typeface="Arial" pitchFamily="34" charset="0"/>
              </a:rPr>
              <a:pPr>
                <a:defRPr/>
              </a:pPr>
              <a:t>23</a:t>
            </a:fld>
            <a:endParaRPr lang="fr-FR" sz="1100" dirty="0">
              <a:latin typeface="Arial" pitchFamily="34" charset="0"/>
              <a:cs typeface="Arial" pitchFamily="34" charset="0"/>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2196" y="2002795"/>
            <a:ext cx="2519362" cy="2328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ZoneTexte 1"/>
          <p:cNvSpPr txBox="1"/>
          <p:nvPr/>
        </p:nvSpPr>
        <p:spPr>
          <a:xfrm>
            <a:off x="6516216" y="6223126"/>
            <a:ext cx="1896228" cy="513348"/>
          </a:xfrm>
          <a:prstGeom prst="rect">
            <a:avLst/>
          </a:prstGeom>
          <a:solidFill>
            <a:schemeClr val="bg1"/>
          </a:solidFill>
        </p:spPr>
        <p:txBody>
          <a:bodyPr wrap="square" rtlCol="0">
            <a:spAutoFit/>
          </a:bodyPr>
          <a:lstStyle/>
          <a:p>
            <a:endParaRPr lang="fr-FR" dirty="0"/>
          </a:p>
        </p:txBody>
      </p:sp>
      <p:sp>
        <p:nvSpPr>
          <p:cNvPr id="31" name="ZoneTexte 30"/>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25224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DE20B4-55BD-4796-AF02-A4A46F50879E}" type="slidenum">
              <a:rPr lang="fr-FR" smtClean="0"/>
              <a:t>24</a:t>
            </a:fld>
            <a:endParaRPr lang="fr-FR" dirty="0"/>
          </a:p>
        </p:txBody>
      </p:sp>
      <p:sp>
        <p:nvSpPr>
          <p:cNvPr id="16386" name="Titre 1"/>
          <p:cNvSpPr>
            <a:spLocks noGrp="1"/>
          </p:cNvSpPr>
          <p:nvPr>
            <p:ph type="title" idx="4294967295"/>
          </p:nvPr>
        </p:nvSpPr>
        <p:spPr>
          <a:xfrm>
            <a:off x="0" y="274638"/>
            <a:ext cx="8229600" cy="1143000"/>
          </a:xfrm>
          <a:prstGeom prst="rect">
            <a:avLst/>
          </a:prstGeom>
        </p:spPr>
        <p:txBody>
          <a:bodyPr/>
          <a:lstStyle/>
          <a:p>
            <a:pPr eaLnBrk="1" hangingPunct="1"/>
            <a:r>
              <a:rPr lang="fr-FR" sz="2400" dirty="0"/>
              <a:t>.</a:t>
            </a:r>
          </a:p>
        </p:txBody>
      </p:sp>
      <p:sp>
        <p:nvSpPr>
          <p:cNvPr id="16387" name="Espace réservé du contenu 2"/>
          <p:cNvSpPr>
            <a:spLocks noGrp="1"/>
          </p:cNvSpPr>
          <p:nvPr>
            <p:ph idx="4294967295"/>
          </p:nvPr>
        </p:nvSpPr>
        <p:spPr>
          <a:xfrm>
            <a:off x="0" y="1600200"/>
            <a:ext cx="8229600" cy="4525963"/>
          </a:xfrm>
          <a:prstGeom prst="rect">
            <a:avLst/>
          </a:prstGeom>
        </p:spPr>
        <p:txBody>
          <a:bodyPr/>
          <a:lstStyle/>
          <a:p>
            <a:pPr marL="0" indent="0" algn="ctr" eaLnBrk="1" hangingPunct="1">
              <a:buFont typeface="Arial" pitchFamily="34" charset="0"/>
              <a:buNone/>
            </a:pPr>
            <a:r>
              <a:rPr lang="fr-FR" sz="1800" dirty="0"/>
              <a:t>.</a:t>
            </a:r>
          </a:p>
        </p:txBody>
      </p:sp>
      <p:graphicFrame>
        <p:nvGraphicFramePr>
          <p:cNvPr id="4" name="Diagramme 3"/>
          <p:cNvGraphicFramePr/>
          <p:nvPr>
            <p:extLst>
              <p:ext uri="{D42A27DB-BD31-4B8C-83A1-F6EECF244321}">
                <p14:modId xmlns:p14="http://schemas.microsoft.com/office/powerpoint/2010/main" val="1270040332"/>
              </p:ext>
            </p:extLst>
          </p:nvPr>
        </p:nvGraphicFramePr>
        <p:xfrm>
          <a:off x="1187624" y="404665"/>
          <a:ext cx="770485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que 7"/>
          <p:cNvSpPr/>
          <p:nvPr/>
        </p:nvSpPr>
        <p:spPr>
          <a:xfrm>
            <a:off x="107951" y="2295526"/>
            <a:ext cx="1979613" cy="1081088"/>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SOMMAIRE</a:t>
            </a:r>
          </a:p>
        </p:txBody>
      </p:sp>
    </p:spTree>
    <p:extLst>
      <p:ext uri="{BB962C8B-B14F-4D97-AF65-F5344CB8AC3E}">
        <p14:creationId xmlns:p14="http://schemas.microsoft.com/office/powerpoint/2010/main" val="312859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re 1"/>
          <p:cNvSpPr>
            <a:spLocks noGrp="1"/>
          </p:cNvSpPr>
          <p:nvPr>
            <p:ph type="title"/>
          </p:nvPr>
        </p:nvSpPr>
        <p:spPr>
          <a:xfrm>
            <a:off x="1688652" y="274638"/>
            <a:ext cx="6998148" cy="1143000"/>
          </a:xfrm>
        </p:spPr>
        <p:txBody>
          <a:bodyPr/>
          <a:lstStyle/>
          <a:p>
            <a:pPr algn="l"/>
            <a:r>
              <a:rPr lang="fr-FR" sz="2000" b="1" dirty="0"/>
              <a:t>Abdoullah Lala, signataire</a:t>
            </a:r>
          </a:p>
        </p:txBody>
      </p:sp>
      <p:sp>
        <p:nvSpPr>
          <p:cNvPr id="44035" name="Espace réservé du contenu 2"/>
          <p:cNvSpPr>
            <a:spLocks noGrp="1"/>
          </p:cNvSpPr>
          <p:nvPr>
            <p:ph idx="1"/>
          </p:nvPr>
        </p:nvSpPr>
        <p:spPr>
          <a:xfrm>
            <a:off x="1688652" y="620688"/>
            <a:ext cx="7203828" cy="5832648"/>
          </a:xfrm>
        </p:spPr>
        <p:txBody>
          <a:bodyPr/>
          <a:lstStyle/>
          <a:p>
            <a:pPr marL="0" indent="0" algn="just" eaLnBrk="1" fontAlgn="auto" hangingPunct="1">
              <a:spcAft>
                <a:spcPts val="0"/>
              </a:spcAft>
              <a:buNone/>
              <a:defRPr/>
            </a:pPr>
            <a:r>
              <a:rPr lang="fr-FR" sz="1400" b="1" dirty="0"/>
              <a:t>Expert comptable – Commissaire aux comptes – Diplômé de Sciences-PO </a:t>
            </a:r>
            <a:r>
              <a:rPr lang="fr-FR" sz="1400" dirty="0"/>
              <a:t>Paris –</a:t>
            </a:r>
          </a:p>
          <a:p>
            <a:pPr marL="0" indent="0" algn="just" eaLnBrk="1" fontAlgn="auto" hangingPunct="1">
              <a:spcAft>
                <a:spcPts val="0"/>
              </a:spcAft>
              <a:buNone/>
              <a:defRPr/>
            </a:pPr>
            <a:r>
              <a:rPr lang="fr-FR" sz="1400" dirty="0"/>
              <a:t>Expert près de la Cour d’appel de Saint Denis et de la Cour d’appel de Bordeaux.</a:t>
            </a:r>
          </a:p>
          <a:p>
            <a:pPr marL="0" indent="0" algn="just" eaLnBrk="1" fontAlgn="auto" hangingPunct="1">
              <a:spcAft>
                <a:spcPts val="0"/>
              </a:spcAft>
              <a:buNone/>
              <a:defRPr/>
            </a:pPr>
            <a:r>
              <a:rPr lang="fr-FR" sz="1400" dirty="0"/>
              <a:t>Président et associé du groupe Crowe .</a:t>
            </a:r>
          </a:p>
          <a:p>
            <a:pPr marL="0" indent="0" algn="just" eaLnBrk="1" fontAlgn="auto" hangingPunct="1">
              <a:spcAft>
                <a:spcPts val="0"/>
              </a:spcAft>
              <a:buNone/>
              <a:defRPr/>
            </a:pPr>
            <a:r>
              <a:rPr lang="fr-FR" sz="1400" dirty="0"/>
              <a:t>Chevalier dans l’Ordre National du Mérite</a:t>
            </a:r>
          </a:p>
          <a:p>
            <a:pPr marL="0" indent="0" algn="just" eaLnBrk="1" fontAlgn="auto" hangingPunct="1">
              <a:spcAft>
                <a:spcPts val="0"/>
              </a:spcAft>
              <a:buNone/>
              <a:defRPr/>
            </a:pPr>
            <a:r>
              <a:rPr lang="fr-FR" sz="1400" dirty="0"/>
              <a:t>26 années d’expérience dans l’audit et le conseil. </a:t>
            </a:r>
          </a:p>
          <a:p>
            <a:pPr marL="0" indent="0" algn="just" eaLnBrk="1" fontAlgn="auto" hangingPunct="1">
              <a:spcAft>
                <a:spcPts val="0"/>
              </a:spcAft>
              <a:buNone/>
              <a:defRPr/>
            </a:pPr>
            <a:endParaRPr lang="fr-FR" sz="1400" dirty="0"/>
          </a:p>
          <a:p>
            <a:pPr marL="0" indent="0" algn="just">
              <a:buNone/>
              <a:defRPr/>
            </a:pPr>
            <a:r>
              <a:rPr lang="fr-FR" sz="1400" dirty="0"/>
              <a:t>Elu au Conseil Supérieur de l’Ordre des Experts Comptables et la Compagnie Régionale des CAC de la Réunion (2012-2016)</a:t>
            </a:r>
          </a:p>
          <a:p>
            <a:pPr marL="0" indent="0" algn="just">
              <a:buNone/>
              <a:defRPr/>
            </a:pPr>
            <a:r>
              <a:rPr lang="fr-FR" sz="1400" dirty="0"/>
              <a:t>Représentant le Conseil Supérieur de l’Ordre des Experts Comptables dans le groupe sur la fiscalité indirecte à la Fédération Européenne des Experts Comptables (2012-2016)</a:t>
            </a:r>
          </a:p>
          <a:p>
            <a:pPr marL="0" indent="0" algn="just">
              <a:buNone/>
              <a:defRPr/>
            </a:pPr>
            <a:r>
              <a:rPr lang="fr-FR" sz="1400" dirty="0"/>
              <a:t>Président de l’Ordre des experts comptables (2008 à 2012)</a:t>
            </a:r>
          </a:p>
          <a:p>
            <a:pPr marL="0" indent="0" algn="just">
              <a:buNone/>
              <a:defRPr/>
            </a:pPr>
            <a:r>
              <a:rPr lang="fr-FR" sz="1400" dirty="0"/>
              <a:t>Président de la commission du développement économique du Conseil économique, social et environnemental régional (CESER) 2010 à 2016.</a:t>
            </a:r>
          </a:p>
          <a:p>
            <a:pPr marL="0" indent="0" algn="just">
              <a:buNone/>
              <a:defRPr/>
            </a:pPr>
            <a:r>
              <a:rPr lang="fr-FR" sz="1400" b="1" dirty="0"/>
              <a:t>Il intervient en tant que formateur pour des séminaires comptables (notamment les IFRS et la consolidation) chez FRANCIS LEFEBVRE FORMATION.</a:t>
            </a:r>
          </a:p>
          <a:p>
            <a:pPr marL="0" indent="0" algn="just">
              <a:buNone/>
              <a:defRPr/>
            </a:pPr>
            <a:r>
              <a:rPr lang="fr-FR" sz="1400" b="1" dirty="0"/>
              <a:t>Formateur spécialisé en audit pour le compte de la Compagnie Nationale des CAC et contrôleur praticien (</a:t>
            </a:r>
            <a:r>
              <a:rPr lang="fr-FR" sz="1400" dirty="0"/>
              <a:t>contrôle d’activité professionnelle) </a:t>
            </a:r>
            <a:r>
              <a:rPr lang="fr-FR" sz="1400" b="1" dirty="0"/>
              <a:t> pour le compte du H3C, il fait partie du jury du CAF CAC (</a:t>
            </a:r>
            <a:r>
              <a:rPr lang="fr-FR" sz="1400" dirty="0"/>
              <a:t>Certificat préparatoire aux fonctions de commissaire aux comptes) </a:t>
            </a:r>
            <a:r>
              <a:rPr lang="fr-FR" sz="1400" b="1" dirty="0"/>
              <a:t> avec un rôle de concepteur et rédacteur des sujets d’examen en audit et en comptabilité.</a:t>
            </a:r>
          </a:p>
          <a:p>
            <a:pPr marL="0" indent="0" algn="just" eaLnBrk="1" fontAlgn="auto" hangingPunct="1">
              <a:spcAft>
                <a:spcPts val="0"/>
              </a:spcAft>
              <a:buNone/>
              <a:defRPr/>
            </a:pPr>
            <a:r>
              <a:rPr lang="fr-FR" sz="1400" dirty="0"/>
              <a:t>Des secteurs d’interventions diversifiées : secteur privé et secteur public , il est intervenu sur des </a:t>
            </a:r>
            <a:r>
              <a:rPr lang="fr-FR" sz="1400" b="1" dirty="0"/>
              <a:t>problématiques complexes en matière de normes IFRS,</a:t>
            </a:r>
            <a:r>
              <a:rPr lang="fr-FR" sz="1400" dirty="0"/>
              <a:t> dans la mise en place d’une démarche d’audit par les risques appropriée et dans les réunions avec le management sur les questions relatives aux points clés de l’audit.</a:t>
            </a:r>
          </a:p>
          <a:p>
            <a:pPr marL="0" indent="0" algn="just" eaLnBrk="1" fontAlgn="auto" hangingPunct="1">
              <a:spcAft>
                <a:spcPts val="0"/>
              </a:spcAft>
              <a:buNone/>
              <a:defRPr/>
            </a:pPr>
            <a:r>
              <a:rPr lang="fr-FR" sz="1400" dirty="0"/>
              <a:t>A l’aise en anglais qu’il parle couramment, il est intervenu a plusieurs reprises au sein de filiales étrangères dans le cadre de l’audit des composantes d’un groupe (NEP 600) en assurant la coordination avec les auditeurs des filiales en lien avec  la Direction financière.</a:t>
            </a:r>
          </a:p>
          <a:p>
            <a:pPr marL="0" indent="0" algn="just" eaLnBrk="1" fontAlgn="auto" hangingPunct="1">
              <a:spcAft>
                <a:spcPts val="0"/>
              </a:spcAft>
              <a:buNone/>
              <a:defRPr/>
            </a:pPr>
            <a:endParaRPr lang="fr-FR" sz="1200" dirty="0"/>
          </a:p>
          <a:p>
            <a:pPr marL="0" indent="0">
              <a:buNone/>
            </a:pPr>
            <a:endParaRPr lang="fr-FR" dirty="0"/>
          </a:p>
          <a:p>
            <a:pPr marL="0" indent="0">
              <a:buNone/>
            </a:pPr>
            <a:endParaRPr lang="fr-FR" dirty="0"/>
          </a:p>
        </p:txBody>
      </p:sp>
      <p:sp>
        <p:nvSpPr>
          <p:cNvPr id="6" name="Espace réservé du numéro de diapositive 5"/>
          <p:cNvSpPr>
            <a:spLocks noGrp="1"/>
          </p:cNvSpPr>
          <p:nvPr>
            <p:ph type="sldNum" sz="quarter" idx="12"/>
          </p:nvPr>
        </p:nvSpPr>
        <p:spPr/>
        <p:txBody>
          <a:bodyPr/>
          <a:lstStyle/>
          <a:p>
            <a:pPr>
              <a:defRPr/>
            </a:pPr>
            <a:fld id="{5DC1A5E1-2D6D-45DF-B7DC-EF98B9FF7406}" type="slidenum">
              <a:rPr lang="fr-FR" smtClean="0"/>
              <a:pPr>
                <a:defRPr/>
              </a:pPr>
              <a:t>25</a:t>
            </a:fld>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2" y="764704"/>
            <a:ext cx="1212766" cy="1800000"/>
          </a:xfrm>
          <a:prstGeom prst="rect">
            <a:avLst/>
          </a:prstGeom>
        </p:spPr>
      </p:pic>
    </p:spTree>
    <p:extLst>
      <p:ext uri="{BB962C8B-B14F-4D97-AF65-F5344CB8AC3E}">
        <p14:creationId xmlns:p14="http://schemas.microsoft.com/office/powerpoint/2010/main" val="87391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C750822-D903-4FEC-9579-15C1EC439BB7}" type="slidenum">
              <a:rPr lang="fr-FR" smtClean="0"/>
              <a:pPr>
                <a:defRPr/>
              </a:pPr>
              <a:t>26</a:t>
            </a:fld>
            <a:endParaRPr lang="fr-FR" dirty="0"/>
          </a:p>
        </p:txBody>
      </p:sp>
      <p:sp>
        <p:nvSpPr>
          <p:cNvPr id="46082" name="Titre 1"/>
          <p:cNvSpPr>
            <a:spLocks noGrp="1"/>
          </p:cNvSpPr>
          <p:nvPr>
            <p:ph type="title" idx="4294967295"/>
          </p:nvPr>
        </p:nvSpPr>
        <p:spPr>
          <a:xfrm>
            <a:off x="2286746" y="274638"/>
            <a:ext cx="5942853" cy="1143000"/>
          </a:xfrm>
          <a:prstGeom prst="rect">
            <a:avLst/>
          </a:prstGeom>
        </p:spPr>
        <p:txBody>
          <a:bodyPr/>
          <a:lstStyle/>
          <a:p>
            <a:pPr algn="l"/>
            <a:r>
              <a:rPr lang="fr-FR" sz="2000" b="1" dirty="0"/>
              <a:t>Patrick Piochaud, signataire</a:t>
            </a:r>
          </a:p>
        </p:txBody>
      </p:sp>
      <p:sp>
        <p:nvSpPr>
          <p:cNvPr id="46083" name="Espace réservé du contenu 2"/>
          <p:cNvSpPr>
            <a:spLocks noGrp="1"/>
          </p:cNvSpPr>
          <p:nvPr>
            <p:ph idx="4294967295"/>
          </p:nvPr>
        </p:nvSpPr>
        <p:spPr>
          <a:xfrm>
            <a:off x="2286747" y="1073172"/>
            <a:ext cx="6258722" cy="5030787"/>
          </a:xfrm>
          <a:prstGeom prst="rect">
            <a:avLst/>
          </a:prstGeom>
        </p:spPr>
        <p:txBody>
          <a:bodyPr/>
          <a:lstStyle/>
          <a:p>
            <a:pPr marL="0" indent="0" algn="just">
              <a:buNone/>
              <a:defRPr/>
            </a:pPr>
            <a:r>
              <a:rPr lang="fr-FR" sz="1400" b="1" dirty="0"/>
              <a:t>Expert comptable </a:t>
            </a:r>
          </a:p>
          <a:p>
            <a:pPr marL="0" indent="0" algn="just">
              <a:buNone/>
              <a:defRPr/>
            </a:pPr>
            <a:r>
              <a:rPr lang="fr-FR" sz="1400" b="1" dirty="0"/>
              <a:t>Commissaire aux comptes</a:t>
            </a:r>
          </a:p>
          <a:p>
            <a:pPr marL="0" indent="0" algn="just">
              <a:buNone/>
              <a:defRPr/>
            </a:pPr>
            <a:r>
              <a:rPr lang="fr-FR" sz="1400" dirty="0"/>
              <a:t>42  années d’expérience dans l’audit et le conseil au sein de Crowe JMAC. </a:t>
            </a:r>
          </a:p>
          <a:p>
            <a:pPr marL="0" indent="0" algn="just">
              <a:buNone/>
              <a:defRPr/>
            </a:pPr>
            <a:endParaRPr lang="fr-FR" sz="1400" dirty="0"/>
          </a:p>
          <a:p>
            <a:pPr marL="0" lvl="0" indent="0" algn="just">
              <a:buNone/>
            </a:pPr>
            <a:r>
              <a:rPr lang="fr-FR" sz="1400" dirty="0"/>
              <a:t>Il  participe en qualité de signataire à l’audit des comptes  sociaux et/ou consolidés sur une trentaine de mandats dans différents secteurs et dans des entreprises de taille diverse. </a:t>
            </a:r>
          </a:p>
          <a:p>
            <a:pPr marL="0" lvl="0" indent="0" algn="just">
              <a:buNone/>
            </a:pPr>
            <a:r>
              <a:rPr lang="fr-FR" sz="1400" dirty="0"/>
              <a:t>Il intervient sur les </a:t>
            </a:r>
          </a:p>
          <a:p>
            <a:pPr lvl="0" algn="just"/>
            <a:r>
              <a:rPr lang="fr-FR" sz="1400" dirty="0"/>
              <a:t>Dossiers en expertise comptable  des sociétés ou des associations</a:t>
            </a:r>
          </a:p>
          <a:p>
            <a:pPr lvl="0" algn="just"/>
            <a:r>
              <a:rPr lang="fr-FR" sz="1400" dirty="0"/>
              <a:t>Dossiers de commissariat sociétés (28 mandats dont 20 comme signataire) </a:t>
            </a:r>
          </a:p>
          <a:p>
            <a:pPr algn="just"/>
            <a:r>
              <a:rPr lang="fr-FR" sz="1400" dirty="0"/>
              <a:t>Audits des compte sociaux et consolidés</a:t>
            </a:r>
          </a:p>
          <a:p>
            <a:pPr algn="just"/>
            <a:r>
              <a:rPr lang="fr-FR" sz="1400" dirty="0"/>
              <a:t>Audits des comptes de groupes</a:t>
            </a:r>
          </a:p>
          <a:p>
            <a:pPr lvl="0" algn="just"/>
            <a:r>
              <a:rPr lang="fr-FR" sz="1400" dirty="0"/>
              <a:t>Audits contractuels (missions ponctuelles)</a:t>
            </a:r>
          </a:p>
          <a:p>
            <a:pPr lvl="0" algn="just"/>
            <a:r>
              <a:rPr lang="fr-FR" sz="1400" dirty="0"/>
              <a:t>Evaluations, audits de rachat, expertises judiciaires</a:t>
            </a:r>
          </a:p>
          <a:p>
            <a:pPr lvl="0" algn="just"/>
            <a:r>
              <a:rPr lang="fr-FR" sz="1400" dirty="0"/>
              <a:t>Missions spécifiques de surveillance, d’examen et d’établissement des comptes</a:t>
            </a:r>
          </a:p>
          <a:p>
            <a:pPr marL="0" lvl="0" indent="0" algn="just">
              <a:buNone/>
            </a:pPr>
            <a:endParaRPr lang="fr-FR" sz="1400" dirty="0"/>
          </a:p>
          <a:p>
            <a:pPr marL="0" lvl="0" indent="0" algn="just">
              <a:buNone/>
            </a:pPr>
            <a:endParaRPr lang="fr-FR" sz="1400" dirty="0"/>
          </a:p>
          <a:p>
            <a:pPr marL="0" indent="0" algn="just">
              <a:buNone/>
              <a:defRPr/>
            </a:pPr>
            <a:r>
              <a:rPr lang="fr-FR" sz="1400" b="1" dirty="0"/>
              <a:t>Il anime  des formations en normes comptables notamment aussi chez Francis Lefebvre Formation ou en intra.</a:t>
            </a:r>
          </a:p>
          <a:p>
            <a:pPr marL="0" indent="0" algn="just">
              <a:buNone/>
              <a:defRPr/>
            </a:pPr>
            <a:endParaRPr lang="fr-FR" sz="1400" dirty="0"/>
          </a:p>
          <a:p>
            <a:endParaRPr lang="fr-FR" sz="1400"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94" y="1100961"/>
            <a:ext cx="1350955" cy="1800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419739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re 1"/>
          <p:cNvSpPr>
            <a:spLocks noGrp="1"/>
          </p:cNvSpPr>
          <p:nvPr>
            <p:ph type="title"/>
          </p:nvPr>
        </p:nvSpPr>
        <p:spPr>
          <a:xfrm>
            <a:off x="1979711" y="274638"/>
            <a:ext cx="6707089" cy="1143000"/>
          </a:xfrm>
        </p:spPr>
        <p:txBody>
          <a:bodyPr/>
          <a:lstStyle/>
          <a:p>
            <a:pPr algn="l"/>
            <a:r>
              <a:rPr lang="fr-FR" sz="2000" b="1" dirty="0"/>
              <a:t>Amina Lala, CAC suppléant</a:t>
            </a:r>
          </a:p>
        </p:txBody>
      </p:sp>
      <p:sp>
        <p:nvSpPr>
          <p:cNvPr id="46083" name="Espace réservé du contenu 2"/>
          <p:cNvSpPr>
            <a:spLocks noGrp="1"/>
          </p:cNvSpPr>
          <p:nvPr>
            <p:ph idx="1"/>
          </p:nvPr>
        </p:nvSpPr>
        <p:spPr>
          <a:xfrm>
            <a:off x="1979711" y="1207293"/>
            <a:ext cx="6408713" cy="5030019"/>
          </a:xfrm>
        </p:spPr>
        <p:txBody>
          <a:bodyPr/>
          <a:lstStyle/>
          <a:p>
            <a:pPr marL="0" indent="0" algn="just">
              <a:buNone/>
              <a:defRPr/>
            </a:pPr>
            <a:r>
              <a:rPr lang="fr-FR" sz="1400" b="1" dirty="0"/>
              <a:t>Associée Manager</a:t>
            </a:r>
          </a:p>
          <a:p>
            <a:pPr marL="0" indent="0" algn="just">
              <a:buNone/>
              <a:defRPr/>
            </a:pPr>
            <a:r>
              <a:rPr lang="fr-FR" sz="1400" b="1" dirty="0"/>
              <a:t>Expert Comptable et Commissaire aux comptes</a:t>
            </a:r>
          </a:p>
          <a:p>
            <a:pPr marL="0" indent="0" algn="just">
              <a:buNone/>
              <a:defRPr/>
            </a:pPr>
            <a:r>
              <a:rPr lang="fr-FR" sz="1400" dirty="0"/>
              <a:t>Diplômée de DSCG, DESS Finance Fiscalité. </a:t>
            </a:r>
          </a:p>
          <a:p>
            <a:pPr marL="0" indent="0" algn="just">
              <a:buNone/>
              <a:defRPr/>
            </a:pPr>
            <a:r>
              <a:rPr lang="fr-FR" sz="1400" dirty="0"/>
              <a:t>DG du Groupe Crowe</a:t>
            </a:r>
          </a:p>
          <a:p>
            <a:pPr marL="0" indent="0" algn="just">
              <a:buNone/>
              <a:defRPr/>
            </a:pPr>
            <a:r>
              <a:rPr lang="fr-FR" sz="1400" dirty="0"/>
              <a:t>12  années d’expérience dans l’audit et le conseil. </a:t>
            </a:r>
          </a:p>
          <a:p>
            <a:pPr marL="0" indent="0" algn="just">
              <a:buNone/>
              <a:defRPr/>
            </a:pPr>
            <a:endParaRPr lang="fr-FR" sz="1400" dirty="0"/>
          </a:p>
          <a:p>
            <a:pPr marL="0" indent="0" algn="just">
              <a:buNone/>
              <a:defRPr/>
            </a:pPr>
            <a:endParaRPr lang="fr-FR" sz="1400" dirty="0"/>
          </a:p>
          <a:p>
            <a:pPr marL="0" indent="0" algn="just">
              <a:buNone/>
              <a:defRPr/>
            </a:pPr>
            <a:r>
              <a:rPr lang="fr-FR" sz="1400" dirty="0"/>
              <a:t>Elle encadre près de 25  collaborateurs.</a:t>
            </a:r>
          </a:p>
          <a:p>
            <a:pPr marL="0" indent="0" algn="just">
              <a:buNone/>
              <a:defRPr/>
            </a:pPr>
            <a:r>
              <a:rPr lang="fr-FR" sz="1400" dirty="0"/>
              <a:t>Elle intervient dans l’accompagnement des clients du cabinet sur différents thèmes (financements, montages juridique fiscal et social).  </a:t>
            </a:r>
          </a:p>
          <a:p>
            <a:pPr marL="0" lvl="0" indent="0">
              <a:buNone/>
            </a:pPr>
            <a:r>
              <a:rPr lang="fr-FR" sz="1400" dirty="0"/>
              <a:t>Elle participe, également, à  la gestion comptable du cabinet et à  l’audit des  dossiers clients du cabinet. </a:t>
            </a:r>
          </a:p>
          <a:p>
            <a:pPr marL="0" lvl="0" indent="0">
              <a:buNone/>
            </a:pPr>
            <a:r>
              <a:rPr lang="fr-FR" sz="1400" dirty="0"/>
              <a:t>Dans ce cadre, elle effectue diverses missions dont : </a:t>
            </a:r>
          </a:p>
          <a:p>
            <a:pPr lvl="0"/>
            <a:r>
              <a:rPr lang="fr-FR" sz="1400" dirty="0"/>
              <a:t>Evaluation du contrôle interne et des comptes  ;</a:t>
            </a:r>
          </a:p>
          <a:p>
            <a:pPr lvl="0"/>
            <a:r>
              <a:rPr lang="fr-FR" sz="1400" dirty="0"/>
              <a:t>Audit des comptes de groupes.</a:t>
            </a:r>
          </a:p>
          <a:p>
            <a:pPr marL="0" lvl="0" indent="0">
              <a:buNone/>
            </a:pPr>
            <a:endParaRPr lang="fr-FR" sz="1400" dirty="0"/>
          </a:p>
          <a:p>
            <a:pPr marL="0" indent="0" algn="just">
              <a:buNone/>
              <a:defRPr/>
            </a:pPr>
            <a:r>
              <a:rPr lang="fr-FR" sz="1400" dirty="0"/>
              <a:t>Elle anime également des formation dans le domaine social, juridique, fiscal et de l’audit aussi bien à l’Université que dans le cadre de la formation continue dans les cabinets d’audit et à travers Francis Lefebvre Formation (formation sur les techniques de consolidation)</a:t>
            </a:r>
          </a:p>
          <a:p>
            <a:pPr marL="0" indent="0" algn="just">
              <a:buNone/>
              <a:defRPr/>
            </a:pPr>
            <a:endParaRPr lang="fr-FR" sz="1400" dirty="0"/>
          </a:p>
          <a:p>
            <a:endParaRPr lang="fr-FR" sz="1400" dirty="0"/>
          </a:p>
        </p:txBody>
      </p:sp>
      <p:sp>
        <p:nvSpPr>
          <p:cNvPr id="6" name="Espace réservé du numéro de diapositive 5"/>
          <p:cNvSpPr>
            <a:spLocks noGrp="1"/>
          </p:cNvSpPr>
          <p:nvPr>
            <p:ph type="sldNum" sz="quarter" idx="12"/>
          </p:nvPr>
        </p:nvSpPr>
        <p:spPr/>
        <p:txBody>
          <a:bodyPr/>
          <a:lstStyle/>
          <a:p>
            <a:pPr>
              <a:defRPr/>
            </a:pPr>
            <a:fld id="{AC750822-D903-4FEC-9579-15C1EC439BB7}" type="slidenum">
              <a:rPr lang="fr-FR" smtClean="0"/>
              <a:pPr>
                <a:defRPr/>
              </a:pPr>
              <a:t>27</a:t>
            </a:fld>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17" y="1268760"/>
            <a:ext cx="1295093" cy="1800000"/>
          </a:xfrm>
          <a:prstGeom prst="rect">
            <a:avLst/>
          </a:prstGeom>
        </p:spPr>
      </p:pic>
    </p:spTree>
    <p:extLst>
      <p:ext uri="{BB962C8B-B14F-4D97-AF65-F5344CB8AC3E}">
        <p14:creationId xmlns:p14="http://schemas.microsoft.com/office/powerpoint/2010/main" val="3122825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C750822-D903-4FEC-9579-15C1EC439BB7}" type="slidenum">
              <a:rPr lang="fr-FR" smtClean="0"/>
              <a:pPr>
                <a:defRPr/>
              </a:pPr>
              <a:t>28</a:t>
            </a:fld>
            <a:endParaRPr lang="fr-FR" dirty="0"/>
          </a:p>
        </p:txBody>
      </p:sp>
      <p:sp>
        <p:nvSpPr>
          <p:cNvPr id="46082" name="Titre 1"/>
          <p:cNvSpPr>
            <a:spLocks noGrp="1"/>
          </p:cNvSpPr>
          <p:nvPr>
            <p:ph type="title" idx="4294967295"/>
          </p:nvPr>
        </p:nvSpPr>
        <p:spPr>
          <a:xfrm>
            <a:off x="0" y="274638"/>
            <a:ext cx="8229600" cy="1143000"/>
          </a:xfrm>
          <a:prstGeom prst="rect">
            <a:avLst/>
          </a:prstGeom>
        </p:spPr>
        <p:txBody>
          <a:bodyPr/>
          <a:lstStyle/>
          <a:p>
            <a:r>
              <a:rPr lang="fr-FR" sz="2000" b="1" dirty="0"/>
              <a:t>Gérard Picault, Directeur de mission </a:t>
            </a:r>
          </a:p>
        </p:txBody>
      </p:sp>
      <p:sp>
        <p:nvSpPr>
          <p:cNvPr id="46083" name="Espace réservé du contenu 2"/>
          <p:cNvSpPr>
            <a:spLocks noGrp="1"/>
          </p:cNvSpPr>
          <p:nvPr>
            <p:ph idx="4294967295"/>
          </p:nvPr>
        </p:nvSpPr>
        <p:spPr>
          <a:xfrm>
            <a:off x="2137296" y="1243013"/>
            <a:ext cx="6529539" cy="5113337"/>
          </a:xfrm>
          <a:prstGeom prst="rect">
            <a:avLst/>
          </a:prstGeom>
        </p:spPr>
        <p:txBody>
          <a:bodyPr/>
          <a:lstStyle/>
          <a:p>
            <a:pPr marL="0" indent="0" algn="just">
              <a:buNone/>
              <a:defRPr/>
            </a:pPr>
            <a:r>
              <a:rPr lang="fr-FR" sz="1400" b="1" dirty="0"/>
              <a:t>Commissaire aux comptes</a:t>
            </a:r>
          </a:p>
          <a:p>
            <a:pPr marL="0" indent="0" algn="just">
              <a:buNone/>
              <a:defRPr/>
            </a:pPr>
            <a:r>
              <a:rPr lang="fr-FR" sz="1400" dirty="0"/>
              <a:t>Spécialiste des normes IFRS</a:t>
            </a:r>
          </a:p>
          <a:p>
            <a:pPr marL="0" indent="0" algn="just">
              <a:buNone/>
              <a:defRPr/>
            </a:pPr>
            <a:r>
              <a:rPr lang="fr-FR" sz="1400" dirty="0"/>
              <a:t>40  années d’expérience dans l’audit et le conseil. </a:t>
            </a:r>
          </a:p>
          <a:p>
            <a:pPr marL="0" indent="0" algn="just">
              <a:buNone/>
              <a:defRPr/>
            </a:pPr>
            <a:r>
              <a:rPr lang="fr-FR" sz="1400" dirty="0"/>
              <a:t>Intervenant depuis plus de 20 ans comme CAC signataire ou auditeur au sein du Groupe Synergie.</a:t>
            </a:r>
          </a:p>
          <a:p>
            <a:pPr marL="0" indent="0" algn="just">
              <a:buNone/>
              <a:defRPr/>
            </a:pPr>
            <a:endParaRPr lang="fr-FR" sz="1400" dirty="0"/>
          </a:p>
          <a:p>
            <a:pPr marL="0" lvl="0" indent="0">
              <a:buNone/>
            </a:pPr>
            <a:r>
              <a:rPr lang="fr-FR" sz="1400" dirty="0"/>
              <a:t>Il  participe à l’audit des comptes sociaux et/ou consolidés dans différents secteurs et dans des entreprises de taille diverse en mettant à disposition des clients du cabinet notamment  sa parfaite connaissance des normes IFRS et sa connaissance du secteur du Travail Temporaire.</a:t>
            </a:r>
          </a:p>
          <a:p>
            <a:pPr marL="0" lvl="0" indent="0">
              <a:buNone/>
            </a:pPr>
            <a:r>
              <a:rPr lang="fr-FR" sz="1400" dirty="0"/>
              <a:t> Dans le cadre de l’audit, il effectue diverses missions dont : </a:t>
            </a:r>
          </a:p>
          <a:p>
            <a:pPr lvl="0"/>
            <a:r>
              <a:rPr lang="fr-FR" sz="1400" dirty="0"/>
              <a:t>Audit des comptes  sociaux et consolidés ;</a:t>
            </a:r>
          </a:p>
          <a:p>
            <a:pPr lvl="0"/>
            <a:r>
              <a:rPr lang="fr-FR" sz="1400" dirty="0"/>
              <a:t>Audit des comptes de groupes .</a:t>
            </a:r>
          </a:p>
          <a:p>
            <a:pPr lvl="0"/>
            <a:r>
              <a:rPr lang="fr-FR" sz="1400" b="1" dirty="0"/>
              <a:t>Revue des  hypothèses retenues et des travaux réalisés dans le cadre de la mise en œuvre des normes IFRS (par exemple au cours des dernières années sur IFRS 9, 15 et 16 pour lesquelles il a été force de proposition et d’avis pour le Groupe)</a:t>
            </a:r>
          </a:p>
          <a:p>
            <a:pPr marL="0" indent="0" algn="just">
              <a:buNone/>
              <a:defRPr/>
            </a:pPr>
            <a:endParaRPr lang="fr-FR" sz="1400" dirty="0"/>
          </a:p>
          <a:p>
            <a:pPr marL="0" indent="0" algn="just">
              <a:buNone/>
              <a:defRPr/>
            </a:pPr>
            <a:r>
              <a:rPr lang="fr-FR" sz="1400" dirty="0"/>
              <a:t>Il  anime  des formation en normes comptables notamment aussi chez  Francis Lefebvre Formation et Elegia Formation (formations axées sur les nouvelles normes IFRS et toute la normalisation comptable en France).</a:t>
            </a:r>
          </a:p>
          <a:p>
            <a:pPr marL="0" indent="0" algn="just">
              <a:buNone/>
              <a:defRPr/>
            </a:pPr>
            <a:endParaRPr lang="fr-FR" sz="1400" dirty="0"/>
          </a:p>
          <a:p>
            <a:endParaRPr lang="fr-FR" sz="1400" dirty="0"/>
          </a:p>
        </p:txBody>
      </p:sp>
      <p:pic>
        <p:nvPicPr>
          <p:cNvPr id="5" name="Picture 5" descr="G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65" y="1268760"/>
            <a:ext cx="1433960"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37661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C750822-D903-4FEC-9579-15C1EC439BB7}" type="slidenum">
              <a:rPr lang="fr-FR" smtClean="0"/>
              <a:pPr>
                <a:defRPr/>
              </a:pPr>
              <a:t>29</a:t>
            </a:fld>
            <a:endParaRPr lang="fr-FR" dirty="0"/>
          </a:p>
        </p:txBody>
      </p:sp>
      <p:sp>
        <p:nvSpPr>
          <p:cNvPr id="46082" name="Titre 1"/>
          <p:cNvSpPr>
            <a:spLocks noGrp="1"/>
          </p:cNvSpPr>
          <p:nvPr>
            <p:ph type="title" idx="4294967295"/>
          </p:nvPr>
        </p:nvSpPr>
        <p:spPr>
          <a:xfrm>
            <a:off x="1691680" y="274638"/>
            <a:ext cx="6537920" cy="1143000"/>
          </a:xfrm>
          <a:prstGeom prst="rect">
            <a:avLst/>
          </a:prstGeom>
        </p:spPr>
        <p:txBody>
          <a:bodyPr/>
          <a:lstStyle/>
          <a:p>
            <a:pPr algn="l"/>
            <a:r>
              <a:rPr lang="fr-FR" sz="2000" b="1" dirty="0"/>
              <a:t>Benoit Schindler, Directeur de Mission </a:t>
            </a:r>
          </a:p>
        </p:txBody>
      </p:sp>
      <p:sp>
        <p:nvSpPr>
          <p:cNvPr id="46083" name="Espace réservé du contenu 2"/>
          <p:cNvSpPr>
            <a:spLocks noGrp="1"/>
          </p:cNvSpPr>
          <p:nvPr>
            <p:ph idx="4294967295"/>
          </p:nvPr>
        </p:nvSpPr>
        <p:spPr>
          <a:xfrm>
            <a:off x="1691680" y="1064756"/>
            <a:ext cx="7138652" cy="5310187"/>
          </a:xfrm>
          <a:prstGeom prst="rect">
            <a:avLst/>
          </a:prstGeom>
        </p:spPr>
        <p:txBody>
          <a:bodyPr/>
          <a:lstStyle/>
          <a:p>
            <a:pPr marL="0" indent="0" algn="just">
              <a:buNone/>
              <a:defRPr/>
            </a:pPr>
            <a:r>
              <a:rPr lang="fr-FR" sz="1400" b="1" dirty="0"/>
              <a:t>Expert comptable – Commissaire aux comptes depuis 1991</a:t>
            </a:r>
          </a:p>
          <a:p>
            <a:pPr marL="0" indent="0" algn="just">
              <a:buNone/>
              <a:defRPr/>
            </a:pPr>
            <a:r>
              <a:rPr lang="fr-FR" sz="1400" dirty="0"/>
              <a:t>Maîtrise en Sciences économiques – option entreprise (1980)</a:t>
            </a:r>
            <a:endParaRPr lang="fr-FR" sz="1400" b="1" dirty="0"/>
          </a:p>
          <a:p>
            <a:pPr marL="0" indent="0" algn="just">
              <a:buNone/>
              <a:defRPr/>
            </a:pPr>
            <a:r>
              <a:rPr lang="fr-FR" sz="1400" b="1" dirty="0"/>
              <a:t>29  années d’expérience dans l’audit et le conseil chez Crowe JMAC</a:t>
            </a:r>
          </a:p>
          <a:p>
            <a:pPr marL="0" indent="0" algn="just">
              <a:buNone/>
              <a:defRPr/>
            </a:pPr>
            <a:r>
              <a:rPr lang="fr-FR" sz="1400" b="1" dirty="0"/>
              <a:t>10  ans d’intervention au sein du Groupe Synergie SE.</a:t>
            </a:r>
          </a:p>
          <a:p>
            <a:pPr marL="0" indent="0" algn="just">
              <a:buNone/>
              <a:defRPr/>
            </a:pPr>
            <a:endParaRPr lang="fr-FR" sz="1400" dirty="0"/>
          </a:p>
          <a:p>
            <a:pPr marL="0" lvl="0" indent="0">
              <a:buNone/>
            </a:pPr>
            <a:r>
              <a:rPr lang="fr-FR" sz="1400" dirty="0"/>
              <a:t>Il participe à des missions sur les dossiers clients du cabinet dans les domaines suivants :</a:t>
            </a:r>
          </a:p>
          <a:p>
            <a:pPr lvl="0"/>
            <a:r>
              <a:rPr lang="fr-FR" sz="1400" dirty="0"/>
              <a:t>Dossiers en expertise comptable : Une quinzaine PME-PMI sous forme de sociétés ou association </a:t>
            </a:r>
          </a:p>
          <a:p>
            <a:pPr lvl="0"/>
            <a:r>
              <a:rPr lang="fr-FR" sz="1400" dirty="0"/>
              <a:t>Dossiers de commissariat  une dizaine de  sociétés dont 1 société cotée (EIP)  </a:t>
            </a:r>
          </a:p>
          <a:p>
            <a:pPr lvl="0"/>
            <a:r>
              <a:rPr lang="fr-FR" sz="1400" dirty="0"/>
              <a:t>Audits contractuels (missions ponctuelles)</a:t>
            </a:r>
          </a:p>
          <a:p>
            <a:pPr lvl="0"/>
            <a:r>
              <a:rPr lang="fr-FR" sz="1400" dirty="0"/>
              <a:t>Evaluations, audits de rachat, expertises judiciaires</a:t>
            </a:r>
          </a:p>
          <a:p>
            <a:pPr lvl="0"/>
            <a:r>
              <a:rPr lang="fr-FR" sz="1400" dirty="0"/>
              <a:t>Missions spécifiques de surveillance, d’examen et d’établissement des comptes</a:t>
            </a:r>
          </a:p>
          <a:p>
            <a:pPr lvl="0"/>
            <a:r>
              <a:rPr lang="fr-FR" sz="1400" dirty="0"/>
              <a:t>Audit  de comptabilités mandants et RIE  gérées par des administrateurs de biens (25 ans d’expérience sur ce type de missions) </a:t>
            </a:r>
          </a:p>
          <a:p>
            <a:pPr lvl="0"/>
            <a:r>
              <a:rPr lang="fr-FR" sz="1400" dirty="0"/>
              <a:t>Audits de contrôle sur dossiers d’administration de biens pour le compte de caisses de garantie</a:t>
            </a:r>
          </a:p>
          <a:p>
            <a:pPr lvl="0"/>
            <a:r>
              <a:rPr lang="fr-FR" sz="1400" dirty="0"/>
              <a:t>Audits contractuels auprès d’un groupe bancaire-Audit des comptes sociaux de filiales et de leurs comptes en normes IFRS</a:t>
            </a:r>
          </a:p>
          <a:p>
            <a:pPr lvl="0"/>
            <a:r>
              <a:rPr lang="fr-FR" sz="1400" b="1" dirty="0"/>
              <a:t>Formation</a:t>
            </a:r>
            <a:r>
              <a:rPr lang="fr-FR" sz="1400" dirty="0"/>
              <a:t> : Animations et conceptions de supports (</a:t>
            </a:r>
            <a:r>
              <a:rPr lang="fr-FR" sz="1400" b="1" dirty="0"/>
              <a:t>FRANCIS LEFEBVRE FORMATION</a:t>
            </a:r>
            <a:r>
              <a:rPr lang="fr-FR" sz="1400" dirty="0"/>
              <a:t>)</a:t>
            </a:r>
          </a:p>
          <a:p>
            <a:r>
              <a:rPr lang="fr-FR" sz="1400" dirty="0"/>
              <a:t>(Différents stages d’animation dont un sur les RIE  sous forme de groupement ou association…)  </a:t>
            </a:r>
          </a:p>
          <a:p>
            <a:r>
              <a:rPr lang="fr-FR" sz="1400" b="1" dirty="0"/>
              <a:t>Contrôle interne </a:t>
            </a:r>
            <a:r>
              <a:rPr lang="fr-FR" sz="1400" dirty="0"/>
              <a:t>: Audits et assistance à la rédaction de recueils de procédures comptables (notamment à l’intention d’administrateurs de biens)</a:t>
            </a:r>
          </a:p>
        </p:txBody>
      </p:sp>
      <p:pic>
        <p:nvPicPr>
          <p:cNvPr id="1027" name="Picture 3" descr="bs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85" y="1160387"/>
            <a:ext cx="1305582"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54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DE20B4-55BD-4796-AF02-A4A46F50879E}" type="slidenum">
              <a:rPr lang="fr-FR" smtClean="0"/>
              <a:t>3</a:t>
            </a:fld>
            <a:endParaRPr lang="fr-FR" dirty="0"/>
          </a:p>
        </p:txBody>
      </p:sp>
      <p:sp>
        <p:nvSpPr>
          <p:cNvPr id="16386" name="Titre 1"/>
          <p:cNvSpPr>
            <a:spLocks noGrp="1"/>
          </p:cNvSpPr>
          <p:nvPr>
            <p:ph type="title" idx="4294967295"/>
          </p:nvPr>
        </p:nvSpPr>
        <p:spPr>
          <a:xfrm>
            <a:off x="0" y="274638"/>
            <a:ext cx="8229600" cy="1143000"/>
          </a:xfrm>
          <a:prstGeom prst="rect">
            <a:avLst/>
          </a:prstGeom>
        </p:spPr>
        <p:txBody>
          <a:bodyPr/>
          <a:lstStyle/>
          <a:p>
            <a:pPr eaLnBrk="1" hangingPunct="1"/>
            <a:r>
              <a:rPr lang="fr-FR" sz="2400" dirty="0"/>
              <a:t>.</a:t>
            </a:r>
          </a:p>
        </p:txBody>
      </p:sp>
      <p:sp>
        <p:nvSpPr>
          <p:cNvPr id="16387" name="Espace réservé du contenu 2"/>
          <p:cNvSpPr>
            <a:spLocks noGrp="1"/>
          </p:cNvSpPr>
          <p:nvPr>
            <p:ph idx="4294967295"/>
          </p:nvPr>
        </p:nvSpPr>
        <p:spPr>
          <a:xfrm>
            <a:off x="0" y="1600200"/>
            <a:ext cx="8229600" cy="4525963"/>
          </a:xfrm>
          <a:prstGeom prst="rect">
            <a:avLst/>
          </a:prstGeom>
        </p:spPr>
        <p:txBody>
          <a:bodyPr/>
          <a:lstStyle/>
          <a:p>
            <a:pPr marL="0" indent="0" algn="ctr" eaLnBrk="1" hangingPunct="1">
              <a:buFont typeface="Arial" pitchFamily="34" charset="0"/>
              <a:buNone/>
            </a:pPr>
            <a:r>
              <a:rPr lang="fr-FR" sz="1800" dirty="0"/>
              <a:t>.</a:t>
            </a:r>
          </a:p>
        </p:txBody>
      </p:sp>
      <p:graphicFrame>
        <p:nvGraphicFramePr>
          <p:cNvPr id="4" name="Diagramme 3"/>
          <p:cNvGraphicFramePr/>
          <p:nvPr>
            <p:extLst>
              <p:ext uri="{D42A27DB-BD31-4B8C-83A1-F6EECF244321}">
                <p14:modId xmlns:p14="http://schemas.microsoft.com/office/powerpoint/2010/main" val="219457560"/>
              </p:ext>
            </p:extLst>
          </p:nvPr>
        </p:nvGraphicFramePr>
        <p:xfrm>
          <a:off x="1187624" y="404665"/>
          <a:ext cx="770485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que 7"/>
          <p:cNvSpPr/>
          <p:nvPr/>
        </p:nvSpPr>
        <p:spPr>
          <a:xfrm>
            <a:off x="107951" y="2295526"/>
            <a:ext cx="1979613" cy="1081088"/>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SOMMAIRE</a:t>
            </a:r>
          </a:p>
        </p:txBody>
      </p:sp>
    </p:spTree>
    <p:extLst>
      <p:ext uri="{BB962C8B-B14F-4D97-AF65-F5344CB8AC3E}">
        <p14:creationId xmlns:p14="http://schemas.microsoft.com/office/powerpoint/2010/main" val="1453154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C750822-D903-4FEC-9579-15C1EC439BB7}" type="slidenum">
              <a:rPr lang="fr-FR" smtClean="0"/>
              <a:pPr>
                <a:defRPr/>
              </a:pPr>
              <a:t>30</a:t>
            </a:fld>
            <a:endParaRPr lang="fr-FR" dirty="0"/>
          </a:p>
        </p:txBody>
      </p:sp>
      <p:sp>
        <p:nvSpPr>
          <p:cNvPr id="46082" name="Titre 1"/>
          <p:cNvSpPr>
            <a:spLocks noGrp="1"/>
          </p:cNvSpPr>
          <p:nvPr>
            <p:ph type="title" idx="4294967295"/>
          </p:nvPr>
        </p:nvSpPr>
        <p:spPr>
          <a:xfrm>
            <a:off x="2119469" y="260648"/>
            <a:ext cx="6094242" cy="1143000"/>
          </a:xfrm>
          <a:prstGeom prst="rect">
            <a:avLst/>
          </a:prstGeom>
        </p:spPr>
        <p:txBody>
          <a:bodyPr/>
          <a:lstStyle/>
          <a:p>
            <a:pPr algn="l"/>
            <a:r>
              <a:rPr lang="fr-FR" sz="2000" b="1" dirty="0"/>
              <a:t>Hervé Morel, collaborateur confirmé</a:t>
            </a:r>
          </a:p>
        </p:txBody>
      </p:sp>
      <p:sp>
        <p:nvSpPr>
          <p:cNvPr id="46083" name="Espace réservé du contenu 2"/>
          <p:cNvSpPr>
            <a:spLocks noGrp="1"/>
          </p:cNvSpPr>
          <p:nvPr>
            <p:ph idx="4294967295"/>
          </p:nvPr>
        </p:nvSpPr>
        <p:spPr>
          <a:xfrm>
            <a:off x="2119469" y="1170112"/>
            <a:ext cx="6553200" cy="5030787"/>
          </a:xfrm>
          <a:prstGeom prst="rect">
            <a:avLst/>
          </a:prstGeom>
        </p:spPr>
        <p:txBody>
          <a:bodyPr/>
          <a:lstStyle/>
          <a:p>
            <a:pPr marL="0" indent="0" algn="just">
              <a:buNone/>
              <a:defRPr/>
            </a:pPr>
            <a:r>
              <a:rPr lang="fr-FR" sz="1400" dirty="0"/>
              <a:t>Diplôme d’Etudes comptables et financières obtenu en 1990</a:t>
            </a:r>
          </a:p>
          <a:p>
            <a:pPr marL="0" indent="0" algn="just">
              <a:buNone/>
              <a:defRPr/>
            </a:pPr>
            <a:r>
              <a:rPr lang="fr-FR" sz="1400" dirty="0"/>
              <a:t>28 années d’expérience dans l’audit et le conseil (dont 26 ans chez Crowe JMAC)</a:t>
            </a:r>
          </a:p>
          <a:p>
            <a:pPr marL="0" indent="0" algn="just">
              <a:buNone/>
              <a:defRPr/>
            </a:pPr>
            <a:r>
              <a:rPr lang="fr-FR" sz="1400" dirty="0"/>
              <a:t>10 ans d’intervention au sein du Groupe Synergie SE</a:t>
            </a:r>
          </a:p>
          <a:p>
            <a:pPr marL="0" indent="0" algn="just">
              <a:buNone/>
              <a:defRPr/>
            </a:pPr>
            <a:endParaRPr lang="fr-FR" sz="1400" dirty="0"/>
          </a:p>
          <a:p>
            <a:pPr marL="0" indent="0" algn="just">
              <a:buNone/>
              <a:defRPr/>
            </a:pPr>
            <a:endParaRPr lang="fr-FR" sz="1400" dirty="0"/>
          </a:p>
          <a:p>
            <a:pPr marL="0" lvl="0" indent="0">
              <a:buNone/>
            </a:pPr>
            <a:r>
              <a:rPr lang="fr-FR" sz="1400" dirty="0"/>
              <a:t>Il participe à des missions à l’audit sur les dossiers clients du cabinet dans les domaines suivants :</a:t>
            </a:r>
          </a:p>
          <a:p>
            <a:pPr marL="0" lvl="0" indent="0">
              <a:buNone/>
            </a:pPr>
            <a:endParaRPr lang="fr-FR" sz="1400" dirty="0"/>
          </a:p>
          <a:p>
            <a:pPr lvl="0"/>
            <a:r>
              <a:rPr lang="fr-FR" sz="1400" dirty="0"/>
              <a:t> contrôle interne opérationnel et financier</a:t>
            </a:r>
          </a:p>
          <a:p>
            <a:pPr lvl="0"/>
            <a:r>
              <a:rPr lang="fr-FR" sz="1400" dirty="0"/>
              <a:t> Contrôle  des comptes sociaux et consolidés  ;</a:t>
            </a:r>
          </a:p>
          <a:p>
            <a:pPr lvl="0"/>
            <a:r>
              <a:rPr lang="fr-FR" sz="1400" dirty="0"/>
              <a:t>Audit des comptes de groupes .</a:t>
            </a:r>
          </a:p>
          <a:p>
            <a:pPr marL="0" lvl="0" indent="0">
              <a:buNone/>
            </a:pPr>
            <a:r>
              <a:rPr lang="fr-FR" sz="1400" dirty="0"/>
              <a:t> </a:t>
            </a:r>
          </a:p>
          <a:p>
            <a:pPr marL="0" lvl="0" indent="0">
              <a:buNone/>
            </a:pPr>
            <a:endParaRPr lang="fr-FR" sz="1400" dirty="0"/>
          </a:p>
          <a:p>
            <a:pPr marL="0" lvl="0" indent="0">
              <a:buNone/>
            </a:pPr>
            <a:r>
              <a:rPr lang="fr-FR" sz="1400" dirty="0"/>
              <a:t>Audit contractuel :</a:t>
            </a:r>
          </a:p>
          <a:p>
            <a:pPr lvl="0"/>
            <a:r>
              <a:rPr lang="fr-FR" sz="1400" dirty="0"/>
              <a:t>Audit de rachat</a:t>
            </a:r>
          </a:p>
          <a:p>
            <a:r>
              <a:rPr lang="fr-FR" sz="1400" dirty="0"/>
              <a:t>Mission d’expertise et d’audit dans le cadre de procédures collectives </a:t>
            </a:r>
          </a:p>
          <a:p>
            <a:endParaRPr lang="fr-FR" sz="1400" dirty="0"/>
          </a:p>
        </p:txBody>
      </p:sp>
      <p:pic>
        <p:nvPicPr>
          <p:cNvPr id="2051" name="Picture 3" descr="RÃ©sultat de recherche d'images pour &quot;&quot;hervÃ© morel  jmcc&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49" y="1268760"/>
            <a:ext cx="1431055"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81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BB2E7348-34C4-4971-B118-9D5E9AC3A948}"/>
              </a:ext>
            </a:extLst>
          </p:cNvPr>
          <p:cNvCxnSpPr/>
          <p:nvPr/>
        </p:nvCxnSpPr>
        <p:spPr>
          <a:xfrm>
            <a:off x="52388" y="1484313"/>
            <a:ext cx="9148762" cy="0"/>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sp>
        <p:nvSpPr>
          <p:cNvPr id="58371" name="Rectangle 8">
            <a:extLst>
              <a:ext uri="{FF2B5EF4-FFF2-40B4-BE49-F238E27FC236}">
                <a16:creationId xmlns:a16="http://schemas.microsoft.com/office/drawing/2014/main" id="{DAA116DB-83E0-4F58-B774-A324807EFA78}"/>
              </a:ext>
            </a:extLst>
          </p:cNvPr>
          <p:cNvSpPr>
            <a:spLocks noChangeArrowheads="1"/>
          </p:cNvSpPr>
          <p:nvPr/>
        </p:nvSpPr>
        <p:spPr bwMode="auto">
          <a:xfrm>
            <a:off x="244475" y="6461125"/>
            <a:ext cx="3844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baseline="30000" dirty="0">
                <a:solidFill>
                  <a:srgbClr val="6F6F6E"/>
                </a:solidFill>
                <a:cs typeface="Arial" panose="020B0604020202020204" pitchFamily="34" charset="0"/>
              </a:rPr>
              <a:t>Audit | Expertise comptable | Conseil | Risk consulting</a:t>
            </a:r>
          </a:p>
        </p:txBody>
      </p:sp>
      <p:sp>
        <p:nvSpPr>
          <p:cNvPr id="58372" name="Espace réservé du numéro de diapositive 1">
            <a:extLst>
              <a:ext uri="{FF2B5EF4-FFF2-40B4-BE49-F238E27FC236}">
                <a16:creationId xmlns:a16="http://schemas.microsoft.com/office/drawing/2014/main" id="{574FBE82-A330-4A8E-926B-6F8B6A46FB4D}"/>
              </a:ext>
            </a:extLst>
          </p:cNvPr>
          <p:cNvSpPr>
            <a:spLocks noGrp="1"/>
          </p:cNvSpPr>
          <p:nvPr>
            <p:ph type="sldNum" sz="quarter" idx="4294967295"/>
          </p:nvPr>
        </p:nvSpPr>
        <p:spPr bwMode="auto">
          <a:xfrm>
            <a:off x="8505825" y="6342063"/>
            <a:ext cx="5286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5E46F8-7897-463D-8C2B-8CD07C7E52CB}" type="slidenum">
              <a:rPr lang="fr-FR" altLang="fr-FR" sz="1100">
                <a:cs typeface="Arial" panose="020B0604020202020204" pitchFamily="34" charset="0"/>
              </a:rPr>
              <a:pPr>
                <a:spcBef>
                  <a:spcPct val="0"/>
                </a:spcBef>
                <a:buFontTx/>
                <a:buNone/>
              </a:pPr>
              <a:t>31</a:t>
            </a:fld>
            <a:endParaRPr lang="fr-FR" altLang="fr-FR" sz="1100">
              <a:cs typeface="Arial" panose="020B0604020202020204" pitchFamily="34" charset="0"/>
            </a:endParaRPr>
          </a:p>
        </p:txBody>
      </p:sp>
      <p:grpSp>
        <p:nvGrpSpPr>
          <p:cNvPr id="58373" name="Groupe 14">
            <a:extLst>
              <a:ext uri="{FF2B5EF4-FFF2-40B4-BE49-F238E27FC236}">
                <a16:creationId xmlns:a16="http://schemas.microsoft.com/office/drawing/2014/main" id="{87A58B62-92EE-4F7F-B2D6-DB85CBF1A9D9}"/>
              </a:ext>
            </a:extLst>
          </p:cNvPr>
          <p:cNvGrpSpPr>
            <a:grpSpLocks/>
          </p:cNvGrpSpPr>
          <p:nvPr/>
        </p:nvGrpSpPr>
        <p:grpSpPr bwMode="auto">
          <a:xfrm>
            <a:off x="3602808" y="5513388"/>
            <a:ext cx="7757195" cy="1253216"/>
            <a:chOff x="2372919" y="1493121"/>
            <a:chExt cx="9752023" cy="1591040"/>
          </a:xfrm>
        </p:grpSpPr>
        <p:sp>
          <p:nvSpPr>
            <p:cNvPr id="58385" name="ZoneTexte 4">
              <a:extLst>
                <a:ext uri="{FF2B5EF4-FFF2-40B4-BE49-F238E27FC236}">
                  <a16:creationId xmlns:a16="http://schemas.microsoft.com/office/drawing/2014/main" id="{1DD161EC-EB23-4C2A-A552-58D0D665C0F8}"/>
                </a:ext>
              </a:extLst>
            </p:cNvPr>
            <p:cNvSpPr txBox="1">
              <a:spLocks noChangeArrowheads="1"/>
            </p:cNvSpPr>
            <p:nvPr/>
          </p:nvSpPr>
          <p:spPr bwMode="auto">
            <a:xfrm>
              <a:off x="3609124" y="1911933"/>
              <a:ext cx="8515818" cy="117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1" u="sng" dirty="0">
                  <a:solidFill>
                    <a:srgbClr val="000000"/>
                  </a:solidFill>
                  <a:latin typeface="+mj-lt"/>
                  <a:cs typeface="Arial" panose="020B0604020202020204" pitchFamily="34" charset="0"/>
                </a:rPr>
                <a:t>https://twitter.com/CroweReunion?lang=en</a:t>
              </a:r>
            </a:p>
            <a:p>
              <a:pPr>
                <a:spcBef>
                  <a:spcPct val="0"/>
                </a:spcBef>
                <a:buFontTx/>
                <a:buNone/>
              </a:pPr>
              <a:r>
                <a:rPr lang="fr-FR" altLang="fr-FR" sz="1400" b="1" u="sng" dirty="0">
                  <a:solidFill>
                    <a:srgbClr val="000000"/>
                  </a:solidFill>
                  <a:latin typeface="+mj-lt"/>
                  <a:cs typeface="Arial" panose="020B0604020202020204" pitchFamily="34" charset="0"/>
                </a:rPr>
                <a:t>https://www.linkedin.com/company/crowe-reunion/</a:t>
              </a:r>
            </a:p>
            <a:p>
              <a:pPr>
                <a:spcBef>
                  <a:spcPct val="0"/>
                </a:spcBef>
                <a:buFontTx/>
                <a:buNone/>
              </a:pPr>
              <a:r>
                <a:rPr lang="fr-FR" altLang="fr-FR" sz="1400" b="1" u="sng" dirty="0">
                  <a:solidFill>
                    <a:srgbClr val="000000"/>
                  </a:solidFill>
                  <a:latin typeface="+mj-lt"/>
                  <a:cs typeface="Arial" panose="020B0604020202020204" pitchFamily="34" charset="0"/>
                </a:rPr>
                <a:t>https://www.facebook.com/Croweglobalreunion/</a:t>
              </a:r>
            </a:p>
            <a:p>
              <a:pPr>
                <a:spcBef>
                  <a:spcPct val="0"/>
                </a:spcBef>
                <a:buFontTx/>
                <a:buNone/>
              </a:pPr>
              <a:endParaRPr lang="fr-FR" altLang="fr-FR" sz="1200" dirty="0">
                <a:cs typeface="Arial" panose="020B0604020202020204" pitchFamily="34" charset="0"/>
              </a:endParaRPr>
            </a:p>
          </p:txBody>
        </p:sp>
        <p:sp>
          <p:nvSpPr>
            <p:cNvPr id="58386" name="ZoneTexte 10">
              <a:extLst>
                <a:ext uri="{FF2B5EF4-FFF2-40B4-BE49-F238E27FC236}">
                  <a16:creationId xmlns:a16="http://schemas.microsoft.com/office/drawing/2014/main" id="{30C5DA64-06A7-4804-B325-BB33F2B9EFD4}"/>
                </a:ext>
              </a:extLst>
            </p:cNvPr>
            <p:cNvSpPr txBox="1">
              <a:spLocks noChangeArrowheads="1"/>
            </p:cNvSpPr>
            <p:nvPr/>
          </p:nvSpPr>
          <p:spPr bwMode="auto">
            <a:xfrm>
              <a:off x="2372919" y="1493121"/>
              <a:ext cx="2400867" cy="14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200">
                <a:solidFill>
                  <a:srgbClr val="000000"/>
                </a:solidFill>
                <a:cs typeface="Arial" panose="020B0604020202020204" pitchFamily="34" charset="0"/>
              </a:endParaRPr>
            </a:p>
          </p:txBody>
        </p:sp>
      </p:grpSp>
      <p:pic>
        <p:nvPicPr>
          <p:cNvPr id="58374" name="Picture 4">
            <a:extLst>
              <a:ext uri="{FF2B5EF4-FFF2-40B4-BE49-F238E27FC236}">
                <a16:creationId xmlns:a16="http://schemas.microsoft.com/office/drawing/2014/main" id="{EF651FFF-2D16-4208-8D61-553014D6F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57" y="5898407"/>
            <a:ext cx="18415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6" name="Picture 2" descr="Résultats de recherche d'images pour « IMAGE TRANSMISSION D ENTREPRISE »">
            <a:extLst>
              <a:ext uri="{FF2B5EF4-FFF2-40B4-BE49-F238E27FC236}">
                <a16:creationId xmlns:a16="http://schemas.microsoft.com/office/drawing/2014/main" id="{A2B6B727-7CAE-4D0F-A05B-10F7AB728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963"/>
            <a:ext cx="4432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
            <a:extLst>
              <a:ext uri="{FF2B5EF4-FFF2-40B4-BE49-F238E27FC236}">
                <a16:creationId xmlns:a16="http://schemas.microsoft.com/office/drawing/2014/main" id="{A837A74D-D3D4-4C7B-9BF7-0BA56D3F6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07" y="6192264"/>
            <a:ext cx="2413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a:extLst>
              <a:ext uri="{FF2B5EF4-FFF2-40B4-BE49-F238E27FC236}">
                <a16:creationId xmlns:a16="http://schemas.microsoft.com/office/drawing/2014/main" id="{32368C9B-DFE8-460D-82AB-B51A8E0F8A69}"/>
              </a:ext>
            </a:extLst>
          </p:cNvPr>
          <p:cNvSpPr txBox="1"/>
          <p:nvPr/>
        </p:nvSpPr>
        <p:spPr>
          <a:xfrm>
            <a:off x="4411663" y="1601788"/>
            <a:ext cx="4686300" cy="2308225"/>
          </a:xfrm>
          <a:prstGeom prst="rect">
            <a:avLst/>
          </a:prstGeom>
          <a:solidFill>
            <a:schemeClr val="bg1">
              <a:lumMod val="50000"/>
            </a:schemeClr>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a:spAutoFit/>
          </a:bodyPr>
          <a:lstStyle/>
          <a:p>
            <a:pPr>
              <a:defRPr/>
            </a:pPr>
            <a:endParaRPr lang="fr-FR" dirty="0">
              <a:solidFill>
                <a:srgbClr val="000000"/>
              </a:solidFill>
            </a:endParaRPr>
          </a:p>
          <a:p>
            <a:pPr>
              <a:defRPr/>
            </a:pPr>
            <a:endParaRPr lang="fr-FR" dirty="0">
              <a:solidFill>
                <a:srgbClr val="000000"/>
              </a:solidFill>
            </a:endParaRPr>
          </a:p>
          <a:p>
            <a:pPr>
              <a:defRPr/>
            </a:pPr>
            <a:endParaRPr lang="fr-FR" dirty="0">
              <a:solidFill>
                <a:srgbClr val="000000"/>
              </a:solidFill>
            </a:endParaRPr>
          </a:p>
          <a:p>
            <a:pPr>
              <a:defRPr/>
            </a:pPr>
            <a:endParaRPr lang="fr-FR" dirty="0">
              <a:solidFill>
                <a:srgbClr val="000000"/>
              </a:solidFill>
            </a:endParaRPr>
          </a:p>
          <a:p>
            <a:pPr>
              <a:defRPr/>
            </a:pPr>
            <a:endParaRPr lang="fr-FR" dirty="0">
              <a:solidFill>
                <a:srgbClr val="000000"/>
              </a:solidFill>
            </a:endParaRPr>
          </a:p>
          <a:p>
            <a:pPr>
              <a:defRPr/>
            </a:pPr>
            <a:endParaRPr lang="fr-FR" dirty="0">
              <a:solidFill>
                <a:srgbClr val="000000"/>
              </a:solidFill>
            </a:endParaRPr>
          </a:p>
          <a:p>
            <a:pPr>
              <a:defRPr/>
            </a:pPr>
            <a:endParaRPr lang="fr-FR" dirty="0">
              <a:solidFill>
                <a:srgbClr val="000000"/>
              </a:solidFill>
            </a:endParaRPr>
          </a:p>
          <a:p>
            <a:pPr>
              <a:defRPr/>
            </a:pPr>
            <a:endParaRPr lang="fr-FR" dirty="0">
              <a:solidFill>
                <a:srgbClr val="000000"/>
              </a:solidFill>
            </a:endParaRPr>
          </a:p>
        </p:txBody>
      </p:sp>
      <p:sp>
        <p:nvSpPr>
          <p:cNvPr id="8" name="ZoneTexte 7">
            <a:extLst>
              <a:ext uri="{FF2B5EF4-FFF2-40B4-BE49-F238E27FC236}">
                <a16:creationId xmlns:a16="http://schemas.microsoft.com/office/drawing/2014/main" id="{A9021C8E-D8D8-4F51-8EA2-C3562241375B}"/>
              </a:ext>
            </a:extLst>
          </p:cNvPr>
          <p:cNvSpPr txBox="1"/>
          <p:nvPr/>
        </p:nvSpPr>
        <p:spPr>
          <a:xfrm>
            <a:off x="4586140" y="3108810"/>
            <a:ext cx="4337844" cy="523220"/>
          </a:xfrm>
          <a:prstGeom prst="rect">
            <a:avLst/>
          </a:prstGeom>
          <a:noFill/>
        </p:spPr>
        <p:txBody>
          <a:bodyPr>
            <a:spAutoFit/>
          </a:bodyPr>
          <a:lstStyle/>
          <a:p>
            <a:pPr algn="ctr">
              <a:defRPr/>
            </a:pPr>
            <a:r>
              <a:rPr lang="en-US" sz="2800" dirty="0">
                <a:solidFill>
                  <a:srgbClr val="FFFFFF"/>
                </a:solidFill>
                <a:effectLst>
                  <a:reflection blurRad="6350" stA="60000" endA="900" endPos="60000" dist="60007" dir="5400000" sy="-100000" algn="bl" rotWithShape="0"/>
                </a:effectLst>
                <a:ea typeface="Arial" charset="0"/>
              </a:rPr>
              <a:t>Merci de </a:t>
            </a:r>
            <a:r>
              <a:rPr lang="en-US" sz="2800" dirty="0" err="1">
                <a:solidFill>
                  <a:srgbClr val="FFFFFF"/>
                </a:solidFill>
                <a:effectLst>
                  <a:reflection blurRad="6350" stA="60000" endA="900" endPos="60000" dist="60007" dir="5400000" sy="-100000" algn="bl" rotWithShape="0"/>
                </a:effectLst>
                <a:ea typeface="Arial" charset="0"/>
              </a:rPr>
              <a:t>votre</a:t>
            </a:r>
            <a:r>
              <a:rPr lang="en-US" sz="2800" dirty="0">
                <a:solidFill>
                  <a:srgbClr val="FFFFFF"/>
                </a:solidFill>
                <a:effectLst>
                  <a:reflection blurRad="6350" stA="60000" endA="900" endPos="60000" dist="60007" dir="5400000" sy="-100000" algn="bl" rotWithShape="0"/>
                </a:effectLst>
                <a:ea typeface="Arial" charset="0"/>
              </a:rPr>
              <a:t> attention !</a:t>
            </a:r>
          </a:p>
        </p:txBody>
      </p:sp>
      <p:sp>
        <p:nvSpPr>
          <p:cNvPr id="12" name="ZoneTexte 11">
            <a:extLst>
              <a:ext uri="{FF2B5EF4-FFF2-40B4-BE49-F238E27FC236}">
                <a16:creationId xmlns:a16="http://schemas.microsoft.com/office/drawing/2014/main" id="{108D1FA4-E31A-4A56-94E5-4543BBE27EA8}"/>
              </a:ext>
            </a:extLst>
          </p:cNvPr>
          <p:cNvSpPr txBox="1"/>
          <p:nvPr/>
        </p:nvSpPr>
        <p:spPr>
          <a:xfrm>
            <a:off x="755576" y="3957638"/>
            <a:ext cx="8285295" cy="1754326"/>
          </a:xfrm>
          <a:prstGeom prst="rect">
            <a:avLst/>
          </a:prstGeom>
          <a:noFill/>
        </p:spPr>
        <p:txBody>
          <a:bodyPr wrap="square">
            <a:spAutoFit/>
          </a:bodyPr>
          <a:lstStyle/>
          <a:p>
            <a:pPr algn="ctr" latinLnBrk="1">
              <a:buClr>
                <a:srgbClr val="FFC000"/>
              </a:buClr>
              <a:defRPr/>
            </a:pPr>
            <a:r>
              <a:rPr lang="fr-FR" dirty="0">
                <a:solidFill>
                  <a:srgbClr val="000000"/>
                </a:solidFill>
                <a:latin typeface="Trebuchet MS"/>
                <a:ea typeface="Trebuchet MS"/>
                <a:cs typeface="Trebuchet MS"/>
                <a:sym typeface="Trebuchet MS"/>
              </a:rPr>
              <a:t>Nos Bureaux </a:t>
            </a:r>
          </a:p>
          <a:p>
            <a:pPr algn="ctr" latinLnBrk="1">
              <a:buClr>
                <a:srgbClr val="FFC000"/>
              </a:buClr>
              <a:defRPr/>
            </a:pPr>
            <a:endParaRPr lang="fr-FR" dirty="0">
              <a:solidFill>
                <a:srgbClr val="000000"/>
              </a:solidFill>
              <a:latin typeface="Trebuchet MS"/>
              <a:sym typeface="Trebuchet MS"/>
            </a:endParaRPr>
          </a:p>
          <a:p>
            <a:pPr latinLnBrk="1">
              <a:buClr>
                <a:srgbClr val="FFC000"/>
              </a:buClr>
              <a:tabLst>
                <a:tab pos="1797050" algn="ctr"/>
                <a:tab pos="6099175" algn="ctr"/>
              </a:tabLst>
              <a:defRPr/>
            </a:pPr>
            <a:r>
              <a:rPr lang="fr-FR" b="1" dirty="0">
                <a:solidFill>
                  <a:srgbClr val="002060"/>
                </a:solidFill>
              </a:rPr>
              <a:t>	CROWE JM AUDIT ET CONSEILS	CROWE REUNION </a:t>
            </a:r>
          </a:p>
          <a:p>
            <a:pPr latinLnBrk="1">
              <a:buClr>
                <a:srgbClr val="FFC000"/>
              </a:buClr>
              <a:tabLst>
                <a:tab pos="1797050" algn="ctr"/>
                <a:tab pos="6099175" algn="ctr"/>
              </a:tabLst>
              <a:defRPr/>
            </a:pPr>
            <a:r>
              <a:rPr lang="fr-FR" dirty="0">
                <a:solidFill>
                  <a:srgbClr val="000000"/>
                </a:solidFill>
                <a:latin typeface="Trebuchet MS"/>
                <a:ea typeface="Trebuchet MS"/>
                <a:cs typeface="Trebuchet MS"/>
                <a:sym typeface="Trebuchet MS"/>
              </a:rPr>
              <a:t>	Tél </a:t>
            </a:r>
            <a:r>
              <a:rPr lang="fr-FR" dirty="0">
                <a:solidFill>
                  <a:srgbClr val="000000"/>
                </a:solidFill>
              </a:rPr>
              <a:t>: </a:t>
            </a:r>
            <a:r>
              <a:rPr lang="fr-FR" dirty="0">
                <a:solidFill>
                  <a:srgbClr val="000000"/>
                </a:solidFill>
                <a:latin typeface="Trebuchet MS"/>
                <a:ea typeface="Trebuchet MS"/>
                <a:cs typeface="Trebuchet MS"/>
                <a:sym typeface="Trebuchet MS"/>
              </a:rPr>
              <a:t>01 49 24 07 00	Tél </a:t>
            </a:r>
            <a:r>
              <a:rPr lang="fr-FR" dirty="0">
                <a:solidFill>
                  <a:srgbClr val="000000"/>
                </a:solidFill>
              </a:rPr>
              <a:t>: </a:t>
            </a:r>
            <a:r>
              <a:rPr lang="fr-FR" dirty="0">
                <a:solidFill>
                  <a:srgbClr val="000000"/>
                </a:solidFill>
                <a:latin typeface="Trebuchet MS"/>
                <a:ea typeface="Trebuchet MS"/>
                <a:cs typeface="Trebuchet MS"/>
                <a:sym typeface="Trebuchet MS"/>
              </a:rPr>
              <a:t>02 62 90 89 00</a:t>
            </a:r>
            <a:endParaRPr lang="fr-FR" dirty="0">
              <a:solidFill>
                <a:srgbClr val="000000"/>
              </a:solidFill>
            </a:endParaRPr>
          </a:p>
          <a:p>
            <a:pPr marL="3486150" lvl="7" indent="-285750" latinLnBrk="1">
              <a:buClr>
                <a:srgbClr val="FFC000"/>
              </a:buClr>
              <a:buFont typeface="Wingdings" pitchFamily="2" charset="2"/>
              <a:buChar char="§"/>
              <a:defRPr/>
            </a:pPr>
            <a:endParaRPr lang="fr-FR" dirty="0">
              <a:solidFill>
                <a:srgbClr val="000000"/>
              </a:solidFill>
            </a:endParaRPr>
          </a:p>
          <a:p>
            <a:pPr latinLnBrk="1">
              <a:buClr>
                <a:srgbClr val="FFC000"/>
              </a:buClr>
              <a:defRPr/>
            </a:pPr>
            <a:r>
              <a:rPr lang="fr-FR" dirty="0">
                <a:solidFill>
                  <a:srgbClr val="000000"/>
                </a:solidFill>
                <a:latin typeface="Trebuchet MS"/>
                <a:ea typeface="Trebuchet MS"/>
                <a:cs typeface="Trebuchet MS"/>
                <a:sym typeface="Trebuchet MS"/>
              </a:rPr>
              <a:t>			</a:t>
            </a:r>
          </a:p>
        </p:txBody>
      </p:sp>
      <p:pic>
        <p:nvPicPr>
          <p:cNvPr id="58381" name="Image 20">
            <a:extLst>
              <a:ext uri="{FF2B5EF4-FFF2-40B4-BE49-F238E27FC236}">
                <a16:creationId xmlns:a16="http://schemas.microsoft.com/office/drawing/2014/main" id="{7DA7A786-D36D-43FF-B5AB-1886751EB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994" t="46255" r="79774" b="27155"/>
          <a:stretch>
            <a:fillRect/>
          </a:stretch>
        </p:blipFill>
        <p:spPr bwMode="auto">
          <a:xfrm>
            <a:off x="99147" y="4301401"/>
            <a:ext cx="8143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ZoneTexte 13">
            <a:extLst>
              <a:ext uri="{FF2B5EF4-FFF2-40B4-BE49-F238E27FC236}">
                <a16:creationId xmlns:a16="http://schemas.microsoft.com/office/drawing/2014/main" id="{3EBDF646-3D99-4763-8C36-B1E9C824C187}"/>
              </a:ext>
            </a:extLst>
          </p:cNvPr>
          <p:cNvSpPr txBox="1">
            <a:spLocks noChangeArrowheads="1"/>
          </p:cNvSpPr>
          <p:nvPr/>
        </p:nvSpPr>
        <p:spPr bwMode="auto">
          <a:xfrm flipH="1">
            <a:off x="8732838" y="5416550"/>
            <a:ext cx="908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fr-FR" sz="1800"/>
          </a:p>
        </p:txBody>
      </p:sp>
      <p:sp>
        <p:nvSpPr>
          <p:cNvPr id="58383" name="ZoneTexte 1">
            <a:extLst>
              <a:ext uri="{FF2B5EF4-FFF2-40B4-BE49-F238E27FC236}">
                <a16:creationId xmlns:a16="http://schemas.microsoft.com/office/drawing/2014/main" id="{B36A49F2-2CDD-49F3-8169-DF014A94F45E}"/>
              </a:ext>
            </a:extLst>
          </p:cNvPr>
          <p:cNvSpPr txBox="1">
            <a:spLocks noChangeArrowheads="1"/>
          </p:cNvSpPr>
          <p:nvPr/>
        </p:nvSpPr>
        <p:spPr bwMode="auto">
          <a:xfrm>
            <a:off x="6754813" y="5068335"/>
            <a:ext cx="2421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FFC000"/>
              </a:buClr>
              <a:buFont typeface="Wingdings" panose="05000000000000000000" pitchFamily="2" charset="2"/>
              <a:buChar char="§"/>
            </a:pPr>
            <a:r>
              <a:rPr lang="fr-FR" altLang="fr-FR" sz="1600" dirty="0"/>
              <a:t>54 rue Cachalot Pierrefonds,             97410 Saint Pierre</a:t>
            </a:r>
          </a:p>
        </p:txBody>
      </p:sp>
      <p:pic>
        <p:nvPicPr>
          <p:cNvPr id="58384" name="Image 18" descr="crowe logo indigo word">
            <a:extLst>
              <a:ext uri="{FF2B5EF4-FFF2-40B4-BE49-F238E27FC236}">
                <a16:creationId xmlns:a16="http://schemas.microsoft.com/office/drawing/2014/main" id="{8D3BA8E2-7C0A-4AF9-9255-A7859B1BE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473075"/>
            <a:ext cx="152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3680384C-387D-412D-931D-C09511963E04}"/>
              </a:ext>
            </a:extLst>
          </p:cNvPr>
          <p:cNvSpPr/>
          <p:nvPr/>
        </p:nvSpPr>
        <p:spPr>
          <a:xfrm>
            <a:off x="5944528" y="461686"/>
            <a:ext cx="3096343" cy="697627"/>
          </a:xfrm>
          <a:prstGeom prst="rect">
            <a:avLst/>
          </a:prstGeom>
        </p:spPr>
        <p:txBody>
          <a:bodyPr wrap="square">
            <a:spAutoFit/>
          </a:bodyPr>
          <a:lstStyle/>
          <a:p>
            <a:pPr>
              <a:spcAft>
                <a:spcPts val="100"/>
              </a:spcAft>
            </a:pPr>
            <a:r>
              <a:rPr lang="fr-FR" sz="2800" b="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JM Audit et Conseils</a:t>
            </a:r>
            <a:endParaRPr lang="fr-FR" sz="1200" dirty="0">
              <a:latin typeface="New York"/>
              <a:ea typeface="Times New Roman" panose="02020603050405020304" pitchFamily="18" charset="0"/>
              <a:cs typeface="Times New Roman" panose="02020603050405020304" pitchFamily="18" charset="0"/>
            </a:endParaRPr>
          </a:p>
          <a:p>
            <a:pPr>
              <a:spcAft>
                <a:spcPts val="100"/>
              </a:spcAft>
            </a:pPr>
            <a:r>
              <a:rPr lang="fr-FR" sz="10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Membre Indépendant de Crowe Global</a:t>
            </a:r>
            <a:endParaRPr lang="fr-FR" sz="2800" dirty="0">
              <a:effectLst/>
              <a:latin typeface="New York"/>
              <a:ea typeface="Times New Roman" panose="02020603050405020304" pitchFamily="18" charset="0"/>
              <a:cs typeface="Times New Roman" panose="02020603050405020304" pitchFamily="18" charset="0"/>
            </a:endParaRPr>
          </a:p>
        </p:txBody>
      </p:sp>
      <p:sp>
        <p:nvSpPr>
          <p:cNvPr id="20" name="ZoneTexte 1">
            <a:extLst>
              <a:ext uri="{FF2B5EF4-FFF2-40B4-BE49-F238E27FC236}">
                <a16:creationId xmlns:a16="http://schemas.microsoft.com/office/drawing/2014/main" id="{408C83E5-C5FA-4229-9720-F279CE7ADD0E}"/>
              </a:ext>
            </a:extLst>
          </p:cNvPr>
          <p:cNvSpPr txBox="1">
            <a:spLocks noChangeArrowheads="1"/>
          </p:cNvSpPr>
          <p:nvPr/>
        </p:nvSpPr>
        <p:spPr bwMode="auto">
          <a:xfrm>
            <a:off x="4586140" y="5139052"/>
            <a:ext cx="2421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FFC000"/>
              </a:buClr>
              <a:buFont typeface="Wingdings" panose="05000000000000000000" pitchFamily="2" charset="2"/>
              <a:buChar char="§"/>
            </a:pPr>
            <a:r>
              <a:rPr lang="fr-FR" altLang="fr-FR" sz="1600" dirty="0"/>
              <a:t>1 rue Roland Garros 97400 Saint Denis</a:t>
            </a:r>
          </a:p>
        </p:txBody>
      </p:sp>
      <p:sp>
        <p:nvSpPr>
          <p:cNvPr id="21" name="ZoneTexte 1">
            <a:extLst>
              <a:ext uri="{FF2B5EF4-FFF2-40B4-BE49-F238E27FC236}">
                <a16:creationId xmlns:a16="http://schemas.microsoft.com/office/drawing/2014/main" id="{BC450E18-EB5C-4445-B5C6-1B84D6AECCEF}"/>
              </a:ext>
            </a:extLst>
          </p:cNvPr>
          <p:cNvSpPr txBox="1">
            <a:spLocks noChangeArrowheads="1"/>
          </p:cNvSpPr>
          <p:nvPr/>
        </p:nvSpPr>
        <p:spPr bwMode="auto">
          <a:xfrm>
            <a:off x="1547961" y="5139052"/>
            <a:ext cx="2421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FFC000"/>
              </a:buClr>
              <a:buFont typeface="Wingdings" panose="05000000000000000000" pitchFamily="2" charset="2"/>
              <a:buChar char="§"/>
            </a:pPr>
            <a:r>
              <a:rPr lang="fr-FR" altLang="fr-FR" sz="1600" dirty="0"/>
              <a:t>19 rue Vignon      75008 Paris</a:t>
            </a:r>
          </a:p>
        </p:txBody>
      </p:sp>
      <p:sp>
        <p:nvSpPr>
          <p:cNvPr id="2" name="Rectangle 1">
            <a:extLst>
              <a:ext uri="{FF2B5EF4-FFF2-40B4-BE49-F238E27FC236}">
                <a16:creationId xmlns:a16="http://schemas.microsoft.com/office/drawing/2014/main" id="{115DCDFC-C4AF-4EF7-AA67-ABC4B9E10575}"/>
              </a:ext>
            </a:extLst>
          </p:cNvPr>
          <p:cNvSpPr/>
          <p:nvPr/>
        </p:nvSpPr>
        <p:spPr>
          <a:xfrm>
            <a:off x="506341" y="5888941"/>
            <a:ext cx="4572000" cy="523220"/>
          </a:xfrm>
          <a:prstGeom prst="rect">
            <a:avLst/>
          </a:prstGeom>
        </p:spPr>
        <p:txBody>
          <a:bodyPr>
            <a:spAutoFit/>
          </a:bodyPr>
          <a:lstStyle/>
          <a:p>
            <a:pPr>
              <a:spcBef>
                <a:spcPct val="0"/>
              </a:spcBef>
              <a:buFontTx/>
              <a:buNone/>
            </a:pPr>
            <a:r>
              <a:rPr lang="fr-FR" sz="1400" b="1" dirty="0">
                <a:hlinkClick r:id="rId7">
                  <a:extLst>
                    <a:ext uri="{A12FA001-AC4F-418D-AE19-62706E023703}">
                      <ahyp:hlinkClr xmlns:ahyp="http://schemas.microsoft.com/office/drawing/2018/hyperlinkcolor" val="tx"/>
                    </a:ext>
                  </a:extLst>
                </a:hlinkClick>
              </a:rPr>
              <a:t>https://www.crowe.com/fr/jmac</a:t>
            </a:r>
            <a:endParaRPr lang="fr-FR" sz="1400" b="1" dirty="0"/>
          </a:p>
          <a:p>
            <a:pPr>
              <a:spcBef>
                <a:spcPct val="0"/>
              </a:spcBef>
              <a:buFontTx/>
              <a:buNone/>
            </a:pPr>
            <a:r>
              <a:rPr lang="fr-FR" altLang="fr-FR" sz="1400" b="1" u="sng" dirty="0">
                <a:solidFill>
                  <a:srgbClr val="000000"/>
                </a:solidFill>
                <a:cs typeface="Arial" panose="020B0604020202020204" pitchFamily="34" charset="0"/>
              </a:rPr>
              <a:t>https://www.facebook.com/CroweglobalJM/</a:t>
            </a:r>
          </a:p>
        </p:txBody>
      </p:sp>
    </p:spTree>
  </p:cSld>
  <p:clrMapOvr>
    <a:masterClrMapping/>
  </p:clrMapOvr>
  <p:transition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endParaRPr lang="fr-FR" dirty="0"/>
          </a:p>
        </p:txBody>
      </p:sp>
      <p:sp>
        <p:nvSpPr>
          <p:cNvPr id="4" name="Titre 1"/>
          <p:cNvSpPr>
            <a:spLocks noGrp="1"/>
          </p:cNvSpPr>
          <p:nvPr>
            <p:ph type="title" idx="4294967295"/>
          </p:nvPr>
        </p:nvSpPr>
        <p:spPr>
          <a:xfrm>
            <a:off x="0" y="260350"/>
            <a:ext cx="5378450" cy="1325563"/>
          </a:xfrm>
          <a:prstGeom prst="rect">
            <a:avLst/>
          </a:prstGeom>
        </p:spPr>
        <p:txBody>
          <a:bodyPr/>
          <a:lstStyle/>
          <a:p>
            <a:pPr fontAlgn="auto">
              <a:spcAft>
                <a:spcPts val="0"/>
              </a:spcAft>
              <a:defRPr/>
            </a:pPr>
            <a:r>
              <a:rPr lang="fr-FR" sz="2800" dirty="0">
                <a:solidFill>
                  <a:schemeClr val="accent5">
                    <a:lumMod val="50000"/>
                  </a:schemeClr>
                </a:solidFill>
                <a:latin typeface="Arial" panose="020B0604020202020204" pitchFamily="34" charset="0"/>
                <a:cs typeface="Arial" panose="020B0604020202020204" pitchFamily="34" charset="0"/>
              </a:rPr>
              <a:t>Qui sommes-nous ?</a:t>
            </a:r>
          </a:p>
        </p:txBody>
      </p:sp>
      <p:sp>
        <p:nvSpPr>
          <p:cNvPr id="2" name="Rectangle 1"/>
          <p:cNvSpPr/>
          <p:nvPr/>
        </p:nvSpPr>
        <p:spPr>
          <a:xfrm>
            <a:off x="244548" y="1124744"/>
            <a:ext cx="4757172" cy="4996426"/>
          </a:xfrm>
          <a:prstGeom prst="rect">
            <a:avLst/>
          </a:prstGeom>
        </p:spPr>
        <p:txBody>
          <a:bodyPr wrap="square" lIns="72000" rIns="72000" numCol="1" spcCol="216000">
            <a:noAutofit/>
          </a:bodyPr>
          <a:lstStyle/>
          <a:p>
            <a:r>
              <a:rPr lang="fr-FR" sz="2000" baseline="30000" dirty="0">
                <a:latin typeface="Arial" panose="020B0604020202020204" pitchFamily="34" charset="0"/>
                <a:cs typeface="Arial" panose="020B0604020202020204" pitchFamily="34" charset="0"/>
              </a:rPr>
              <a:t>Le groupe Crowe JMAC est un groupe pluridisciplinaire qui comprend 4 lignes de service et réalise un CA total de 2,5 M€ à travers 3 départements :</a:t>
            </a:r>
          </a:p>
          <a:p>
            <a:endParaRPr lang="fr-FR" sz="2000" baseline="30000" dirty="0">
              <a:latin typeface="Arial" panose="020B0604020202020204" pitchFamily="34" charset="0"/>
              <a:cs typeface="Arial" panose="020B0604020202020204" pitchFamily="34" charset="0"/>
            </a:endParaRPr>
          </a:p>
          <a:p>
            <a:pPr marL="285750" lvl="0" indent="-285750">
              <a:buClr>
                <a:srgbClr val="FFC000"/>
              </a:buClr>
              <a:buFont typeface="Wingdings" panose="05000000000000000000" pitchFamily="2" charset="2"/>
              <a:buChar char="Ø"/>
            </a:pPr>
            <a:r>
              <a:rPr lang="fr-FR" sz="2000" baseline="30000" dirty="0">
                <a:latin typeface="Arial" panose="020B0604020202020204" pitchFamily="34" charset="0"/>
                <a:cs typeface="Arial" panose="020B0604020202020204" pitchFamily="34" charset="0"/>
              </a:rPr>
              <a:t> Un pôle d’expertise comptable (CA : 1,2 M€) </a:t>
            </a:r>
          </a:p>
          <a:p>
            <a:pPr marL="342900" lvl="0" indent="-342900">
              <a:buClr>
                <a:srgbClr val="FFC000"/>
              </a:buClr>
              <a:buFont typeface="Wingdings" panose="05000000000000000000" pitchFamily="2" charset="2"/>
              <a:buChar char="Ø"/>
            </a:pPr>
            <a:r>
              <a:rPr lang="fr-FR" sz="2000" baseline="30000" dirty="0">
                <a:latin typeface="Arial" panose="020B0604020202020204" pitchFamily="34" charset="0"/>
                <a:cs typeface="Arial" panose="020B0604020202020204" pitchFamily="34" charset="0"/>
              </a:rPr>
              <a:t>Un pôle de commissariat aux comptes (CA : 1 M€),</a:t>
            </a:r>
          </a:p>
          <a:p>
            <a:pPr marL="342900" lvl="0" indent="-342900">
              <a:buClr>
                <a:srgbClr val="FFC000"/>
              </a:buClr>
              <a:buFont typeface="Wingdings" panose="05000000000000000000" pitchFamily="2" charset="2"/>
              <a:buChar char="Ø"/>
            </a:pPr>
            <a:r>
              <a:rPr lang="fr-FR" sz="2000" baseline="30000" dirty="0">
                <a:latin typeface="Arial" panose="020B0604020202020204" pitchFamily="34" charset="0"/>
                <a:cs typeface="Arial" panose="020B0604020202020204" pitchFamily="34" charset="0"/>
              </a:rPr>
              <a:t>Un pôle de formation comptable et sociale (CA : 0,3 M€)</a:t>
            </a:r>
          </a:p>
          <a:p>
            <a:pPr lvl="0"/>
            <a:endParaRPr lang="fr-FR" sz="2000" baseline="30000" dirty="0">
              <a:latin typeface="Arial" panose="020B0604020202020204" pitchFamily="34" charset="0"/>
              <a:cs typeface="Arial" panose="020B0604020202020204" pitchFamily="34" charset="0"/>
            </a:endParaRPr>
          </a:p>
          <a:p>
            <a:pPr lvl="0"/>
            <a:endParaRPr lang="fr-FR" sz="2000" baseline="30000" dirty="0">
              <a:latin typeface="Arial" panose="020B0604020202020204" pitchFamily="34" charset="0"/>
              <a:cs typeface="Arial" panose="020B0604020202020204" pitchFamily="34" charset="0"/>
            </a:endParaRPr>
          </a:p>
          <a:p>
            <a:r>
              <a:rPr lang="fr-FR" sz="2000" baseline="30000" dirty="0">
                <a:latin typeface="Arial" panose="020B0604020202020204" pitchFamily="34" charset="0"/>
                <a:cs typeface="Arial" panose="020B0604020202020204" pitchFamily="34" charset="0"/>
              </a:rPr>
              <a:t>Notre groupe met à votre disposition un savoir-faire reconnu en matière financière, fiscale, sociale, juridique, informatique et de gestion.</a:t>
            </a:r>
          </a:p>
          <a:p>
            <a:r>
              <a:rPr lang="fr-FR" sz="2000" baseline="30000" dirty="0">
                <a:latin typeface="Arial" panose="020B0604020202020204" pitchFamily="34" charset="0"/>
                <a:cs typeface="Arial" panose="020B0604020202020204" pitchFamily="34" charset="0"/>
              </a:rPr>
              <a:t>En relation constante avec les organes décisionnels de l’entreprise, il vous assure une prestation fiable et rapide ainsi qu’un conseil permanent dans des domaines cruciaux de la vie de l’entreprise.</a:t>
            </a:r>
          </a:p>
          <a:p>
            <a:endParaRPr lang="fr-FR" sz="2000" baseline="30000" dirty="0">
              <a:latin typeface="Arial" panose="020B0604020202020204" pitchFamily="34" charset="0"/>
              <a:cs typeface="Arial" panose="020B0604020202020204" pitchFamily="34" charset="0"/>
            </a:endParaRPr>
          </a:p>
          <a:p>
            <a:endParaRPr lang="fr-FR" sz="2000" baseline="30000" dirty="0">
              <a:latin typeface="Arial" panose="020B0604020202020204" pitchFamily="34" charset="0"/>
              <a:cs typeface="Arial" panose="020B0604020202020204" pitchFamily="34" charset="0"/>
            </a:endParaRPr>
          </a:p>
          <a:p>
            <a:r>
              <a:rPr lang="fr-FR" sz="2000" b="1" baseline="30000" dirty="0">
                <a:latin typeface="Arial" panose="020B0604020202020204" pitchFamily="34" charset="0"/>
                <a:cs typeface="Arial" panose="020B0604020202020204" pitchFamily="34" charset="0"/>
              </a:rPr>
              <a:t>Notre groupe est composé d’une équipe de 30 salariés et collaborateurs dont 7 experts-comptables et/ou CAC, 3 experts- comptables stagiaires et 20 collaborateurs confirmés (BAC+4).</a:t>
            </a:r>
          </a:p>
          <a:p>
            <a:pPr algn="just"/>
            <a:r>
              <a:rPr lang="fr-FR" dirty="0">
                <a:latin typeface="Arial" panose="020B0604020202020204" pitchFamily="34" charset="0"/>
                <a:cs typeface="Arial" panose="020B0604020202020204" pitchFamily="34" charset="0"/>
              </a:rPr>
              <a:t> </a:t>
            </a:r>
            <a:endParaRPr lang="fr-FR" baseline="30000" dirty="0">
              <a:latin typeface="Arial" panose="020B0604020202020204" pitchFamily="34" charset="0"/>
              <a:cs typeface="Arial" panose="020B0604020202020204" pitchFamily="34" charset="0"/>
            </a:endParaRPr>
          </a:p>
        </p:txBody>
      </p:sp>
      <p:sp>
        <p:nvSpPr>
          <p:cNvPr id="11" name="Rectangle 10"/>
          <p:cNvSpPr/>
          <p:nvPr/>
        </p:nvSpPr>
        <p:spPr>
          <a:xfrm>
            <a:off x="5001720" y="980727"/>
            <a:ext cx="4003571" cy="3970318"/>
          </a:xfrm>
          <a:prstGeom prst="rect">
            <a:avLst/>
          </a:prstGeom>
        </p:spPr>
        <p:txBody>
          <a:bodyPr wrap="square">
            <a:spAutoFit/>
          </a:bodyPr>
          <a:lstStyle/>
          <a:p>
            <a:pPr marL="285750" indent="-285750" algn="just">
              <a:buClr>
                <a:srgbClr val="F6BB00"/>
              </a:buClr>
              <a:buFont typeface="Wingdings 3" panose="05040102010807070707" pitchFamily="18" charset="2"/>
              <a:buChar char="u"/>
            </a:pPr>
            <a:endParaRPr lang="fr-FR" baseline="30000" dirty="0">
              <a:solidFill>
                <a:srgbClr val="003366"/>
              </a:solidFill>
              <a:latin typeface="Arial" panose="020B0604020202020204" pitchFamily="34" charset="0"/>
              <a:cs typeface="Arial" panose="020B0604020202020204" pitchFamily="34" charset="0"/>
            </a:endParaRPr>
          </a:p>
          <a:p>
            <a:pPr algn="just">
              <a:buClr>
                <a:srgbClr val="F6BB00"/>
              </a:buClr>
            </a:pPr>
            <a:r>
              <a:rPr lang="fr-FR" baseline="30000" dirty="0">
                <a:latin typeface="Arial" panose="020B0604020202020204" pitchFamily="34" charset="0"/>
                <a:cs typeface="Arial" panose="020B0604020202020204" pitchFamily="34" charset="0"/>
              </a:rPr>
              <a:t>Le</a:t>
            </a:r>
            <a:r>
              <a:rPr lang="fr-FR" dirty="0">
                <a:latin typeface="Arial" panose="020B0604020202020204" pitchFamily="34" charset="0"/>
                <a:cs typeface="Arial" panose="020B0604020202020204" pitchFamily="34" charset="0"/>
              </a:rPr>
              <a:t> </a:t>
            </a:r>
            <a:r>
              <a:rPr lang="fr-FR" baseline="30000" dirty="0">
                <a:latin typeface="Arial" panose="020B0604020202020204" pitchFamily="34" charset="0"/>
                <a:cs typeface="Arial" panose="020B0604020202020204" pitchFamily="34" charset="0"/>
              </a:rPr>
              <a:t> cabinet offre à ses clients :</a:t>
            </a:r>
          </a:p>
          <a:p>
            <a:pPr algn="just">
              <a:buClr>
                <a:srgbClr val="F6BB00"/>
              </a:buClr>
            </a:pPr>
            <a:endParaRPr lang="fr-FR" baseline="30000" dirty="0">
              <a:latin typeface="Arial" panose="020B0604020202020204" pitchFamily="34" charset="0"/>
              <a:cs typeface="Arial" panose="020B0604020202020204" pitchFamily="34" charset="0"/>
            </a:endParaRPr>
          </a:p>
          <a:p>
            <a:pPr marL="285750" indent="-285750" algn="just">
              <a:buClr>
                <a:srgbClr val="F6BB00"/>
              </a:buClr>
              <a:buFont typeface="Wingdings 3" panose="05040102010807070707" pitchFamily="18" charset="2"/>
              <a:buChar char="u"/>
            </a:pPr>
            <a:r>
              <a:rPr lang="fr-FR" baseline="30000" dirty="0">
                <a:latin typeface="Arial" panose="020B0604020202020204" pitchFamily="34" charset="0"/>
                <a:cs typeface="Arial" panose="020B0604020202020204" pitchFamily="34" charset="0"/>
              </a:rPr>
              <a:t>Une large palette de services grâce à leurs experts dans les métiers </a:t>
            </a:r>
            <a:r>
              <a:rPr lang="fr-FR" b="1" baseline="30000" dirty="0">
                <a:latin typeface="Arial" panose="020B0604020202020204" pitchFamily="34" charset="0"/>
                <a:cs typeface="Arial" panose="020B0604020202020204" pitchFamily="34" charset="0"/>
              </a:rPr>
              <a:t>de l’audit, de l’expertise comptable et fiscale,</a:t>
            </a:r>
            <a:r>
              <a:rPr lang="fr-FR" b="1" dirty="0">
                <a:latin typeface="Arial" panose="020B0604020202020204" pitchFamily="34" charset="0"/>
                <a:cs typeface="Arial" panose="020B0604020202020204" pitchFamily="34" charset="0"/>
              </a:rPr>
              <a:t> </a:t>
            </a:r>
            <a:r>
              <a:rPr lang="fr-FR" b="1" baseline="30000" dirty="0">
                <a:latin typeface="Arial" panose="020B0604020202020204" pitchFamily="34" charset="0"/>
                <a:cs typeface="Arial" panose="020B0604020202020204" pitchFamily="34" charset="0"/>
              </a:rPr>
              <a:t>du contrôle interne financier et du risk consulting</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a:t>
            </a:r>
            <a:endParaRPr lang="fr-FR" baseline="30000" dirty="0">
              <a:latin typeface="Arial" panose="020B0604020202020204" pitchFamily="34" charset="0"/>
              <a:cs typeface="Arial" panose="020B0604020202020204" pitchFamily="34" charset="0"/>
            </a:endParaRPr>
          </a:p>
          <a:p>
            <a:pPr marL="285750" indent="-285750" algn="just">
              <a:buClr>
                <a:srgbClr val="F6BB00"/>
              </a:buClr>
              <a:buFont typeface="Wingdings 3" panose="05040102010807070707" pitchFamily="18" charset="2"/>
              <a:buChar char="u"/>
            </a:pPr>
            <a:endParaRPr lang="fr-FR" baseline="30000" dirty="0">
              <a:latin typeface="Arial" panose="020B0604020202020204" pitchFamily="34" charset="0"/>
              <a:cs typeface="Arial" panose="020B0604020202020204" pitchFamily="34" charset="0"/>
            </a:endParaRPr>
          </a:p>
          <a:p>
            <a:pPr marL="285750" indent="-285750" algn="just">
              <a:buClr>
                <a:srgbClr val="F6BB00"/>
              </a:buClr>
              <a:buFont typeface="Wingdings 3" panose="05040102010807070707" pitchFamily="18" charset="2"/>
              <a:buChar char="u"/>
            </a:pPr>
            <a:r>
              <a:rPr lang="fr-FR" baseline="30000" dirty="0">
                <a:latin typeface="Arial" panose="020B0604020202020204" pitchFamily="34" charset="0"/>
                <a:cs typeface="Arial" panose="020B0604020202020204" pitchFamily="34" charset="0"/>
              </a:rPr>
              <a:t>une implantation internationale, nationale</a:t>
            </a:r>
            <a:r>
              <a:rPr lang="fr-FR" dirty="0">
                <a:latin typeface="Arial" panose="020B0604020202020204" pitchFamily="34" charset="0"/>
                <a:cs typeface="Arial" panose="020B0604020202020204" pitchFamily="34" charset="0"/>
              </a:rPr>
              <a:t> </a:t>
            </a:r>
            <a:r>
              <a:rPr lang="fr-FR" baseline="30000" dirty="0">
                <a:latin typeface="Arial" panose="020B0604020202020204" pitchFamily="34" charset="0"/>
                <a:cs typeface="Arial" panose="020B0604020202020204" pitchFamily="34" charset="0"/>
              </a:rPr>
              <a:t>et régionale à travers le réseau Crowe qui sera présenté ci-après,</a:t>
            </a:r>
          </a:p>
          <a:p>
            <a:pPr marL="285750" indent="-285750" algn="just">
              <a:buClr>
                <a:srgbClr val="F6BB00"/>
              </a:buClr>
              <a:buFont typeface="Wingdings 3" panose="05040102010807070707" pitchFamily="18" charset="2"/>
              <a:buChar char="u"/>
            </a:pPr>
            <a:endParaRPr lang="fr-FR" baseline="30000" dirty="0">
              <a:latin typeface="Arial" panose="020B0604020202020204" pitchFamily="34" charset="0"/>
              <a:cs typeface="Arial" panose="020B0604020202020204" pitchFamily="34" charset="0"/>
            </a:endParaRPr>
          </a:p>
          <a:p>
            <a:pPr marL="285750" indent="-285750" algn="just">
              <a:buClr>
                <a:srgbClr val="F6BB00"/>
              </a:buClr>
              <a:buFont typeface="Wingdings 3" panose="05040102010807070707" pitchFamily="18" charset="2"/>
              <a:buChar char="u"/>
            </a:pPr>
            <a:r>
              <a:rPr lang="fr-FR" baseline="30000" dirty="0">
                <a:latin typeface="Arial" panose="020B0604020202020204" pitchFamily="34" charset="0"/>
                <a:cs typeface="Arial" panose="020B0604020202020204" pitchFamily="34" charset="0"/>
              </a:rPr>
              <a:t>Une signature reconnue,</a:t>
            </a:r>
          </a:p>
          <a:p>
            <a:pPr marL="285750" indent="-285750" algn="just">
              <a:buClr>
                <a:srgbClr val="F6BB00"/>
              </a:buClr>
              <a:buFont typeface="Wingdings 3" panose="05040102010807070707" pitchFamily="18" charset="2"/>
              <a:buChar char="u"/>
            </a:pPr>
            <a:endParaRPr lang="fr-FR" baseline="30000" dirty="0">
              <a:latin typeface="Arial" panose="020B0604020202020204" pitchFamily="34" charset="0"/>
              <a:cs typeface="Arial" panose="020B0604020202020204" pitchFamily="34" charset="0"/>
            </a:endParaRPr>
          </a:p>
          <a:p>
            <a:pPr marL="285750" indent="-285750" algn="just">
              <a:buClr>
                <a:srgbClr val="F6BB00"/>
              </a:buClr>
              <a:buFont typeface="Wingdings 3" panose="05040102010807070707" pitchFamily="18" charset="2"/>
              <a:buChar char="u"/>
            </a:pPr>
            <a:r>
              <a:rPr lang="fr-FR" baseline="30000" dirty="0">
                <a:latin typeface="Arial" panose="020B0604020202020204" pitchFamily="34" charset="0"/>
                <a:cs typeface="Arial" panose="020B0604020202020204" pitchFamily="34" charset="0"/>
              </a:rPr>
              <a:t>un accompagnement hors des frontières car leurs équipes sont habituées à travailler dans un environnement international et/ou en relation avec plus de 130 pays à travers le monde.</a:t>
            </a:r>
          </a:p>
          <a:p>
            <a:pPr algn="just"/>
            <a:endParaRPr lang="fr-FR" baseline="30000" dirty="0">
              <a:latin typeface="Arial" panose="020B0604020202020204" pitchFamily="34" charset="0"/>
              <a:cs typeface="Arial" panose="020B0604020202020204" pitchFamily="34" charset="0"/>
            </a:endParaRPr>
          </a:p>
        </p:txBody>
      </p:sp>
      <p:sp>
        <p:nvSpPr>
          <p:cNvPr id="9" name="Rectangle 8"/>
          <p:cNvSpPr/>
          <p:nvPr/>
        </p:nvSpPr>
        <p:spPr>
          <a:xfrm>
            <a:off x="5148064" y="5013175"/>
            <a:ext cx="3629888" cy="1107996"/>
          </a:xfrm>
          <a:prstGeom prst="rect">
            <a:avLst/>
          </a:prstGeom>
          <a:solidFill>
            <a:srgbClr val="F6BB00"/>
          </a:solidFill>
          <a:ln>
            <a:solidFill>
              <a:srgbClr val="F6BB00"/>
            </a:solidFill>
          </a:ln>
          <a:effectLst>
            <a:outerShdw blurRad="50800" dist="38100" dir="5400000" algn="t" rotWithShape="0">
              <a:prstClr val="black">
                <a:alpha val="40000"/>
              </a:prstClr>
            </a:outerShdw>
          </a:effectLst>
        </p:spPr>
        <p:txBody>
          <a:bodyPr wrap="square">
            <a:spAutoFit/>
          </a:bodyPr>
          <a:lstStyle/>
          <a:p>
            <a:pPr algn="ctr"/>
            <a:endParaRPr lang="fr-FR" sz="900" dirty="0">
              <a:solidFill>
                <a:srgbClr val="003366"/>
              </a:solidFill>
              <a:latin typeface="Arial" panose="020B0604020202020204" pitchFamily="34" charset="0"/>
              <a:cs typeface="Arial" panose="020B0604020202020204" pitchFamily="34" charset="0"/>
            </a:endParaRPr>
          </a:p>
          <a:p>
            <a:pPr algn="ctr"/>
            <a:r>
              <a:rPr lang="fr-FR" sz="1200" dirty="0">
                <a:solidFill>
                  <a:srgbClr val="003366"/>
                </a:solidFill>
                <a:latin typeface="Arial" panose="020B0604020202020204" pitchFamily="34" charset="0"/>
                <a:cs typeface="Arial" panose="020B0604020202020204" pitchFamily="34" charset="0"/>
              </a:rPr>
              <a:t> </a:t>
            </a:r>
            <a:r>
              <a:rPr lang="fr-FR" sz="1200" dirty="0">
                <a:solidFill>
                  <a:srgbClr val="003366"/>
                </a:solidFill>
                <a:latin typeface="Arial" panose="020B0604020202020204" pitchFamily="34" charset="0"/>
                <a:cs typeface="Arial" panose="020B0604020202020204" pitchFamily="34" charset="0"/>
                <a:sym typeface="Wingdings"/>
              </a:rPr>
              <a:t> Quelque soit notre implication, l</a:t>
            </a:r>
            <a:r>
              <a:rPr lang="fr-FR" sz="1200" dirty="0">
                <a:solidFill>
                  <a:srgbClr val="003366"/>
                </a:solidFill>
                <a:latin typeface="Arial" panose="020B0604020202020204" pitchFamily="34" charset="0"/>
                <a:cs typeface="Arial" panose="020B0604020202020204" pitchFamily="34" charset="0"/>
              </a:rPr>
              <a:t>es membres de Crowe partagent tous une vision, des méthodologies et des valeurs communes qu’ils mettent à votre service. </a:t>
            </a:r>
            <a:r>
              <a:rPr lang="fr-FR" sz="1200" dirty="0">
                <a:solidFill>
                  <a:srgbClr val="003366"/>
                </a:solidFill>
                <a:latin typeface="Arial" panose="020B0604020202020204" pitchFamily="34" charset="0"/>
                <a:cs typeface="Arial" panose="020B0604020202020204" pitchFamily="34" charset="0"/>
                <a:sym typeface="Wingdings"/>
              </a:rPr>
              <a:t></a:t>
            </a:r>
            <a:r>
              <a:rPr lang="fr-FR" sz="1200" dirty="0">
                <a:solidFill>
                  <a:srgbClr val="003366"/>
                </a:solidFill>
                <a:latin typeface="Arial" panose="020B0604020202020204" pitchFamily="34" charset="0"/>
                <a:cs typeface="Arial" panose="020B0604020202020204" pitchFamily="34" charset="0"/>
              </a:rPr>
              <a:t>  </a:t>
            </a:r>
          </a:p>
          <a:p>
            <a:pPr algn="ctr"/>
            <a:endParaRPr lang="fr-FR" sz="900" dirty="0">
              <a:solidFill>
                <a:srgbClr val="003366"/>
              </a:solidFill>
              <a:latin typeface="Helvetica LT Std Cond" panose="020B0506020202030204" pitchFamily="34" charset="0"/>
              <a:cs typeface="Arial" panose="020B0604020202020204" pitchFamily="34" charset="0"/>
            </a:endParaRPr>
          </a:p>
        </p:txBody>
      </p:sp>
      <p:sp>
        <p:nvSpPr>
          <p:cNvPr id="8" name="Rectangle 7"/>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12" name="Espace réservé du numéro de diapositive 1"/>
          <p:cNvSpPr txBox="1">
            <a:spLocks/>
          </p:cNvSpPr>
          <p:nvPr/>
        </p:nvSpPr>
        <p:spPr>
          <a:xfrm>
            <a:off x="8505113" y="6342555"/>
            <a:ext cx="529705" cy="365125"/>
          </a:xfrm>
          <a:prstGeom prst="rect">
            <a:avLst/>
          </a:prstGeom>
        </p:spPr>
        <p:txBody>
          <a:bodyPr vert="horz" lIns="91440" tIns="45720" rIns="91440" bIns="45720" rtlCol="0" anchor="ctr"/>
          <a:lstStyle>
            <a:defPPr>
              <a:defRPr lang="fr-FR"/>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96A44AA5-3D74-448F-A562-209A3B76681A}" type="slidenum">
              <a:rPr lang="fr-FR" sz="1100" smtClean="0">
                <a:latin typeface="Arial" pitchFamily="34" charset="0"/>
                <a:cs typeface="Arial" pitchFamily="34" charset="0"/>
              </a:rPr>
              <a:pPr>
                <a:defRPr/>
              </a:pPr>
              <a:t>4</a:t>
            </a:fld>
            <a:endParaRPr lang="fr-FR" sz="1100" dirty="0">
              <a:latin typeface="Arial" pitchFamily="34" charset="0"/>
              <a:cs typeface="Arial" pitchFamily="34" charset="0"/>
            </a:endParaRPr>
          </a:p>
        </p:txBody>
      </p:sp>
      <p:sp>
        <p:nvSpPr>
          <p:cNvPr id="3" name="ZoneTexte 2"/>
          <p:cNvSpPr txBox="1"/>
          <p:nvPr/>
        </p:nvSpPr>
        <p:spPr>
          <a:xfrm>
            <a:off x="6660232" y="6402337"/>
            <a:ext cx="1844881" cy="369332"/>
          </a:xfrm>
          <a:prstGeom prst="rect">
            <a:avLst/>
          </a:prstGeom>
          <a:solidFill>
            <a:schemeClr val="bg1"/>
          </a:solidFill>
        </p:spPr>
        <p:txBody>
          <a:bodyPr wrap="square" rtlCol="0">
            <a:spAutoFit/>
          </a:bodyPr>
          <a:lstStyle/>
          <a:p>
            <a:endParaRPr lang="fr-FR" dirty="0"/>
          </a:p>
        </p:txBody>
      </p:sp>
      <p:sp>
        <p:nvSpPr>
          <p:cNvPr id="13" name="ZoneTexte 12"/>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35217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0DE20B4-55BD-4796-AF02-A4A46F50879E}" type="slidenum">
              <a:rPr lang="fr-FR" smtClean="0"/>
              <a:t>5</a:t>
            </a:fld>
            <a:endParaRPr lang="fr-FR" dirty="0"/>
          </a:p>
        </p:txBody>
      </p:sp>
      <p:sp>
        <p:nvSpPr>
          <p:cNvPr id="4" name="Titre 3"/>
          <p:cNvSpPr>
            <a:spLocks noGrp="1"/>
          </p:cNvSpPr>
          <p:nvPr>
            <p:ph type="title" idx="4294967295"/>
          </p:nvPr>
        </p:nvSpPr>
        <p:spPr>
          <a:xfrm>
            <a:off x="0" y="274638"/>
            <a:ext cx="8229600" cy="1143000"/>
          </a:xfrm>
          <a:prstGeom prst="rect">
            <a:avLst/>
          </a:prstGeom>
        </p:spPr>
        <p:txBody>
          <a:bodyPr/>
          <a:lstStyle/>
          <a:p>
            <a:r>
              <a:rPr lang="fr-FR" sz="2800" dirty="0"/>
              <a:t>Crowe JMAC en quelques chiffres  et lettres</a:t>
            </a:r>
          </a:p>
        </p:txBody>
      </p:sp>
      <p:sp>
        <p:nvSpPr>
          <p:cNvPr id="5" name="Espace réservé du contenu 4"/>
          <p:cNvSpPr>
            <a:spLocks noGrp="1"/>
          </p:cNvSpPr>
          <p:nvPr>
            <p:ph idx="4294967295"/>
          </p:nvPr>
        </p:nvSpPr>
        <p:spPr>
          <a:xfrm>
            <a:off x="457200" y="846138"/>
            <a:ext cx="8095928" cy="5510212"/>
          </a:xfrm>
          <a:prstGeom prst="rect">
            <a:avLst/>
          </a:prstGeom>
        </p:spPr>
        <p:txBody>
          <a:bodyPr/>
          <a:lstStyle/>
          <a:p>
            <a:pPr algn="just">
              <a:spcBef>
                <a:spcPts val="0"/>
              </a:spcBef>
              <a:spcAft>
                <a:spcPts val="600"/>
              </a:spcAft>
              <a:buFont typeface="Wingdings" panose="05000000000000000000" pitchFamily="2" charset="2"/>
              <a:buChar char="Ø"/>
            </a:pPr>
            <a:r>
              <a:rPr lang="fr-FR" sz="1800" dirty="0"/>
              <a:t>Crowe JMAC  est commissaire aux comptes dans une cinquantaine d’entités qui vont de la PME à un groupe EIP. </a:t>
            </a:r>
          </a:p>
          <a:p>
            <a:pPr algn="just">
              <a:spcBef>
                <a:spcPts val="0"/>
              </a:spcBef>
              <a:spcAft>
                <a:spcPts val="600"/>
              </a:spcAft>
              <a:buFont typeface="Wingdings" panose="05000000000000000000" pitchFamily="2" charset="2"/>
              <a:buChar char="Ø"/>
            </a:pPr>
            <a:r>
              <a:rPr lang="fr-FR" sz="1800" b="1" dirty="0"/>
              <a:t>Les activités d’audit  génèrent des honoraires d’environ 1 M€  d’euros par an sur un CA global de 2,5 M€ </a:t>
            </a:r>
            <a:r>
              <a:rPr lang="fr-FR" sz="1800" dirty="0"/>
              <a:t>et un objectif de croissance de plus 20%  à l’horizon 2022 avec l’intégration de nouvelles compétences et de nouveaux services à nos clients grâce à l’apport des NTIC et à l’essor de l’économie numérique. En fonction des opportunités, un projet de croissance externe est envisagé.</a:t>
            </a:r>
          </a:p>
          <a:p>
            <a:pPr algn="just">
              <a:spcBef>
                <a:spcPts val="0"/>
              </a:spcBef>
              <a:spcAft>
                <a:spcPts val="600"/>
              </a:spcAft>
              <a:buFont typeface="Wingdings" panose="05000000000000000000" pitchFamily="2" charset="2"/>
              <a:buChar char="Ø"/>
            </a:pPr>
            <a:r>
              <a:rPr lang="fr-FR" sz="1800" dirty="0"/>
              <a:t>Nos références : nous allons ici rappeler uniquement les domaines d’activité dans lesquels nous intervenons et la taille de nos clients sans entrer dans le détail afin  de respecter la confidentialité et les obligations liées à notre exercice professionnel.</a:t>
            </a:r>
          </a:p>
          <a:p>
            <a:pPr algn="just">
              <a:spcBef>
                <a:spcPts val="0"/>
              </a:spcBef>
              <a:spcAft>
                <a:spcPts val="600"/>
              </a:spcAft>
              <a:buFont typeface="Wingdings" panose="05000000000000000000" pitchFamily="2" charset="2"/>
              <a:buChar char="Ø"/>
            </a:pPr>
            <a:r>
              <a:rPr lang="fr-FR" sz="1800" b="1" dirty="0"/>
              <a:t>Nous sommes co-CAC sur 4 groupes </a:t>
            </a:r>
            <a:r>
              <a:rPr lang="fr-FR" sz="1800" dirty="0"/>
              <a:t>(Travail Temporaire, Industrie, Energie Renouvelable, Promotion Immobilière) allant de la </a:t>
            </a:r>
            <a:r>
              <a:rPr lang="fr-FR" sz="1800" b="1" dirty="0"/>
              <a:t>PME au groupe coté </a:t>
            </a:r>
            <a:r>
              <a:rPr lang="fr-FR" sz="1800" dirty="0"/>
              <a:t>à la Bourse de Paris, ce qui donne à nos équipes une véritable approche pratique dans la mise en œuvre de l’audit conjoint (NEP 100/600).</a:t>
            </a:r>
          </a:p>
          <a:p>
            <a:pPr algn="just">
              <a:spcBef>
                <a:spcPts val="0"/>
              </a:spcBef>
              <a:spcAft>
                <a:spcPts val="600"/>
              </a:spcAft>
              <a:buFont typeface="Wingdings" panose="05000000000000000000" pitchFamily="2" charset="2"/>
              <a:buChar char="Ø"/>
            </a:pPr>
            <a:r>
              <a:rPr lang="fr-FR" sz="1800" dirty="0"/>
              <a:t>Par ailleurs, </a:t>
            </a:r>
            <a:r>
              <a:rPr lang="fr-FR" sz="1800" b="1" dirty="0"/>
              <a:t>la maitrise des aspects du contrôle interne et des IFRS </a:t>
            </a:r>
            <a:r>
              <a:rPr lang="fr-FR" sz="1800" dirty="0"/>
              <a:t>nous permet aussi d’être présent sur des dossiers d’administrateurs de bien, d’agences immobilières et bancaires ….</a:t>
            </a:r>
          </a:p>
          <a:p>
            <a:endParaRPr lang="fr-FR" sz="1800" dirty="0"/>
          </a:p>
          <a:p>
            <a:pPr marL="0" indent="0">
              <a:buNone/>
            </a:pPr>
            <a:r>
              <a:rPr lang="fr-FR" sz="1800" dirty="0"/>
              <a:t> </a:t>
            </a:r>
          </a:p>
        </p:txBody>
      </p:sp>
    </p:spTree>
    <p:extLst>
      <p:ext uri="{BB962C8B-B14F-4D97-AF65-F5344CB8AC3E}">
        <p14:creationId xmlns:p14="http://schemas.microsoft.com/office/powerpoint/2010/main" val="46523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numéro de diapositive 1"/>
          <p:cNvSpPr>
            <a:spLocks noGrp="1"/>
          </p:cNvSpPr>
          <p:nvPr>
            <p:ph type="sldNum" sz="quarter" idx="12"/>
          </p:nvPr>
        </p:nvSpPr>
        <p:spPr>
          <a:prstGeom prst="rect">
            <a:avLst/>
          </a:prstGeom>
        </p:spPr>
        <p:txBody>
          <a:bodyPr/>
          <a:lstStyle/>
          <a:p>
            <a:pPr>
              <a:defRPr/>
            </a:pPr>
            <a:fld id="{96A44AA5-3D74-448F-A562-209A3B76681A}" type="slidenum">
              <a:rPr lang="fr-FR" sz="1100" smtClean="0">
                <a:latin typeface="Arial" pitchFamily="34" charset="0"/>
                <a:cs typeface="Arial" pitchFamily="34" charset="0"/>
              </a:rPr>
              <a:pPr>
                <a:defRPr/>
              </a:pPr>
              <a:t>6</a:t>
            </a:fld>
            <a:endParaRPr lang="fr-FR" sz="1100" dirty="0">
              <a:latin typeface="Arial" pitchFamily="34" charset="0"/>
              <a:cs typeface="Arial" pitchFamily="34" charset="0"/>
            </a:endParaRPr>
          </a:p>
        </p:txBody>
      </p:sp>
      <p:sp>
        <p:nvSpPr>
          <p:cNvPr id="5" name="Titre 1"/>
          <p:cNvSpPr>
            <a:spLocks noGrp="1"/>
          </p:cNvSpPr>
          <p:nvPr>
            <p:ph type="title" idx="4294967295"/>
          </p:nvPr>
        </p:nvSpPr>
        <p:spPr>
          <a:xfrm>
            <a:off x="0" y="1038225"/>
            <a:ext cx="7886700" cy="1325563"/>
          </a:xfrm>
          <a:prstGeom prst="rect">
            <a:avLst/>
          </a:prstGeom>
        </p:spPr>
        <p:txBody>
          <a:bodyPr/>
          <a:lstStyle/>
          <a:p>
            <a:pPr fontAlgn="auto">
              <a:spcAft>
                <a:spcPts val="0"/>
              </a:spcAft>
              <a:defRPr/>
            </a:pPr>
            <a:r>
              <a:rPr lang="fr-FR" sz="3600" dirty="0">
                <a:solidFill>
                  <a:schemeClr val="accent5">
                    <a:lumMod val="50000"/>
                  </a:schemeClr>
                </a:solidFill>
                <a:latin typeface="Arial" panose="020B0604020202020204" pitchFamily="34" charset="0"/>
                <a:cs typeface="Arial" panose="020B0604020202020204" pitchFamily="34" charset="0"/>
              </a:rPr>
              <a:t>Les lignes de services</a:t>
            </a:r>
            <a:endParaRPr lang="fr-FR" sz="3600" dirty="0">
              <a:solidFill>
                <a:schemeClr val="bg2">
                  <a:lumMod val="50000"/>
                </a:schemeClr>
              </a:solidFill>
              <a:latin typeface="Arial" panose="020B0604020202020204" pitchFamily="34" charset="0"/>
              <a:cs typeface="Arial" panose="020B0604020202020204" pitchFamily="34" charset="0"/>
            </a:endParaRPr>
          </a:p>
        </p:txBody>
      </p:sp>
      <p:sp>
        <p:nvSpPr>
          <p:cNvPr id="29" name="Rounded Rectangle 15"/>
          <p:cNvSpPr/>
          <p:nvPr/>
        </p:nvSpPr>
        <p:spPr>
          <a:xfrm>
            <a:off x="6946900" y="1909763"/>
            <a:ext cx="1874838" cy="3875087"/>
          </a:xfrm>
          <a:prstGeom prst="roundRect">
            <a:avLst>
              <a:gd name="adj" fmla="val 11431"/>
            </a:avLst>
          </a:prstGeom>
          <a:solidFill>
            <a:schemeClr val="bg1"/>
          </a:solidFill>
          <a:ln w="19050" cmpd="sng">
            <a:solidFill>
              <a:srgbClr val="B7591D"/>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sp>
        <p:nvSpPr>
          <p:cNvPr id="30" name="Rounded Rectangle 16"/>
          <p:cNvSpPr/>
          <p:nvPr/>
        </p:nvSpPr>
        <p:spPr>
          <a:xfrm>
            <a:off x="549275" y="1943100"/>
            <a:ext cx="1873250" cy="3875088"/>
          </a:xfrm>
          <a:prstGeom prst="roundRect">
            <a:avLst>
              <a:gd name="adj" fmla="val 11431"/>
            </a:avLst>
          </a:prstGeom>
          <a:solidFill>
            <a:schemeClr val="bg1"/>
          </a:solidFill>
          <a:ln w="19050" cmpd="sng">
            <a:solidFill>
              <a:srgbClr val="82A2B5"/>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sp>
        <p:nvSpPr>
          <p:cNvPr id="31" name="Rounded Rectangle 17"/>
          <p:cNvSpPr/>
          <p:nvPr/>
        </p:nvSpPr>
        <p:spPr>
          <a:xfrm>
            <a:off x="2684463" y="1944688"/>
            <a:ext cx="1874837" cy="3875087"/>
          </a:xfrm>
          <a:prstGeom prst="roundRect">
            <a:avLst>
              <a:gd name="adj" fmla="val 11431"/>
            </a:avLst>
          </a:prstGeom>
          <a:solidFill>
            <a:schemeClr val="bg1"/>
          </a:solidFill>
          <a:ln w="19050" cmpd="sng">
            <a:solidFill>
              <a:srgbClr val="00204E"/>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sp>
        <p:nvSpPr>
          <p:cNvPr id="32" name="Rounded Rectangle 18"/>
          <p:cNvSpPr/>
          <p:nvPr/>
        </p:nvSpPr>
        <p:spPr>
          <a:xfrm>
            <a:off x="4687214" y="1919288"/>
            <a:ext cx="2112275" cy="3876675"/>
          </a:xfrm>
          <a:prstGeom prst="roundRect">
            <a:avLst>
              <a:gd name="adj" fmla="val 11431"/>
            </a:avLst>
          </a:prstGeom>
          <a:solidFill>
            <a:schemeClr val="bg1"/>
          </a:solidFill>
          <a:ln w="19050" cmpd="sng">
            <a:solidFill>
              <a:srgbClr val="F2AB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grpSp>
        <p:nvGrpSpPr>
          <p:cNvPr id="33" name="Group 7"/>
          <p:cNvGrpSpPr>
            <a:grpSpLocks/>
          </p:cNvGrpSpPr>
          <p:nvPr/>
        </p:nvGrpSpPr>
        <p:grpSpPr bwMode="auto">
          <a:xfrm>
            <a:off x="2501900" y="1814513"/>
            <a:ext cx="685800" cy="696912"/>
            <a:chOff x="2400095" y="1776948"/>
            <a:chExt cx="761202" cy="771444"/>
          </a:xfrm>
        </p:grpSpPr>
        <p:sp>
          <p:nvSpPr>
            <p:cNvPr id="34" name="Oval 19"/>
            <p:cNvSpPr/>
            <p:nvPr/>
          </p:nvSpPr>
          <p:spPr>
            <a:xfrm>
              <a:off x="2401858" y="1789248"/>
              <a:ext cx="759439" cy="759144"/>
            </a:xfrm>
            <a:prstGeom prst="ellipse">
              <a:avLst/>
            </a:prstGeom>
            <a:solidFill>
              <a:srgbClr val="00204E"/>
            </a:solidFill>
            <a:ln w="28575">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sp>
          <p:nvSpPr>
            <p:cNvPr id="35" name="Oval 22"/>
            <p:cNvSpPr/>
            <p:nvPr/>
          </p:nvSpPr>
          <p:spPr>
            <a:xfrm>
              <a:off x="2400095" y="1776948"/>
              <a:ext cx="759441" cy="759144"/>
            </a:xfrm>
            <a:prstGeom prst="ellipse">
              <a:avLst/>
            </a:prstGeom>
            <a:blipFill rotWithShape="1">
              <a:blip r:embed="rId2" cstate="print"/>
              <a:stretch>
                <a:fillRect/>
              </a:stretch>
            </a:blip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grpSp>
      <p:grpSp>
        <p:nvGrpSpPr>
          <p:cNvPr id="36" name="Group 9"/>
          <p:cNvGrpSpPr>
            <a:grpSpLocks/>
          </p:cNvGrpSpPr>
          <p:nvPr/>
        </p:nvGrpSpPr>
        <p:grpSpPr bwMode="auto">
          <a:xfrm>
            <a:off x="4649788" y="1828800"/>
            <a:ext cx="658812" cy="668338"/>
            <a:chOff x="4566467" y="1776948"/>
            <a:chExt cx="761202" cy="771444"/>
          </a:xfrm>
        </p:grpSpPr>
        <p:sp>
          <p:nvSpPr>
            <p:cNvPr id="37" name="Oval 20"/>
            <p:cNvSpPr/>
            <p:nvPr/>
          </p:nvSpPr>
          <p:spPr>
            <a:xfrm>
              <a:off x="4568301" y="1787942"/>
              <a:ext cx="759368" cy="760450"/>
            </a:xfrm>
            <a:prstGeom prst="ellipse">
              <a:avLst/>
            </a:prstGeom>
            <a:solidFill>
              <a:srgbClr val="FF9933"/>
            </a:solidFill>
            <a:ln w="28575">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sp>
          <p:nvSpPr>
            <p:cNvPr id="38" name="Oval 23"/>
            <p:cNvSpPr/>
            <p:nvPr/>
          </p:nvSpPr>
          <p:spPr>
            <a:xfrm>
              <a:off x="4566467" y="1776948"/>
              <a:ext cx="759368" cy="760450"/>
            </a:xfrm>
            <a:prstGeom prst="ellipse">
              <a:avLst/>
            </a:prstGeom>
            <a:blipFill rotWithShape="1">
              <a:blip r:embed="rId3" cstate="print"/>
              <a:stretch>
                <a:fillRect/>
              </a:stretch>
            </a:blip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grpSp>
      <p:grpSp>
        <p:nvGrpSpPr>
          <p:cNvPr id="39" name="Group 8"/>
          <p:cNvGrpSpPr>
            <a:grpSpLocks/>
          </p:cNvGrpSpPr>
          <p:nvPr/>
        </p:nvGrpSpPr>
        <p:grpSpPr bwMode="auto">
          <a:xfrm>
            <a:off x="385763" y="1828800"/>
            <a:ext cx="658812" cy="668338"/>
            <a:chOff x="239001" y="1776948"/>
            <a:chExt cx="761202" cy="771444"/>
          </a:xfrm>
        </p:grpSpPr>
        <p:sp>
          <p:nvSpPr>
            <p:cNvPr id="40" name="Oval 25"/>
            <p:cNvSpPr/>
            <p:nvPr/>
          </p:nvSpPr>
          <p:spPr>
            <a:xfrm>
              <a:off x="240835" y="1787942"/>
              <a:ext cx="759368" cy="760450"/>
            </a:xfrm>
            <a:prstGeom prst="ellipse">
              <a:avLst/>
            </a:prstGeom>
            <a:solidFill>
              <a:srgbClr val="82A2B5"/>
            </a:solidFill>
            <a:ln w="28575">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sp>
          <p:nvSpPr>
            <p:cNvPr id="41" name="Oval 26"/>
            <p:cNvSpPr/>
            <p:nvPr/>
          </p:nvSpPr>
          <p:spPr>
            <a:xfrm>
              <a:off x="239001" y="1776948"/>
              <a:ext cx="759368" cy="760450"/>
            </a:xfrm>
            <a:prstGeom prst="ellipse">
              <a:avLst/>
            </a:prstGeom>
            <a:blipFill rotWithShape="1">
              <a:blip r:embed="rId4" cstate="print"/>
              <a:stretch>
                <a:fillRect/>
              </a:stretch>
            </a:blip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dirty="0">
                <a:solidFill>
                  <a:srgbClr val="FFFFFF"/>
                </a:solidFill>
                <a:latin typeface="Arial" panose="020B0604020202020204" pitchFamily="34" charset="0"/>
                <a:cs typeface="Arial" panose="020B0604020202020204" pitchFamily="34" charset="0"/>
              </a:endParaRPr>
            </a:p>
          </p:txBody>
        </p:sp>
      </p:grpSp>
      <p:sp>
        <p:nvSpPr>
          <p:cNvPr id="42" name="Content Placeholder 2"/>
          <p:cNvSpPr txBox="1">
            <a:spLocks/>
          </p:cNvSpPr>
          <p:nvPr/>
        </p:nvSpPr>
        <p:spPr bwMode="auto">
          <a:xfrm>
            <a:off x="665163" y="2049463"/>
            <a:ext cx="1598612" cy="2992437"/>
          </a:xfrm>
          <a:prstGeom prst="rect">
            <a:avLst/>
          </a:prstGeom>
          <a:noFill/>
          <a:ln>
            <a:noFill/>
          </a:ln>
        </p:spPr>
        <p:txBody>
          <a:bodyPr lIns="0" tIns="0" rIns="0" bIns="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700"/>
              </a:lnSpc>
              <a:spcBef>
                <a:spcPts val="0"/>
              </a:spcBef>
              <a:buClr>
                <a:srgbClr val="81A2B5"/>
              </a:buClr>
              <a:buSzPct val="150000"/>
              <a:buFont typeface="Arial" charset="0"/>
              <a:buNone/>
              <a:defRPr/>
            </a:pPr>
            <a:r>
              <a:rPr lang="en-US" sz="1600" b="1" dirty="0">
                <a:solidFill>
                  <a:srgbClr val="82A2B5"/>
                </a:solidFill>
                <a:latin typeface="Arial" panose="020B0604020202020204" pitchFamily="34" charset="0"/>
                <a:cs typeface="Arial" panose="020B0604020202020204" pitchFamily="34" charset="0"/>
              </a:rPr>
              <a:t>Audit</a:t>
            </a:r>
          </a:p>
          <a:p>
            <a:pPr marL="0" indent="0" algn="ctr">
              <a:lnSpc>
                <a:spcPts val="1700"/>
              </a:lnSpc>
              <a:spcBef>
                <a:spcPts val="0"/>
              </a:spcBef>
              <a:buClr>
                <a:srgbClr val="81A2B5"/>
              </a:buClr>
              <a:buSzPct val="150000"/>
              <a:buFont typeface="Arial" charset="0"/>
              <a:buNone/>
              <a:defRPr/>
            </a:pPr>
            <a:br>
              <a:rPr sz="1000" dirty="0">
                <a:latin typeface="Arial" panose="020B0604020202020204" pitchFamily="34" charset="0"/>
                <a:cs typeface="Arial" panose="020B0604020202020204" pitchFamily="34" charset="0"/>
              </a:rPr>
            </a:br>
            <a:endParaRPr lang="fr-FR" sz="1000" dirty="0">
              <a:solidFill>
                <a:srgbClr val="82A2B5"/>
              </a:solidFill>
              <a:latin typeface="Arial" panose="020B0604020202020204" pitchFamily="34" charset="0"/>
              <a:cs typeface="Arial" panose="020B0604020202020204" pitchFamily="34" charset="0"/>
            </a:endParaRPr>
          </a:p>
          <a:p>
            <a:pPr marL="0" indent="0" algn="ctr">
              <a:spcBef>
                <a:spcPts val="0"/>
              </a:spcBef>
              <a:buClr>
                <a:srgbClr val="81A2B5"/>
              </a:buClr>
              <a:buSzPct val="150000"/>
              <a:buFont typeface="Arial" charset="0"/>
              <a:buNone/>
              <a:defRPr/>
            </a:pPr>
            <a:endParaRPr lang="fr-FR" sz="1000" dirty="0">
              <a:solidFill>
                <a:srgbClr val="82A2B5"/>
              </a:solidFill>
              <a:latin typeface="Arial" panose="020B0604020202020204" pitchFamily="34" charset="0"/>
              <a:cs typeface="Arial" panose="020B0604020202020204" pitchFamily="34" charset="0"/>
            </a:endParaRPr>
          </a:p>
          <a:p>
            <a:pPr marL="177800" indent="-177800">
              <a:spcBef>
                <a:spcPts val="0"/>
              </a:spcBef>
              <a:spcAft>
                <a:spcPts val="600"/>
              </a:spcAft>
              <a:buClr>
                <a:srgbClr val="81A2B5"/>
              </a:buClr>
              <a:buSzPct val="150000"/>
              <a:buFont typeface="Wingdings" pitchFamily="2" charset="2"/>
              <a:buChar char="§"/>
              <a:defRPr/>
            </a:pPr>
            <a:r>
              <a:rPr sz="1100" dirty="0">
                <a:latin typeface="Arial" panose="020B0604020202020204" pitchFamily="34" charset="0"/>
                <a:cs typeface="Arial" panose="020B0604020202020204" pitchFamily="34" charset="0"/>
              </a:rPr>
              <a:t>Audit, </a:t>
            </a:r>
            <a:r>
              <a:rPr lang="en-US" sz="1100" dirty="0">
                <a:solidFill>
                  <a:srgbClr val="000000"/>
                </a:solidFill>
                <a:latin typeface="Arial" panose="020B0604020202020204" pitchFamily="34" charset="0"/>
                <a:cs typeface="Arial" panose="020B0604020202020204" pitchFamily="34" charset="0"/>
              </a:rPr>
              <a:t>Expertise-comptable &amp;</a:t>
            </a:r>
            <a:br>
              <a:rPr sz="2800" dirty="0">
                <a:latin typeface="Arial" panose="020B0604020202020204" pitchFamily="34" charset="0"/>
                <a:cs typeface="Arial" panose="020B0604020202020204" pitchFamily="34" charset="0"/>
              </a:rPr>
            </a:br>
            <a:r>
              <a:rPr lang="en-US" sz="1100" dirty="0" err="1">
                <a:solidFill>
                  <a:srgbClr val="000000"/>
                </a:solidFill>
                <a:latin typeface="Arial" panose="020B0604020202020204" pitchFamily="34" charset="0"/>
                <a:cs typeface="Arial" panose="020B0604020202020204" pitchFamily="34" charset="0"/>
              </a:rPr>
              <a:t>États</a:t>
            </a:r>
            <a:r>
              <a:rPr lang="en-US" sz="1100" dirty="0">
                <a:solidFill>
                  <a:srgbClr val="000000"/>
                </a:solidFill>
                <a:latin typeface="Arial" panose="020B0604020202020204" pitchFamily="34" charset="0"/>
                <a:cs typeface="Arial" panose="020B0604020202020204" pitchFamily="34" charset="0"/>
              </a:rPr>
              <a:t> financiers </a:t>
            </a:r>
          </a:p>
          <a:p>
            <a:pPr marL="177800" indent="-177800">
              <a:spcBef>
                <a:spcPts val="0"/>
              </a:spcBef>
              <a:spcAft>
                <a:spcPts val="600"/>
              </a:spcAft>
              <a:buClr>
                <a:srgbClr val="81A2B5"/>
              </a:buClr>
              <a:buSzPct val="150000"/>
              <a:buFont typeface="Wingdings" pitchFamily="2" charset="2"/>
              <a:buChar char="§"/>
              <a:defRPr/>
            </a:pPr>
            <a:r>
              <a:rPr lang="fr-FR" sz="1100" dirty="0">
                <a:latin typeface="Arial" panose="020B0604020202020204" pitchFamily="34" charset="0"/>
                <a:cs typeface="Arial" panose="020B0604020202020204" pitchFamily="34" charset="0"/>
              </a:rPr>
              <a:t>Audit des SI</a:t>
            </a:r>
            <a:endParaRPr lang="fr-FR" sz="1100" dirty="0">
              <a:solidFill>
                <a:srgbClr val="000000"/>
              </a:solidFill>
              <a:latin typeface="Arial" panose="020B0604020202020204" pitchFamily="34" charset="0"/>
              <a:cs typeface="Arial" panose="020B0604020202020204" pitchFamily="34" charset="0"/>
            </a:endParaRPr>
          </a:p>
          <a:p>
            <a:pPr marL="177800" indent="-177800">
              <a:spcBef>
                <a:spcPts val="600"/>
              </a:spcBef>
              <a:spcAft>
                <a:spcPts val="600"/>
              </a:spcAft>
              <a:buClr>
                <a:srgbClr val="81A2B5"/>
              </a:buClr>
              <a:buSzPct val="150000"/>
              <a:buFont typeface="Wingdings" pitchFamily="2" charset="2"/>
              <a:buChar char="§"/>
              <a:defRPr/>
            </a:pPr>
            <a:r>
              <a:rPr lang="en-US" sz="1100" dirty="0" err="1">
                <a:solidFill>
                  <a:srgbClr val="000000"/>
                </a:solidFill>
                <a:latin typeface="Arial" panose="020B0604020202020204" pitchFamily="34" charset="0"/>
                <a:cs typeface="Arial" panose="020B0604020202020204" pitchFamily="34" charset="0"/>
              </a:rPr>
              <a:t>Prévisions</a:t>
            </a:r>
            <a:r>
              <a:rPr lang="en-US" sz="1100" dirty="0">
                <a:solidFill>
                  <a:srgbClr val="000000"/>
                </a:solidFill>
                <a:latin typeface="Arial" panose="020B0604020202020204" pitchFamily="34" charset="0"/>
                <a:cs typeface="Arial" panose="020B0604020202020204" pitchFamily="34" charset="0"/>
              </a:rPr>
              <a:t> et Projections </a:t>
            </a:r>
          </a:p>
          <a:p>
            <a:pPr marL="177800" indent="-177800">
              <a:spcBef>
                <a:spcPts val="600"/>
              </a:spcBef>
              <a:spcAft>
                <a:spcPts val="600"/>
              </a:spcAft>
              <a:buClr>
                <a:srgbClr val="81A2B5"/>
              </a:buClr>
              <a:buSzPct val="150000"/>
              <a:buFont typeface="Wingdings" pitchFamily="2" charset="2"/>
              <a:buChar char="§"/>
              <a:defRPr/>
            </a:pPr>
            <a:r>
              <a:rPr lang="en-US" sz="1100" dirty="0" err="1">
                <a:solidFill>
                  <a:srgbClr val="000000"/>
                </a:solidFill>
                <a:latin typeface="Arial" panose="020B0604020202020204" pitchFamily="34" charset="0"/>
                <a:cs typeface="Arial" panose="020B0604020202020204" pitchFamily="34" charset="0"/>
              </a:rPr>
              <a:t>Contrôle</a:t>
            </a:r>
            <a:r>
              <a:rPr lang="en-US" sz="1100" dirty="0">
                <a:solidFill>
                  <a:srgbClr val="000000"/>
                </a:solidFill>
                <a:latin typeface="Arial" panose="020B0604020202020204" pitchFamily="34" charset="0"/>
                <a:cs typeface="Arial" panose="020B0604020202020204" pitchFamily="34" charset="0"/>
              </a:rPr>
              <a:t> interne </a:t>
            </a:r>
          </a:p>
          <a:p>
            <a:pPr marL="177800" indent="-177800">
              <a:spcBef>
                <a:spcPts val="600"/>
              </a:spcBef>
              <a:spcAft>
                <a:spcPts val="600"/>
              </a:spcAft>
              <a:buClr>
                <a:srgbClr val="81A2B5"/>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Audit des  </a:t>
            </a:r>
            <a:br>
              <a:rPr sz="2800" dirty="0">
                <a:latin typeface="Arial" panose="020B0604020202020204" pitchFamily="34" charset="0"/>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Plans de retraite</a:t>
            </a:r>
          </a:p>
        </p:txBody>
      </p:sp>
      <p:sp>
        <p:nvSpPr>
          <p:cNvPr id="43" name="Content Placeholder 2"/>
          <p:cNvSpPr txBox="1">
            <a:spLocks/>
          </p:cNvSpPr>
          <p:nvPr/>
        </p:nvSpPr>
        <p:spPr bwMode="auto">
          <a:xfrm>
            <a:off x="2794000" y="2049463"/>
            <a:ext cx="1598613" cy="3530217"/>
          </a:xfrm>
          <a:prstGeom prst="rect">
            <a:avLst/>
          </a:prstGeom>
          <a:noFill/>
          <a:ln>
            <a:noFill/>
          </a:ln>
        </p:spPr>
        <p:txBody>
          <a:bodyPr lIns="0" tIns="0" rIns="0" bIns="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700"/>
              </a:lnSpc>
              <a:spcBef>
                <a:spcPts val="0"/>
              </a:spcBef>
              <a:buClr>
                <a:srgbClr val="81A2B5"/>
              </a:buClr>
              <a:buSzPct val="150000"/>
              <a:buFont typeface="Arial" charset="0"/>
              <a:buNone/>
              <a:defRPr/>
            </a:pPr>
            <a:r>
              <a:rPr lang="en-US" sz="1600" b="1" dirty="0" err="1">
                <a:solidFill>
                  <a:srgbClr val="00204E"/>
                </a:solidFill>
                <a:latin typeface="Arial" panose="020B0604020202020204" pitchFamily="34" charset="0"/>
                <a:cs typeface="Arial" panose="020B0604020202020204" pitchFamily="34" charset="0"/>
              </a:rPr>
              <a:t>Fiscalité</a:t>
            </a:r>
            <a:endParaRPr lang="en-US" sz="1600" b="1" dirty="0">
              <a:solidFill>
                <a:srgbClr val="00204E"/>
              </a:solidFill>
              <a:latin typeface="Arial" panose="020B0604020202020204" pitchFamily="34" charset="0"/>
              <a:cs typeface="Arial" panose="020B0604020202020204" pitchFamily="34" charset="0"/>
            </a:endParaRPr>
          </a:p>
          <a:p>
            <a:pPr marL="0" indent="0" algn="ctr">
              <a:lnSpc>
                <a:spcPts val="1700"/>
              </a:lnSpc>
              <a:spcBef>
                <a:spcPts val="0"/>
              </a:spcBef>
              <a:buClr>
                <a:srgbClr val="81A2B5"/>
              </a:buClr>
              <a:buSzPct val="150000"/>
              <a:buFont typeface="Arial" charset="0"/>
              <a:buNone/>
              <a:defRPr/>
            </a:pPr>
            <a:br>
              <a:rPr sz="1200" dirty="0">
                <a:latin typeface="Arial" panose="020B0604020202020204" pitchFamily="34" charset="0"/>
                <a:cs typeface="Arial" panose="020B0604020202020204" pitchFamily="34" charset="0"/>
              </a:rPr>
            </a:br>
            <a:endParaRPr lang="fr-FR" sz="1200" dirty="0">
              <a:latin typeface="Arial" panose="020B0604020202020204" pitchFamily="34" charset="0"/>
              <a:cs typeface="Arial" panose="020B0604020202020204" pitchFamily="34" charset="0"/>
            </a:endParaRPr>
          </a:p>
          <a:p>
            <a:pPr marL="0" indent="0" algn="ctr">
              <a:lnSpc>
                <a:spcPts val="1700"/>
              </a:lnSpc>
              <a:spcBef>
                <a:spcPts val="0"/>
              </a:spcBef>
              <a:buClr>
                <a:srgbClr val="81A2B5"/>
              </a:buClr>
              <a:buSzPct val="150000"/>
              <a:buFont typeface="Arial" charset="0"/>
              <a:buNone/>
              <a:defRPr/>
            </a:pPr>
            <a:endParaRPr lang="fr-FR" sz="1200" b="1" dirty="0">
              <a:solidFill>
                <a:srgbClr val="82A2B5"/>
              </a:solidFill>
              <a:latin typeface="Arial" panose="020B0604020202020204" pitchFamily="34" charset="0"/>
              <a:cs typeface="Arial" panose="020B0604020202020204" pitchFamily="34" charset="0"/>
            </a:endParaRPr>
          </a:p>
          <a:p>
            <a:pPr marL="231775" indent="-231775">
              <a:spcBef>
                <a:spcPts val="0"/>
              </a:spcBef>
              <a:spcAft>
                <a:spcPts val="600"/>
              </a:spcAft>
              <a:buClr>
                <a:srgbClr val="00204E"/>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Prix de transfert </a:t>
            </a:r>
          </a:p>
          <a:p>
            <a:pPr marL="231775" indent="-231775">
              <a:spcBef>
                <a:spcPts val="0"/>
              </a:spcBef>
              <a:spcAft>
                <a:spcPts val="600"/>
              </a:spcAft>
              <a:buClr>
                <a:srgbClr val="00204E"/>
              </a:buClr>
              <a:buSzPct val="150000"/>
              <a:buFont typeface="Wingdings" pitchFamily="2" charset="2"/>
              <a:buChar char="§"/>
              <a:defRPr/>
            </a:pPr>
            <a:r>
              <a:rPr lang="en-US" sz="1100" dirty="0" err="1">
                <a:solidFill>
                  <a:srgbClr val="000000"/>
                </a:solidFill>
                <a:latin typeface="Arial" panose="020B0604020202020204" pitchFamily="34" charset="0"/>
                <a:cs typeface="Arial" panose="020B0604020202020204" pitchFamily="34" charset="0"/>
              </a:rPr>
              <a:t>Intégration</a:t>
            </a:r>
            <a:r>
              <a:rPr lang="en-US" sz="1100" dirty="0">
                <a:solidFill>
                  <a:srgbClr val="000000"/>
                </a:solidFill>
                <a:latin typeface="Arial" panose="020B0604020202020204" pitchFamily="34" charset="0"/>
                <a:cs typeface="Arial" panose="020B0604020202020204" pitchFamily="34" charset="0"/>
              </a:rPr>
              <a:t> </a:t>
            </a:r>
            <a:r>
              <a:rPr lang="en-US" sz="1100" dirty="0" err="1">
                <a:solidFill>
                  <a:srgbClr val="000000"/>
                </a:solidFill>
                <a:latin typeface="Arial" panose="020B0604020202020204" pitchFamily="34" charset="0"/>
                <a:cs typeface="Arial" panose="020B0604020202020204" pitchFamily="34" charset="0"/>
              </a:rPr>
              <a:t>fiscale</a:t>
            </a:r>
            <a:r>
              <a:rPr lang="en-US" sz="1100" dirty="0">
                <a:solidFill>
                  <a:srgbClr val="000000"/>
                </a:solidFill>
                <a:latin typeface="Arial" panose="020B0604020202020204" pitchFamily="34" charset="0"/>
                <a:cs typeface="Arial" panose="020B0604020202020204" pitchFamily="34" charset="0"/>
              </a:rPr>
              <a:t> </a:t>
            </a:r>
          </a:p>
          <a:p>
            <a:pPr marL="231775" indent="-231775">
              <a:spcBef>
                <a:spcPts val="600"/>
              </a:spcBef>
              <a:spcAft>
                <a:spcPts val="600"/>
              </a:spcAft>
              <a:buClr>
                <a:srgbClr val="00204E"/>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Immobilier </a:t>
            </a:r>
          </a:p>
          <a:p>
            <a:pPr marL="231775" indent="-231775">
              <a:spcBef>
                <a:spcPts val="600"/>
              </a:spcBef>
              <a:spcAft>
                <a:spcPts val="600"/>
              </a:spcAft>
              <a:buClr>
                <a:srgbClr val="00204E"/>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Fiscalité des </a:t>
            </a:r>
            <a:r>
              <a:rPr lang="en-US" sz="1100" dirty="0" err="1">
                <a:solidFill>
                  <a:srgbClr val="000000"/>
                </a:solidFill>
                <a:latin typeface="Arial" panose="020B0604020202020204" pitchFamily="34" charset="0"/>
                <a:cs typeface="Arial" panose="020B0604020202020204" pitchFamily="34" charset="0"/>
              </a:rPr>
              <a:t>Groupes</a:t>
            </a:r>
            <a:r>
              <a:rPr lang="en-US" sz="1100" dirty="0">
                <a:solidFill>
                  <a:srgbClr val="000000"/>
                </a:solidFill>
                <a:latin typeface="Arial" panose="020B0604020202020204" pitchFamily="34" charset="0"/>
                <a:cs typeface="Arial" panose="020B0604020202020204" pitchFamily="34" charset="0"/>
              </a:rPr>
              <a:t> </a:t>
            </a:r>
          </a:p>
          <a:p>
            <a:pPr marL="231775" indent="-231775">
              <a:spcBef>
                <a:spcPts val="600"/>
              </a:spcBef>
              <a:spcAft>
                <a:spcPts val="600"/>
              </a:spcAft>
              <a:buClr>
                <a:srgbClr val="00204E"/>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IS, </a:t>
            </a:r>
            <a:r>
              <a:rPr lang="en-US" sz="1100" dirty="0" err="1">
                <a:solidFill>
                  <a:srgbClr val="000000"/>
                </a:solidFill>
                <a:latin typeface="Arial" panose="020B0604020202020204" pitchFamily="34" charset="0"/>
                <a:cs typeface="Arial" panose="020B0604020202020204" pitchFamily="34" charset="0"/>
              </a:rPr>
              <a:t>Conformité</a:t>
            </a:r>
            <a:r>
              <a:rPr lang="en-US" sz="1100" dirty="0">
                <a:solidFill>
                  <a:srgbClr val="000000"/>
                </a:solidFill>
                <a:latin typeface="Arial" panose="020B0604020202020204" pitchFamily="34" charset="0"/>
                <a:cs typeface="Arial" panose="020B0604020202020204" pitchFamily="34" charset="0"/>
              </a:rPr>
              <a:t> </a:t>
            </a:r>
          </a:p>
          <a:p>
            <a:pPr marL="231775" indent="-231775">
              <a:spcBef>
                <a:spcPts val="600"/>
              </a:spcBef>
              <a:spcAft>
                <a:spcPts val="600"/>
              </a:spcAft>
              <a:buClr>
                <a:srgbClr val="00204E"/>
              </a:buClr>
              <a:buSzPct val="150000"/>
              <a:buFont typeface="Wingdings" pitchFamily="2" charset="2"/>
              <a:buChar char="§"/>
              <a:defRPr/>
            </a:pPr>
            <a:r>
              <a:rPr lang="en-US" sz="1100" dirty="0" err="1">
                <a:solidFill>
                  <a:srgbClr val="000000"/>
                </a:solidFill>
                <a:latin typeface="Arial" panose="020B0604020202020204" pitchFamily="34" charset="0"/>
                <a:cs typeface="Arial" panose="020B0604020202020204" pitchFamily="34" charset="0"/>
              </a:rPr>
              <a:t>Fiscalité</a:t>
            </a:r>
            <a:r>
              <a:rPr lang="en-US" sz="1100" dirty="0">
                <a:solidFill>
                  <a:srgbClr val="000000"/>
                </a:solidFill>
                <a:latin typeface="Arial" panose="020B0604020202020204" pitchFamily="34" charset="0"/>
                <a:cs typeface="Arial" panose="020B0604020202020204" pitchFamily="34" charset="0"/>
              </a:rPr>
              <a:t> </a:t>
            </a:r>
            <a:r>
              <a:rPr lang="en-US" sz="1100" dirty="0" err="1">
                <a:solidFill>
                  <a:srgbClr val="000000"/>
                </a:solidFill>
                <a:latin typeface="Arial" panose="020B0604020202020204" pitchFamily="34" charset="0"/>
                <a:cs typeface="Arial" panose="020B0604020202020204" pitchFamily="34" charset="0"/>
              </a:rPr>
              <a:t>internationale</a:t>
            </a:r>
            <a:r>
              <a:rPr lang="en-US" sz="1100" dirty="0">
                <a:solidFill>
                  <a:srgbClr val="000000"/>
                </a:solidFill>
                <a:latin typeface="Arial" panose="020B0604020202020204" pitchFamily="34" charset="0"/>
                <a:cs typeface="Arial" panose="020B0604020202020204" pitchFamily="34" charset="0"/>
              </a:rPr>
              <a:t> Restructuration</a:t>
            </a:r>
          </a:p>
        </p:txBody>
      </p:sp>
      <p:sp>
        <p:nvSpPr>
          <p:cNvPr id="44" name="Content Placeholder 2"/>
          <p:cNvSpPr txBox="1">
            <a:spLocks/>
          </p:cNvSpPr>
          <p:nvPr/>
        </p:nvSpPr>
        <p:spPr bwMode="auto">
          <a:xfrm>
            <a:off x="4725620" y="2049463"/>
            <a:ext cx="2073870" cy="2992437"/>
          </a:xfrm>
          <a:prstGeom prst="rect">
            <a:avLst/>
          </a:prstGeom>
          <a:noFill/>
          <a:ln>
            <a:noFill/>
          </a:ln>
        </p:spPr>
        <p:txBody>
          <a:bodyPr lIns="0" tIns="0" rIns="0" bIns="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lgn="ctr">
              <a:lnSpc>
                <a:spcPts val="1620"/>
              </a:lnSpc>
              <a:spcBef>
                <a:spcPts val="0"/>
              </a:spcBef>
              <a:buClr>
                <a:srgbClr val="81A2B5"/>
              </a:buClr>
              <a:buSzPct val="150000"/>
              <a:buFont typeface="Arial" charset="0"/>
              <a:buNone/>
              <a:defRPr/>
            </a:pPr>
            <a:r>
              <a:rPr lang="en-US" sz="1600" b="1" dirty="0" err="1">
                <a:solidFill>
                  <a:srgbClr val="F2AB00"/>
                </a:solidFill>
                <a:latin typeface="Arial" panose="020B0604020202020204" pitchFamily="34" charset="0"/>
                <a:cs typeface="Arial" panose="020B0604020202020204" pitchFamily="34" charset="0"/>
              </a:rPr>
              <a:t>Conseil</a:t>
            </a:r>
            <a:br>
              <a:rPr sz="2800" dirty="0">
                <a:latin typeface="Arial" panose="020B0604020202020204" pitchFamily="34" charset="0"/>
                <a:cs typeface="Arial" panose="020B0604020202020204" pitchFamily="34" charset="0"/>
              </a:rPr>
            </a:br>
            <a:endParaRPr lang="fr-FR" sz="1200" b="1" dirty="0">
              <a:solidFill>
                <a:srgbClr val="82A2B5"/>
              </a:solidFill>
              <a:latin typeface="Arial" panose="020B0604020202020204" pitchFamily="34" charset="0"/>
              <a:cs typeface="Arial" panose="020B0604020202020204" pitchFamily="34" charset="0"/>
            </a:endParaRPr>
          </a:p>
          <a:p>
            <a:pPr marL="168275" indent="-168275" algn="ctr">
              <a:spcBef>
                <a:spcPts val="0"/>
              </a:spcBef>
              <a:buClr>
                <a:srgbClr val="81A2B5"/>
              </a:buClr>
              <a:buSzPct val="150000"/>
              <a:buFont typeface="Arial" charset="0"/>
              <a:buNone/>
              <a:defRPr/>
            </a:pPr>
            <a:endParaRPr lang="fr-FR" sz="1200" dirty="0">
              <a:solidFill>
                <a:srgbClr val="82A2B5"/>
              </a:solidFill>
              <a:latin typeface="Arial" panose="020B0604020202020204" pitchFamily="34" charset="0"/>
              <a:cs typeface="Arial" panose="020B0604020202020204" pitchFamily="34" charset="0"/>
            </a:endParaRPr>
          </a:p>
          <a:p>
            <a:pPr marL="168275" indent="-168275" algn="ctr">
              <a:spcBef>
                <a:spcPts val="0"/>
              </a:spcBef>
              <a:spcAft>
                <a:spcPts val="600"/>
              </a:spcAft>
              <a:buClr>
                <a:srgbClr val="FDB913"/>
              </a:buClr>
              <a:buSzPct val="150000"/>
              <a:buFont typeface="Wingdings" pitchFamily="2" charset="2"/>
              <a:buChar char="§"/>
              <a:defRPr/>
            </a:pPr>
            <a:endParaRPr lang="en-US" sz="1200" dirty="0">
              <a:solidFill>
                <a:srgbClr val="000000"/>
              </a:solidFill>
              <a:latin typeface="Arial" panose="020B0604020202020204" pitchFamily="34" charset="0"/>
              <a:cs typeface="Arial" panose="020B0604020202020204" pitchFamily="34" charset="0"/>
            </a:endParaRPr>
          </a:p>
          <a:p>
            <a:pPr marL="168275" indent="-168275">
              <a:spcBef>
                <a:spcPts val="0"/>
              </a:spcBef>
              <a:spcAft>
                <a:spcPts val="600"/>
              </a:spcAft>
              <a:buClr>
                <a:srgbClr val="FDB913"/>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Support de transactions</a:t>
            </a:r>
          </a:p>
          <a:p>
            <a:pPr marL="168275" indent="-168275">
              <a:spcBef>
                <a:spcPts val="0"/>
              </a:spcBef>
              <a:spcAft>
                <a:spcPts val="600"/>
              </a:spcAft>
              <a:buClr>
                <a:srgbClr val="FDB913"/>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IFRS</a:t>
            </a:r>
          </a:p>
          <a:p>
            <a:pPr marL="168275" indent="-168275">
              <a:spcBef>
                <a:spcPts val="0"/>
              </a:spcBef>
              <a:spcAft>
                <a:spcPts val="600"/>
              </a:spcAft>
              <a:buClr>
                <a:srgbClr val="FDB913"/>
              </a:buClr>
              <a:buSzPct val="150000"/>
              <a:buFont typeface="Wingdings" pitchFamily="2" charset="2"/>
              <a:buChar char="§"/>
              <a:defRPr/>
            </a:pPr>
            <a:r>
              <a:rPr lang="en-US" sz="1100" dirty="0" err="1">
                <a:solidFill>
                  <a:srgbClr val="000000"/>
                </a:solidFill>
                <a:latin typeface="Arial" panose="020B0604020202020204" pitchFamily="34" charset="0"/>
                <a:cs typeface="Arial" panose="020B0604020202020204" pitchFamily="34" charset="0"/>
              </a:rPr>
              <a:t>Intégration</a:t>
            </a:r>
            <a:r>
              <a:rPr lang="en-US" sz="1100" dirty="0">
                <a:solidFill>
                  <a:srgbClr val="000000"/>
                </a:solidFill>
                <a:latin typeface="Arial" panose="020B0604020202020204" pitchFamily="34" charset="0"/>
                <a:cs typeface="Arial" panose="020B0604020202020204" pitchFamily="34" charset="0"/>
              </a:rPr>
              <a:t> consécutive à une fusion</a:t>
            </a:r>
          </a:p>
          <a:p>
            <a:pPr marL="168275" indent="-168275">
              <a:spcBef>
                <a:spcPts val="0"/>
              </a:spcBef>
              <a:spcAft>
                <a:spcPts val="600"/>
              </a:spcAft>
              <a:buClr>
                <a:srgbClr val="FDB913"/>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Due Diligence</a:t>
            </a:r>
          </a:p>
          <a:p>
            <a:pPr marL="168275" indent="-168275">
              <a:spcBef>
                <a:spcPts val="0"/>
              </a:spcBef>
              <a:spcAft>
                <a:spcPts val="600"/>
              </a:spcAft>
              <a:buClr>
                <a:srgbClr val="FDB913"/>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Examen de la compatibilité des systèmes informatiques</a:t>
            </a:r>
          </a:p>
          <a:p>
            <a:pPr marL="168275" indent="-168275">
              <a:spcBef>
                <a:spcPts val="0"/>
              </a:spcBef>
              <a:spcAft>
                <a:spcPts val="600"/>
              </a:spcAft>
              <a:buClr>
                <a:srgbClr val="FDB913"/>
              </a:buClr>
              <a:buSzPct val="150000"/>
              <a:buFont typeface="Wingdings" pitchFamily="2" charset="2"/>
              <a:buChar char="§"/>
              <a:defRPr/>
            </a:pPr>
            <a:r>
              <a:rPr lang="en-US" sz="1100" dirty="0">
                <a:solidFill>
                  <a:srgbClr val="000000"/>
                </a:solidFill>
                <a:latin typeface="Arial" panose="020B0604020202020204" pitchFamily="34" charset="0"/>
                <a:cs typeface="Arial" panose="020B0604020202020204" pitchFamily="34" charset="0"/>
              </a:rPr>
              <a:t>Conseil en matière</a:t>
            </a:r>
            <a:br>
              <a:rPr sz="2800" dirty="0">
                <a:latin typeface="Arial" panose="020B0604020202020204" pitchFamily="34" charset="0"/>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de Stratégies de négociation</a:t>
            </a:r>
            <a:endParaRPr lang="fr-FR" sz="1100" dirty="0">
              <a:solidFill>
                <a:srgbClr val="000000"/>
              </a:solidFill>
              <a:latin typeface="Arial" panose="020B0604020202020204" pitchFamily="34" charset="0"/>
              <a:cs typeface="Arial" panose="020B0604020202020204" pitchFamily="34" charset="0"/>
            </a:endParaRPr>
          </a:p>
        </p:txBody>
      </p:sp>
      <p:sp>
        <p:nvSpPr>
          <p:cNvPr id="45" name="Content Placeholder 2"/>
          <p:cNvSpPr txBox="1">
            <a:spLocks/>
          </p:cNvSpPr>
          <p:nvPr/>
        </p:nvSpPr>
        <p:spPr bwMode="auto">
          <a:xfrm>
            <a:off x="7085012" y="1943100"/>
            <a:ext cx="1598613" cy="2992437"/>
          </a:xfrm>
          <a:prstGeom prst="rect">
            <a:avLst/>
          </a:prstGeom>
          <a:noFill/>
          <a:ln>
            <a:noFill/>
          </a:ln>
        </p:spPr>
        <p:txBody>
          <a:bodyPr lIns="0" tIns="0" rIns="0" bIns="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buClr>
                <a:srgbClr val="81A2B5"/>
              </a:buClr>
              <a:buSzPct val="150000"/>
              <a:buFont typeface="Arial" charset="0"/>
              <a:buNone/>
              <a:defRPr/>
            </a:pPr>
            <a:r>
              <a:rPr lang="en-US" sz="1600" b="1" dirty="0">
                <a:solidFill>
                  <a:srgbClr val="B7591D"/>
                </a:solidFill>
                <a:latin typeface="Arial" panose="020B0604020202020204" pitchFamily="34" charset="0"/>
                <a:cs typeface="Arial" panose="020B0604020202020204" pitchFamily="34" charset="0"/>
              </a:rPr>
              <a:t>        Risk </a:t>
            </a:r>
          </a:p>
          <a:p>
            <a:pPr marL="0" indent="0" algn="ctr">
              <a:lnSpc>
                <a:spcPts val="1800"/>
              </a:lnSpc>
              <a:spcBef>
                <a:spcPts val="0"/>
              </a:spcBef>
              <a:buClr>
                <a:srgbClr val="81A2B5"/>
              </a:buClr>
              <a:buSzPct val="150000"/>
              <a:buFont typeface="Arial" charset="0"/>
              <a:buNone/>
              <a:defRPr/>
            </a:pPr>
            <a:r>
              <a:rPr lang="en-US" sz="1600" b="1" dirty="0">
                <a:solidFill>
                  <a:srgbClr val="B7591D"/>
                </a:solidFill>
                <a:latin typeface="Arial" panose="020B0604020202020204" pitchFamily="34" charset="0"/>
                <a:cs typeface="Arial" panose="020B0604020202020204" pitchFamily="34" charset="0"/>
              </a:rPr>
              <a:t>    consulting</a:t>
            </a:r>
            <a:br>
              <a:rPr sz="2800" dirty="0">
                <a:latin typeface="Arial" panose="020B0604020202020204" pitchFamily="34" charset="0"/>
                <a:cs typeface="Arial" panose="020B0604020202020204" pitchFamily="34" charset="0"/>
              </a:rPr>
            </a:br>
            <a:endParaRPr lang="fr-FR" sz="2800" dirty="0">
              <a:latin typeface="Arial" panose="020B0604020202020204" pitchFamily="34" charset="0"/>
              <a:cs typeface="Arial" panose="020B0604020202020204" pitchFamily="34" charset="0"/>
            </a:endParaRPr>
          </a:p>
          <a:p>
            <a:pPr marL="0" indent="0" algn="ctr">
              <a:lnSpc>
                <a:spcPts val="1800"/>
              </a:lnSpc>
              <a:spcBef>
                <a:spcPts val="0"/>
              </a:spcBef>
              <a:buClr>
                <a:srgbClr val="81A2B5"/>
              </a:buClr>
              <a:buSzPct val="150000"/>
              <a:buFont typeface="Arial" charset="0"/>
              <a:buNone/>
              <a:defRPr/>
            </a:pPr>
            <a:endParaRPr lang="fr-FR" sz="1000" dirty="0">
              <a:solidFill>
                <a:srgbClr val="82A2B5"/>
              </a:solidFill>
              <a:latin typeface="Arial" panose="020B0604020202020204" pitchFamily="34" charset="0"/>
              <a:cs typeface="Arial" panose="020B0604020202020204" pitchFamily="34" charset="0"/>
            </a:endParaRPr>
          </a:p>
          <a:p>
            <a:pPr marL="230712" indent="-230712">
              <a:lnSpc>
                <a:spcPts val="1067"/>
              </a:lnSpc>
              <a:spcBef>
                <a:spcPts val="0"/>
              </a:spcBef>
              <a:spcAft>
                <a:spcPts val="600"/>
              </a:spcAft>
              <a:buClr>
                <a:srgbClr val="B7591D"/>
              </a:buClr>
              <a:buSzPct val="150000"/>
              <a:buFont typeface="Wingdings" charset="2"/>
              <a:buChar char="§"/>
              <a:defRPr/>
            </a:pPr>
            <a:r>
              <a:rPr lang="en-US" sz="1100" dirty="0">
                <a:solidFill>
                  <a:srgbClr val="000000"/>
                </a:solidFill>
                <a:latin typeface="Arial" panose="020B0604020202020204" pitchFamily="34" charset="0"/>
                <a:cs typeface="Arial" panose="020B0604020202020204" pitchFamily="34" charset="0"/>
              </a:rPr>
              <a:t>Risques de l’entreprise</a:t>
            </a:r>
            <a:endParaRPr lang="fr-FR" sz="1100" dirty="0">
              <a:solidFill>
                <a:srgbClr val="000000"/>
              </a:solidFill>
              <a:latin typeface="Arial" panose="020B0604020202020204" pitchFamily="34" charset="0"/>
              <a:cs typeface="Arial" panose="020B0604020202020204" pitchFamily="34" charset="0"/>
            </a:endParaRPr>
          </a:p>
          <a:p>
            <a:pPr marL="230712" indent="-230712">
              <a:lnSpc>
                <a:spcPts val="1067"/>
              </a:lnSpc>
              <a:spcBef>
                <a:spcPts val="0"/>
              </a:spcBef>
              <a:spcAft>
                <a:spcPts val="600"/>
              </a:spcAft>
              <a:buClr>
                <a:srgbClr val="B7591D"/>
              </a:buClr>
              <a:buSzPct val="150000"/>
              <a:buFont typeface="Wingdings" charset="2"/>
              <a:buChar char="§"/>
              <a:defRPr/>
            </a:pPr>
            <a:r>
              <a:rPr lang="en-US" sz="1100" dirty="0">
                <a:solidFill>
                  <a:srgbClr val="000000"/>
                </a:solidFill>
                <a:latin typeface="Arial" panose="020B0604020202020204" pitchFamily="34" charset="0"/>
                <a:cs typeface="Arial" panose="020B0604020202020204" pitchFamily="34" charset="0"/>
              </a:rPr>
              <a:t>Risque réglementaire</a:t>
            </a:r>
            <a:endParaRPr lang="fr-FR" sz="1100" dirty="0">
              <a:solidFill>
                <a:srgbClr val="000000"/>
              </a:solidFill>
              <a:latin typeface="Arial" panose="020B0604020202020204" pitchFamily="34" charset="0"/>
              <a:cs typeface="Arial" panose="020B0604020202020204" pitchFamily="34" charset="0"/>
            </a:endParaRPr>
          </a:p>
          <a:p>
            <a:pPr marL="230712" indent="-230712">
              <a:lnSpc>
                <a:spcPts val="1067"/>
              </a:lnSpc>
              <a:spcBef>
                <a:spcPts val="0"/>
              </a:spcBef>
              <a:spcAft>
                <a:spcPts val="600"/>
              </a:spcAft>
              <a:buClr>
                <a:srgbClr val="B7591D"/>
              </a:buClr>
              <a:buSzPct val="150000"/>
              <a:buFont typeface="Wingdings" charset="2"/>
              <a:buChar char="§"/>
              <a:defRPr/>
            </a:pPr>
            <a:r>
              <a:rPr lang="en-US" sz="1100" dirty="0">
                <a:solidFill>
                  <a:srgbClr val="000000"/>
                </a:solidFill>
                <a:latin typeface="Arial" panose="020B0604020202020204" pitchFamily="34" charset="0"/>
                <a:cs typeface="Arial" panose="020B0604020202020204" pitchFamily="34" charset="0"/>
              </a:rPr>
              <a:t>Risque technologique</a:t>
            </a:r>
            <a:endParaRPr lang="fr-FR" sz="1100" dirty="0">
              <a:solidFill>
                <a:srgbClr val="000000"/>
              </a:solidFill>
              <a:latin typeface="Arial" panose="020B0604020202020204" pitchFamily="34" charset="0"/>
              <a:cs typeface="Arial" panose="020B0604020202020204" pitchFamily="34" charset="0"/>
            </a:endParaRPr>
          </a:p>
          <a:p>
            <a:pPr marL="230712" indent="-230712">
              <a:lnSpc>
                <a:spcPts val="1067"/>
              </a:lnSpc>
              <a:spcBef>
                <a:spcPts val="0"/>
              </a:spcBef>
              <a:spcAft>
                <a:spcPts val="600"/>
              </a:spcAft>
              <a:buClr>
                <a:srgbClr val="B7591D"/>
              </a:buClr>
              <a:buSzPct val="150000"/>
              <a:buFont typeface="Wingdings" charset="2"/>
              <a:buChar char="§"/>
              <a:defRPr/>
            </a:pPr>
            <a:r>
              <a:rPr lang="en-US" sz="1100" dirty="0">
                <a:solidFill>
                  <a:srgbClr val="000000"/>
                </a:solidFill>
                <a:latin typeface="Arial" panose="020B0604020202020204" pitchFamily="34" charset="0"/>
                <a:cs typeface="Arial" panose="020B0604020202020204" pitchFamily="34" charset="0"/>
              </a:rPr>
              <a:t>Risque de fraude</a:t>
            </a:r>
            <a:endParaRPr lang="fr-FR" sz="1100" dirty="0">
              <a:solidFill>
                <a:srgbClr val="000000"/>
              </a:solidFill>
              <a:latin typeface="Arial" panose="020B0604020202020204" pitchFamily="34" charset="0"/>
              <a:cs typeface="Arial" panose="020B0604020202020204" pitchFamily="34" charset="0"/>
            </a:endParaRPr>
          </a:p>
          <a:p>
            <a:pPr marL="230712" indent="-230712">
              <a:lnSpc>
                <a:spcPts val="1067"/>
              </a:lnSpc>
              <a:spcBef>
                <a:spcPts val="0"/>
              </a:spcBef>
              <a:spcAft>
                <a:spcPts val="600"/>
              </a:spcAft>
              <a:buClr>
                <a:srgbClr val="B7591D"/>
              </a:buClr>
              <a:buSzPct val="150000"/>
              <a:buFont typeface="Wingdings" charset="2"/>
              <a:buChar char="§"/>
              <a:defRPr/>
            </a:pPr>
            <a:r>
              <a:rPr lang="en-US" sz="1100" dirty="0">
                <a:solidFill>
                  <a:srgbClr val="000000"/>
                </a:solidFill>
                <a:latin typeface="Arial" panose="020B0604020202020204" pitchFamily="34" charset="0"/>
                <a:cs typeface="Arial" panose="020B0604020202020204" pitchFamily="34" charset="0"/>
              </a:rPr>
              <a:t>Risque opérationnel</a:t>
            </a:r>
            <a:endParaRPr lang="fr-FR" sz="1100" dirty="0">
              <a:solidFill>
                <a:srgbClr val="000000"/>
              </a:solidFill>
              <a:latin typeface="Arial" panose="020B0604020202020204" pitchFamily="34" charset="0"/>
              <a:cs typeface="Arial" panose="020B0604020202020204" pitchFamily="34" charset="0"/>
            </a:endParaRPr>
          </a:p>
          <a:p>
            <a:pPr marL="230712" indent="-230712">
              <a:lnSpc>
                <a:spcPts val="1067"/>
              </a:lnSpc>
              <a:spcBef>
                <a:spcPts val="0"/>
              </a:spcBef>
              <a:spcAft>
                <a:spcPts val="600"/>
              </a:spcAft>
              <a:buClr>
                <a:srgbClr val="B7591D"/>
              </a:buClr>
              <a:buSzPct val="150000"/>
              <a:buFont typeface="Wingdings" charset="2"/>
              <a:buChar char="§"/>
              <a:defRPr/>
            </a:pPr>
            <a:r>
              <a:rPr lang="en-US" sz="1100" dirty="0">
                <a:solidFill>
                  <a:srgbClr val="000000"/>
                </a:solidFill>
                <a:latin typeface="Arial" panose="020B0604020202020204" pitchFamily="34" charset="0"/>
                <a:cs typeface="Arial" panose="020B0604020202020204" pitchFamily="34" charset="0"/>
              </a:rPr>
              <a:t>Risque financier</a:t>
            </a:r>
            <a:endParaRPr lang="fr-FR" sz="1100" dirty="0">
              <a:solidFill>
                <a:srgbClr val="000000"/>
              </a:solidFill>
              <a:latin typeface="Arial" panose="020B0604020202020204" pitchFamily="34" charset="0"/>
              <a:cs typeface="Arial" panose="020B0604020202020204" pitchFamily="34" charset="0"/>
            </a:endParaRPr>
          </a:p>
          <a:p>
            <a:pPr marL="0" indent="0">
              <a:lnSpc>
                <a:spcPts val="1067"/>
              </a:lnSpc>
              <a:spcBef>
                <a:spcPts val="0"/>
              </a:spcBef>
              <a:spcAft>
                <a:spcPts val="600"/>
              </a:spcAft>
              <a:buClr>
                <a:srgbClr val="06214B">
                  <a:lumMod val="25000"/>
                  <a:lumOff val="75000"/>
                </a:srgbClr>
              </a:buClr>
              <a:buSzPct val="150000"/>
              <a:buFont typeface="Arial" charset="0"/>
              <a:buNone/>
              <a:defRPr/>
            </a:pPr>
            <a:endParaRPr lang="fr-FR" sz="1100" dirty="0">
              <a:solidFill>
                <a:srgbClr val="000000"/>
              </a:solidFill>
              <a:latin typeface="Arial" panose="020B0604020202020204" pitchFamily="34" charset="0"/>
              <a:cs typeface="Arial" panose="020B0604020202020204" pitchFamily="34" charset="0"/>
            </a:endParaRPr>
          </a:p>
        </p:txBody>
      </p:sp>
      <p:grpSp>
        <p:nvGrpSpPr>
          <p:cNvPr id="46" name="Group 6"/>
          <p:cNvGrpSpPr>
            <a:grpSpLocks/>
          </p:cNvGrpSpPr>
          <p:nvPr/>
        </p:nvGrpSpPr>
        <p:grpSpPr bwMode="auto">
          <a:xfrm>
            <a:off x="6789738" y="1828800"/>
            <a:ext cx="658812" cy="668338"/>
            <a:chOff x="6737803" y="1776948"/>
            <a:chExt cx="761202" cy="771444"/>
          </a:xfrm>
        </p:grpSpPr>
        <p:sp>
          <p:nvSpPr>
            <p:cNvPr id="47" name="Oval 21"/>
            <p:cNvSpPr/>
            <p:nvPr/>
          </p:nvSpPr>
          <p:spPr>
            <a:xfrm>
              <a:off x="6739637" y="1787942"/>
              <a:ext cx="759368" cy="760450"/>
            </a:xfrm>
            <a:prstGeom prst="ellipse">
              <a:avLst/>
            </a:prstGeom>
            <a:solidFill>
              <a:srgbClr val="B7591D"/>
            </a:solidFill>
            <a:ln w="28575">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Arial" panose="020B0604020202020204" pitchFamily="34" charset="0"/>
                <a:cs typeface="Arial" panose="020B0604020202020204" pitchFamily="34" charset="0"/>
              </a:endParaRPr>
            </a:p>
          </p:txBody>
        </p:sp>
        <p:sp>
          <p:nvSpPr>
            <p:cNvPr id="48" name="Oval 24"/>
            <p:cNvSpPr/>
            <p:nvPr/>
          </p:nvSpPr>
          <p:spPr>
            <a:xfrm>
              <a:off x="6737803" y="1776948"/>
              <a:ext cx="759368" cy="760450"/>
            </a:xfrm>
            <a:prstGeom prst="ellipse">
              <a:avLst/>
            </a:prstGeom>
            <a:blipFill rotWithShape="1">
              <a:blip r:embed="rId5" cstate="print"/>
              <a:stretch>
                <a:fillRect/>
              </a:stretch>
            </a:blip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Arial" panose="020B0604020202020204" pitchFamily="34" charset="0"/>
                <a:cs typeface="Arial" panose="020B0604020202020204" pitchFamily="34" charset="0"/>
              </a:endParaRPr>
            </a:p>
          </p:txBody>
        </p:sp>
      </p:grpSp>
      <p:sp>
        <p:nvSpPr>
          <p:cNvPr id="23" name="ZoneTexte 22"/>
          <p:cNvSpPr txBox="1"/>
          <p:nvPr/>
        </p:nvSpPr>
        <p:spPr>
          <a:xfrm>
            <a:off x="8604448" y="6479800"/>
            <a:ext cx="539552" cy="369332"/>
          </a:xfrm>
          <a:prstGeom prst="rect">
            <a:avLst/>
          </a:prstGeom>
          <a:solidFill>
            <a:schemeClr val="bg1"/>
          </a:solidFill>
        </p:spPr>
        <p:txBody>
          <a:bodyPr wrap="square" rtlCol="0">
            <a:spAutoFit/>
          </a:bodyPr>
          <a:lstStyle/>
          <a:p>
            <a:endParaRPr lang="fr-FR" dirty="0"/>
          </a:p>
        </p:txBody>
      </p:sp>
      <p:sp>
        <p:nvSpPr>
          <p:cNvPr id="24" name="Rectangle 23"/>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2" name="ZoneTexte 1"/>
          <p:cNvSpPr txBox="1"/>
          <p:nvPr/>
        </p:nvSpPr>
        <p:spPr>
          <a:xfrm>
            <a:off x="6660232" y="6381328"/>
            <a:ext cx="1728192" cy="369332"/>
          </a:xfrm>
          <a:prstGeom prst="rect">
            <a:avLst/>
          </a:prstGeom>
          <a:solidFill>
            <a:schemeClr val="bg1"/>
          </a:solidFill>
        </p:spPr>
        <p:txBody>
          <a:bodyPr wrap="square" rtlCol="0">
            <a:spAutoFit/>
          </a:bodyPr>
          <a:lstStyle/>
          <a:p>
            <a:endParaRPr lang="fr-FR" dirty="0"/>
          </a:p>
        </p:txBody>
      </p:sp>
      <p:sp>
        <p:nvSpPr>
          <p:cNvPr id="28" name="ZoneTexte 27"/>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6950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0500" y="906067"/>
            <a:ext cx="3533482" cy="256480"/>
          </a:xfrm>
          <a:prstGeom prst="rect">
            <a:avLst/>
          </a:prstGeom>
        </p:spPr>
        <p:txBody>
          <a:bodyPr wrap="square">
            <a:spAutoFit/>
          </a:bodyPr>
          <a:lstStyle/>
          <a:p>
            <a:r>
              <a:rPr lang="fr-FR" sz="1600" baseline="30000" dirty="0">
                <a:solidFill>
                  <a:srgbClr val="003366"/>
                </a:solidFill>
                <a:latin typeface="Arial" panose="020B0604020202020204" pitchFamily="34" charset="0"/>
                <a:cs typeface="Arial" panose="020B0604020202020204" pitchFamily="34" charset="0"/>
              </a:rPr>
              <a:t>Des cabinets nationaux et locaux</a:t>
            </a:r>
          </a:p>
        </p:txBody>
      </p:sp>
      <p:sp>
        <p:nvSpPr>
          <p:cNvPr id="13" name="ZoneTexte 12"/>
          <p:cNvSpPr txBox="1"/>
          <p:nvPr/>
        </p:nvSpPr>
        <p:spPr>
          <a:xfrm>
            <a:off x="7792531" y="6429144"/>
            <a:ext cx="841910" cy="369332"/>
          </a:xfrm>
          <a:prstGeom prst="rect">
            <a:avLst/>
          </a:prstGeom>
          <a:solidFill>
            <a:schemeClr val="bg1"/>
          </a:solidFill>
        </p:spPr>
        <p:txBody>
          <a:bodyPr wrap="square" rtlCol="0">
            <a:spAutoFit/>
          </a:bodyPr>
          <a:lstStyle/>
          <a:p>
            <a:endParaRPr lang="fr-FR" dirty="0"/>
          </a:p>
        </p:txBody>
      </p:sp>
      <p:sp>
        <p:nvSpPr>
          <p:cNvPr id="14" name="Rectangle 13"/>
          <p:cNvSpPr/>
          <p:nvPr/>
        </p:nvSpPr>
        <p:spPr>
          <a:xfrm>
            <a:off x="311924" y="458764"/>
            <a:ext cx="4410182" cy="502702"/>
          </a:xfrm>
          <a:prstGeom prst="rect">
            <a:avLst/>
          </a:prstGeom>
        </p:spPr>
        <p:txBody>
          <a:bodyPr wrap="none">
            <a:spAutoFit/>
          </a:bodyPr>
          <a:lstStyle/>
          <a:p>
            <a:r>
              <a:rPr lang="fr-FR" sz="4000" baseline="30000" dirty="0">
                <a:solidFill>
                  <a:srgbClr val="003366"/>
                </a:solidFill>
                <a:latin typeface="Arial" panose="020B0604020202020204" pitchFamily="34" charset="0"/>
                <a:cs typeface="Arial" panose="020B0604020202020204" pitchFamily="34" charset="0"/>
              </a:rPr>
              <a:t>Nos associés et partenaires</a:t>
            </a:r>
          </a:p>
        </p:txBody>
      </p:sp>
      <p:sp>
        <p:nvSpPr>
          <p:cNvPr id="16" name="Rectangle 15"/>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18" name="Espace réservé du numéro de diapositive 1"/>
          <p:cNvSpPr txBox="1">
            <a:spLocks/>
          </p:cNvSpPr>
          <p:nvPr/>
        </p:nvSpPr>
        <p:spPr>
          <a:xfrm>
            <a:off x="8505113" y="6342555"/>
            <a:ext cx="529705" cy="365125"/>
          </a:xfrm>
          <a:prstGeom prst="rect">
            <a:avLst/>
          </a:prstGeom>
        </p:spPr>
        <p:txBody>
          <a:bodyPr vert="horz" lIns="91440" tIns="45720" rIns="91440" bIns="45720" rtlCol="0" anchor="ctr"/>
          <a:lstStyle>
            <a:defPPr>
              <a:defRPr lang="fr-FR"/>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96A44AA5-3D74-448F-A562-209A3B76681A}" type="slidenum">
              <a:rPr lang="fr-FR" sz="1100" smtClean="0">
                <a:latin typeface="Arial" pitchFamily="34" charset="0"/>
                <a:cs typeface="Arial" pitchFamily="34" charset="0"/>
              </a:rPr>
              <a:pPr>
                <a:defRPr/>
              </a:pPr>
              <a:t>7</a:t>
            </a:fld>
            <a:endParaRPr lang="fr-FR" sz="1100" dirty="0">
              <a:latin typeface="Arial" pitchFamily="34" charset="0"/>
              <a:cs typeface="Arial" pitchFamily="34" charset="0"/>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3" name="ZoneTexte 2"/>
          <p:cNvSpPr txBox="1"/>
          <p:nvPr/>
        </p:nvSpPr>
        <p:spPr>
          <a:xfrm>
            <a:off x="1614881" y="1277644"/>
            <a:ext cx="3370845" cy="3816429"/>
          </a:xfrm>
          <a:prstGeom prst="rect">
            <a:avLst/>
          </a:prstGeom>
          <a:noFill/>
        </p:spPr>
        <p:txBody>
          <a:bodyPr wrap="square" rtlCol="0">
            <a:spAutoFit/>
          </a:bodyPr>
          <a:lstStyle/>
          <a:p>
            <a:endParaRPr lang="fr-FR" sz="1100" b="1" dirty="0"/>
          </a:p>
          <a:p>
            <a:endParaRPr lang="fr-FR" sz="1100" b="1" dirty="0"/>
          </a:p>
          <a:p>
            <a:r>
              <a:rPr lang="fr-FR" sz="1100" b="1" dirty="0"/>
              <a:t>Abdoullah Lala </a:t>
            </a:r>
          </a:p>
          <a:p>
            <a:r>
              <a:rPr lang="fr-FR" sz="1100" dirty="0"/>
              <a:t>Président de Crowe JMAC</a:t>
            </a:r>
          </a:p>
          <a:p>
            <a:r>
              <a:rPr lang="fr-FR" sz="1100" dirty="0"/>
              <a:t>Expert Comptable et Commissaire aux comptes</a:t>
            </a:r>
          </a:p>
          <a:p>
            <a:r>
              <a:rPr lang="fr-FR" sz="1100" dirty="0"/>
              <a:t>Diplômé de Sciences Po Paris (EF 1992)</a:t>
            </a:r>
          </a:p>
          <a:p>
            <a:r>
              <a:rPr lang="fr-FR" sz="1100" dirty="0"/>
              <a:t>Formateur à Francis Lefebvre Formation et CNCC Formation (IFRS, Fiscalité de Groupe, Consolidation de comptes).</a:t>
            </a:r>
          </a:p>
          <a:p>
            <a:r>
              <a:rPr lang="fr-FR" sz="1100" dirty="0"/>
              <a:t>Past Président de l’Ordre des Experts Comptables de la Réunion et élu à la CRCC de la Réunion de 2012 à 2016,</a:t>
            </a:r>
          </a:p>
          <a:p>
            <a:r>
              <a:rPr lang="fr-FR" sz="1100" dirty="0"/>
              <a:t>Contrôleur  praticien pour le H3C dan le cadre des contrôles d’activité des CAC.</a:t>
            </a:r>
          </a:p>
          <a:p>
            <a:endParaRPr lang="fr-FR" sz="1100" b="1" dirty="0"/>
          </a:p>
          <a:p>
            <a:r>
              <a:rPr lang="fr-FR" sz="1100" b="1" dirty="0"/>
              <a:t>Amina Lala </a:t>
            </a:r>
          </a:p>
          <a:p>
            <a:r>
              <a:rPr lang="fr-FR" sz="1100" dirty="0"/>
              <a:t>Directrice générale</a:t>
            </a:r>
          </a:p>
          <a:p>
            <a:r>
              <a:rPr lang="fr-FR" sz="1100" dirty="0"/>
              <a:t>Expert Comptable </a:t>
            </a:r>
          </a:p>
          <a:p>
            <a:r>
              <a:rPr lang="fr-FR" sz="1100" dirty="0"/>
              <a:t>Commissaire aux comptes</a:t>
            </a:r>
          </a:p>
          <a:p>
            <a:r>
              <a:rPr lang="fr-FR" sz="1100" dirty="0"/>
              <a:t>DESS Finance fiscalité </a:t>
            </a:r>
          </a:p>
          <a:p>
            <a:r>
              <a:rPr lang="fr-FR" sz="1100" dirty="0"/>
              <a:t>Chargée d’enseignement à l’Université de La Réunion </a:t>
            </a:r>
          </a:p>
          <a:p>
            <a:r>
              <a:rPr lang="fr-FR" sz="1100" dirty="0"/>
              <a:t>Formateur à Francis Lefebvre Formation (consolidation Groupe)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51" y="1661907"/>
            <a:ext cx="918730" cy="136358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93" y="3628083"/>
            <a:ext cx="937871" cy="1303513"/>
          </a:xfrm>
          <a:prstGeom prst="rect">
            <a:avLst/>
          </a:prstGeom>
        </p:spPr>
      </p:pic>
      <p:pic>
        <p:nvPicPr>
          <p:cNvPr id="1028" name="Picture 4" descr="M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362" y="1342852"/>
            <a:ext cx="939137" cy="1177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G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905" y="2995397"/>
            <a:ext cx="1008053" cy="1265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Rectangle 8"/>
          <p:cNvSpPr/>
          <p:nvPr/>
        </p:nvSpPr>
        <p:spPr>
          <a:xfrm>
            <a:off x="6319333" y="1255999"/>
            <a:ext cx="2310665" cy="3308598"/>
          </a:xfrm>
          <a:prstGeom prst="rect">
            <a:avLst/>
          </a:prstGeom>
        </p:spPr>
        <p:txBody>
          <a:bodyPr wrap="square">
            <a:spAutoFit/>
          </a:bodyPr>
          <a:lstStyle/>
          <a:p>
            <a:r>
              <a:rPr lang="fr-FR" sz="1100" b="1" dirty="0"/>
              <a:t>Martine Marandel </a:t>
            </a:r>
            <a:endParaRPr lang="fr-FR" sz="1100" dirty="0"/>
          </a:p>
          <a:p>
            <a:r>
              <a:rPr lang="fr-FR" sz="1100" dirty="0"/>
              <a:t> </a:t>
            </a:r>
          </a:p>
          <a:p>
            <a:r>
              <a:rPr lang="fr-FR" sz="1100" dirty="0"/>
              <a:t>Présidente d’Honneur </a:t>
            </a:r>
          </a:p>
          <a:p>
            <a:r>
              <a:rPr lang="fr-FR" sz="1100" dirty="0"/>
              <a:t>Expert comptable</a:t>
            </a:r>
          </a:p>
          <a:p>
            <a:r>
              <a:rPr lang="fr-FR" sz="1100" dirty="0"/>
              <a:t> VP du Medef IDF</a:t>
            </a:r>
          </a:p>
          <a:p>
            <a:endParaRPr lang="fr-FR" sz="1100" dirty="0"/>
          </a:p>
          <a:p>
            <a:r>
              <a:rPr lang="fr-FR" sz="1100" dirty="0"/>
              <a:t> </a:t>
            </a:r>
          </a:p>
          <a:p>
            <a:r>
              <a:rPr lang="fr-FR" sz="1100" dirty="0"/>
              <a:t> </a:t>
            </a:r>
          </a:p>
          <a:p>
            <a:endParaRPr lang="fr-FR" sz="1100" dirty="0"/>
          </a:p>
          <a:p>
            <a:r>
              <a:rPr lang="fr-FR" sz="1100" dirty="0"/>
              <a:t> </a:t>
            </a:r>
          </a:p>
          <a:p>
            <a:r>
              <a:rPr lang="fr-FR" sz="1100" dirty="0"/>
              <a:t> </a:t>
            </a:r>
          </a:p>
          <a:p>
            <a:r>
              <a:rPr lang="fr-FR" sz="1100" b="1" dirty="0"/>
              <a:t>Gérard Picault </a:t>
            </a:r>
            <a:endParaRPr lang="fr-FR" sz="1100" dirty="0"/>
          </a:p>
          <a:p>
            <a:r>
              <a:rPr lang="fr-FR" sz="1100" b="1" dirty="0"/>
              <a:t> </a:t>
            </a:r>
            <a:endParaRPr lang="fr-FR" sz="1100" dirty="0"/>
          </a:p>
          <a:p>
            <a:r>
              <a:rPr lang="fr-FR" sz="1100" dirty="0"/>
              <a:t>Expert comptable</a:t>
            </a:r>
          </a:p>
          <a:p>
            <a:r>
              <a:rPr lang="fr-FR" sz="1100" dirty="0"/>
              <a:t>Commissaire aux comptes</a:t>
            </a:r>
          </a:p>
          <a:p>
            <a:r>
              <a:rPr lang="fr-FR" sz="1100" dirty="0"/>
              <a:t>Formateur spécialisé en normes IFRS</a:t>
            </a:r>
          </a:p>
          <a:p>
            <a:r>
              <a:rPr lang="fr-FR" sz="1100" dirty="0"/>
              <a:t> Rédacteur d’ouvrages et d’articles sur la normalisation comptable</a:t>
            </a:r>
          </a:p>
          <a:p>
            <a:r>
              <a:rPr lang="fr-FR" sz="1100" dirty="0"/>
              <a:t>  </a:t>
            </a: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4905" y="4687403"/>
            <a:ext cx="1053050" cy="131845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0" name="Rectangle 9"/>
          <p:cNvSpPr/>
          <p:nvPr/>
        </p:nvSpPr>
        <p:spPr>
          <a:xfrm>
            <a:off x="6444207" y="4687403"/>
            <a:ext cx="2073185" cy="1266843"/>
          </a:xfrm>
          <a:prstGeom prst="rect">
            <a:avLst/>
          </a:prstGeom>
        </p:spPr>
        <p:txBody>
          <a:bodyPr wrap="square">
            <a:spAutoFit/>
          </a:bodyPr>
          <a:lstStyle/>
          <a:p>
            <a:r>
              <a:rPr lang="fr-FR" sz="1100" b="1" dirty="0"/>
              <a:t>Patrick Piochaud </a:t>
            </a:r>
            <a:endParaRPr lang="fr-FR" sz="1100" dirty="0"/>
          </a:p>
          <a:p>
            <a:r>
              <a:rPr lang="fr-FR" sz="1100" b="1" dirty="0"/>
              <a:t> </a:t>
            </a:r>
            <a:endParaRPr lang="fr-FR" sz="1100" dirty="0"/>
          </a:p>
          <a:p>
            <a:r>
              <a:rPr lang="fr-FR" sz="1100" dirty="0"/>
              <a:t>Directeur général délégué  </a:t>
            </a:r>
          </a:p>
          <a:p>
            <a:r>
              <a:rPr lang="fr-FR" sz="1100" dirty="0"/>
              <a:t>Expert comptable </a:t>
            </a:r>
          </a:p>
          <a:p>
            <a:r>
              <a:rPr lang="fr-FR" sz="1100" dirty="0"/>
              <a:t>Commissaire aux comptes </a:t>
            </a:r>
          </a:p>
          <a:p>
            <a:r>
              <a:rPr lang="fr-FR" sz="1100" dirty="0"/>
              <a:t> </a:t>
            </a:r>
          </a:p>
          <a:p>
            <a:r>
              <a:rPr lang="fr-FR" sz="1100" dirty="0"/>
              <a:t> </a:t>
            </a:r>
          </a:p>
        </p:txBody>
      </p:sp>
      <p:sp>
        <p:nvSpPr>
          <p:cNvPr id="12" name="ZoneTexte 11"/>
          <p:cNvSpPr txBox="1"/>
          <p:nvPr/>
        </p:nvSpPr>
        <p:spPr>
          <a:xfrm>
            <a:off x="6660232" y="6383638"/>
            <a:ext cx="1800200" cy="369332"/>
          </a:xfrm>
          <a:prstGeom prst="rect">
            <a:avLst/>
          </a:prstGeom>
          <a:solidFill>
            <a:schemeClr val="bg1"/>
          </a:solidFill>
        </p:spPr>
        <p:txBody>
          <a:bodyPr wrap="square" rtlCol="0">
            <a:spAutoFit/>
          </a:bodyPr>
          <a:lstStyle/>
          <a:p>
            <a:endParaRPr lang="fr-FR" dirty="0"/>
          </a:p>
        </p:txBody>
      </p:sp>
      <p:sp>
        <p:nvSpPr>
          <p:cNvPr id="19" name="ZoneTexte 18"/>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42375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p:cNvSpPr>
            <a:spLocks noChangeArrowheads="1"/>
          </p:cNvSpPr>
          <p:nvPr/>
        </p:nvSpPr>
        <p:spPr bwMode="auto">
          <a:xfrm>
            <a:off x="6257305" y="2617851"/>
            <a:ext cx="3178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lvl="1" fontAlgn="base">
              <a:spcBef>
                <a:spcPct val="0"/>
              </a:spcBef>
              <a:spcAft>
                <a:spcPct val="0"/>
              </a:spcAft>
              <a:buClr>
                <a:srgbClr val="F6BB00"/>
              </a:buClr>
            </a:pPr>
            <a:r>
              <a:rPr lang="en-US" altLang="en-US" sz="1600" b="1" dirty="0">
                <a:solidFill>
                  <a:schemeClr val="bg1"/>
                </a:solidFill>
                <a:latin typeface="Arial" panose="020B0604020202020204" pitchFamily="34" charset="0"/>
                <a:cs typeface="Arial" panose="020B0604020202020204" pitchFamily="34" charset="0"/>
              </a:rPr>
              <a:t>Un service impeccable</a:t>
            </a:r>
          </a:p>
        </p:txBody>
      </p:sp>
      <p:sp>
        <p:nvSpPr>
          <p:cNvPr id="7" name="Rectangle 28"/>
          <p:cNvSpPr>
            <a:spLocks noChangeArrowheads="1"/>
          </p:cNvSpPr>
          <p:nvPr/>
        </p:nvSpPr>
        <p:spPr bwMode="auto">
          <a:xfrm>
            <a:off x="6257304" y="2919569"/>
            <a:ext cx="268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lvl="1" fontAlgn="base">
              <a:spcBef>
                <a:spcPct val="0"/>
              </a:spcBef>
              <a:spcAft>
                <a:spcPct val="0"/>
              </a:spcAft>
              <a:buClr>
                <a:srgbClr val="F6BB00"/>
              </a:buClr>
            </a:pPr>
            <a:r>
              <a:rPr lang="en-US" altLang="en-US" sz="1600" b="1" dirty="0">
                <a:solidFill>
                  <a:schemeClr val="bg1"/>
                </a:solidFill>
                <a:latin typeface="Arial" panose="020B0604020202020204" pitchFamily="34" charset="0"/>
                <a:cs typeface="Arial" panose="020B0604020202020204" pitchFamily="34" charset="0"/>
              </a:rPr>
              <a:t>Une expertise technique</a:t>
            </a:r>
          </a:p>
        </p:txBody>
      </p:sp>
      <p:sp>
        <p:nvSpPr>
          <p:cNvPr id="8" name="Rectangle 29"/>
          <p:cNvSpPr>
            <a:spLocks noChangeArrowheads="1"/>
          </p:cNvSpPr>
          <p:nvPr/>
        </p:nvSpPr>
        <p:spPr bwMode="auto">
          <a:xfrm>
            <a:off x="6268290" y="3466190"/>
            <a:ext cx="27665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lvl="1" fontAlgn="base">
              <a:spcBef>
                <a:spcPct val="0"/>
              </a:spcBef>
              <a:spcAft>
                <a:spcPct val="0"/>
              </a:spcAft>
              <a:buClr>
                <a:srgbClr val="F6BB00"/>
              </a:buClr>
            </a:pPr>
            <a:r>
              <a:rPr lang="en-US" altLang="en-US" sz="1600" b="1" dirty="0">
                <a:solidFill>
                  <a:schemeClr val="bg1"/>
                </a:solidFill>
                <a:latin typeface="Arial" panose="020B0604020202020204" pitchFamily="34" charset="0"/>
                <a:cs typeface="Arial" panose="020B0604020202020204" pitchFamily="34" charset="0"/>
              </a:rPr>
              <a:t>Une relation de confiance</a:t>
            </a:r>
          </a:p>
        </p:txBody>
      </p:sp>
      <p:sp>
        <p:nvSpPr>
          <p:cNvPr id="9" name="Rectangle 35"/>
          <p:cNvSpPr>
            <a:spLocks noChangeArrowheads="1"/>
          </p:cNvSpPr>
          <p:nvPr/>
        </p:nvSpPr>
        <p:spPr bwMode="auto">
          <a:xfrm>
            <a:off x="6257304" y="2314231"/>
            <a:ext cx="3016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lvl="1" fontAlgn="base">
              <a:spcBef>
                <a:spcPct val="0"/>
              </a:spcBef>
              <a:spcAft>
                <a:spcPct val="0"/>
              </a:spcAft>
              <a:buClr>
                <a:srgbClr val="F6BB00"/>
              </a:buClr>
            </a:pPr>
            <a:r>
              <a:rPr lang="en-US" altLang="en-US" sz="1600" b="1" dirty="0">
                <a:solidFill>
                  <a:schemeClr val="bg1"/>
                </a:solidFill>
                <a:latin typeface="Arial" panose="020B0604020202020204" pitchFamily="34" charset="0"/>
                <a:cs typeface="Arial" panose="020B0604020202020204" pitchFamily="34" charset="0"/>
              </a:rPr>
              <a:t>Un réseau homogène</a:t>
            </a:r>
          </a:p>
        </p:txBody>
      </p:sp>
      <p:sp>
        <p:nvSpPr>
          <p:cNvPr id="10" name="TextBox 36"/>
          <p:cNvSpPr txBox="1">
            <a:spLocks noChangeArrowheads="1"/>
          </p:cNvSpPr>
          <p:nvPr/>
        </p:nvSpPr>
        <p:spPr bwMode="auto">
          <a:xfrm>
            <a:off x="539552" y="226775"/>
            <a:ext cx="8472895" cy="88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2646" tIns="71323" rIns="142646" bIns="71323">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fontAlgn="base">
              <a:spcBef>
                <a:spcPct val="0"/>
              </a:spcBef>
              <a:spcAft>
                <a:spcPct val="0"/>
              </a:spcAft>
            </a:pPr>
            <a:r>
              <a:rPr lang="en-US" altLang="en-US" b="1" dirty="0">
                <a:solidFill>
                  <a:srgbClr val="003366"/>
                </a:solidFill>
                <a:latin typeface="Arial" panose="020B0604020202020204" pitchFamily="34" charset="0"/>
                <a:cs typeface="Arial" panose="020B0604020202020204" pitchFamily="34" charset="0"/>
              </a:rPr>
              <a:t>La marque Crowe - nos valeurs,  notre engagement : </a:t>
            </a:r>
          </a:p>
          <a:p>
            <a:pPr algn="r" fontAlgn="base">
              <a:spcBef>
                <a:spcPct val="0"/>
              </a:spcBef>
              <a:spcAft>
                <a:spcPct val="0"/>
              </a:spcAft>
            </a:pPr>
            <a:r>
              <a:rPr lang="en-US" altLang="en-US" b="1" dirty="0">
                <a:solidFill>
                  <a:srgbClr val="003366"/>
                </a:solidFill>
                <a:latin typeface="Arial" panose="020B0604020202020204" pitchFamily="34" charset="0"/>
                <a:cs typeface="Arial" panose="020B0604020202020204" pitchFamily="34" charset="0"/>
              </a:rPr>
              <a:t>Smart decisions, lasting value</a:t>
            </a:r>
          </a:p>
        </p:txBody>
      </p:sp>
      <p:sp>
        <p:nvSpPr>
          <p:cNvPr id="14" name="Rectangle 42"/>
          <p:cNvSpPr>
            <a:spLocks noChangeArrowheads="1"/>
          </p:cNvSpPr>
          <p:nvPr/>
        </p:nvSpPr>
        <p:spPr bwMode="auto">
          <a:xfrm>
            <a:off x="6268291" y="3174347"/>
            <a:ext cx="2685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lvl="1" fontAlgn="base">
              <a:spcBef>
                <a:spcPct val="0"/>
              </a:spcBef>
              <a:spcAft>
                <a:spcPct val="0"/>
              </a:spcAft>
              <a:buClr>
                <a:srgbClr val="F6BB00"/>
              </a:buClr>
            </a:pPr>
            <a:r>
              <a:rPr lang="en-US" altLang="en-US" sz="1600" b="1" dirty="0">
                <a:solidFill>
                  <a:schemeClr val="bg1"/>
                </a:solidFill>
                <a:latin typeface="Arial" panose="020B0604020202020204" pitchFamily="34" charset="0"/>
                <a:cs typeface="Arial" panose="020B0604020202020204" pitchFamily="34" charset="0"/>
              </a:rPr>
              <a:t>Une qualité constante</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2867" y="2104929"/>
            <a:ext cx="2858265" cy="2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ce réservé du numéro de diapositive 1"/>
          <p:cNvSpPr txBox="1">
            <a:spLocks/>
          </p:cNvSpPr>
          <p:nvPr/>
        </p:nvSpPr>
        <p:spPr>
          <a:xfrm>
            <a:off x="8505113" y="6342555"/>
            <a:ext cx="529705" cy="365125"/>
          </a:xfrm>
          <a:prstGeom prst="rect">
            <a:avLst/>
          </a:prstGeom>
        </p:spPr>
        <p:txBody>
          <a:bodyPr vert="horz" lIns="91440" tIns="45720" rIns="91440" bIns="45720" rtlCol="0" anchor="ctr"/>
          <a:lstStyle>
            <a:defPPr>
              <a:defRPr lang="fr-FR"/>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96A44AA5-3D74-448F-A562-209A3B76681A}" type="slidenum">
              <a:rPr lang="fr-FR" sz="1100" smtClean="0">
                <a:latin typeface="Arial" pitchFamily="34" charset="0"/>
                <a:cs typeface="Arial" pitchFamily="34" charset="0"/>
              </a:rPr>
              <a:pPr>
                <a:defRPr/>
              </a:pPr>
              <a:t>8</a:t>
            </a:fld>
            <a:endParaRPr lang="fr-FR" sz="1100" dirty="0">
              <a:latin typeface="Arial" pitchFamily="34" charset="0"/>
              <a:cs typeface="Arial" pitchFamily="34" charset="0"/>
            </a:endParaRPr>
          </a:p>
        </p:txBody>
      </p:sp>
      <p:sp>
        <p:nvSpPr>
          <p:cNvPr id="16" name="ZoneTexte 15"/>
          <p:cNvSpPr txBox="1"/>
          <p:nvPr/>
        </p:nvSpPr>
        <p:spPr>
          <a:xfrm>
            <a:off x="8505112" y="6479800"/>
            <a:ext cx="638887" cy="369332"/>
          </a:xfrm>
          <a:prstGeom prst="rect">
            <a:avLst/>
          </a:prstGeom>
          <a:solidFill>
            <a:schemeClr val="bg1"/>
          </a:solidFill>
        </p:spPr>
        <p:txBody>
          <a:bodyPr wrap="square" rtlCol="0">
            <a:spAutoFit/>
          </a:bodyPr>
          <a:lstStyle/>
          <a:p>
            <a:endParaRPr lang="fr-FR" dirty="0"/>
          </a:p>
        </p:txBody>
      </p:sp>
      <p:sp>
        <p:nvSpPr>
          <p:cNvPr id="11" name="Rectangle 10"/>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2" name="ZoneTexte 1"/>
          <p:cNvSpPr txBox="1"/>
          <p:nvPr/>
        </p:nvSpPr>
        <p:spPr>
          <a:xfrm>
            <a:off x="6588224" y="6287829"/>
            <a:ext cx="1800200" cy="474575"/>
          </a:xfrm>
          <a:prstGeom prst="rect">
            <a:avLst/>
          </a:prstGeom>
          <a:solidFill>
            <a:schemeClr val="bg1"/>
          </a:solidFill>
        </p:spPr>
        <p:txBody>
          <a:bodyPr wrap="square" rtlCol="0">
            <a:spAutoFit/>
          </a:bodyPr>
          <a:lstStyle/>
          <a:p>
            <a:endParaRPr lang="fr-FR" dirty="0"/>
          </a:p>
        </p:txBody>
      </p:sp>
      <p:sp>
        <p:nvSpPr>
          <p:cNvPr id="4" name="Espace réservé du numéro de diapositive 3"/>
          <p:cNvSpPr>
            <a:spLocks noGrp="1"/>
          </p:cNvSpPr>
          <p:nvPr>
            <p:ph type="sldNum" sz="quarter" idx="12"/>
          </p:nvPr>
        </p:nvSpPr>
        <p:spPr/>
        <p:txBody>
          <a:bodyPr/>
          <a:lstStyle/>
          <a:p>
            <a:fld id="{D0DE20B4-55BD-4796-AF02-A4A46F50879E}" type="slidenum">
              <a:rPr lang="fr-FR" smtClean="0"/>
              <a:pPr/>
              <a:t>8</a:t>
            </a:fld>
            <a:endParaRPr lang="fr-FR" dirty="0"/>
          </a:p>
        </p:txBody>
      </p:sp>
      <p:sp>
        <p:nvSpPr>
          <p:cNvPr id="18" name="ZoneTexte 17"/>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3676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Image 2"/>
          <p:cNvSpPr>
            <a:spLocks noChangeAspect="1"/>
          </p:cNvSpPr>
          <p:nvPr/>
        </p:nvSpPr>
        <p:spPr bwMode="auto">
          <a:xfrm>
            <a:off x="536316" y="2354329"/>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p>
        </p:txBody>
      </p:sp>
      <p:sp>
        <p:nvSpPr>
          <p:cNvPr id="47" name="Rectangle 46"/>
          <p:cNvSpPr/>
          <p:nvPr/>
        </p:nvSpPr>
        <p:spPr>
          <a:xfrm>
            <a:off x="827584" y="476672"/>
            <a:ext cx="5904656" cy="502702"/>
          </a:xfrm>
          <a:prstGeom prst="rect">
            <a:avLst/>
          </a:prstGeom>
        </p:spPr>
        <p:txBody>
          <a:bodyPr wrap="square">
            <a:spAutoFit/>
          </a:bodyPr>
          <a:lstStyle/>
          <a:p>
            <a:r>
              <a:rPr lang="fr-FR" sz="4000" baseline="30000" dirty="0">
                <a:solidFill>
                  <a:srgbClr val="003366"/>
                </a:solidFill>
                <a:latin typeface="Arial" panose="020B0604020202020204" pitchFamily="34" charset="0"/>
                <a:cs typeface="Arial" panose="020B0604020202020204" pitchFamily="34" charset="0"/>
              </a:rPr>
              <a:t>Chiffres-clés de Crowe France</a:t>
            </a:r>
          </a:p>
        </p:txBody>
      </p:sp>
      <p:sp>
        <p:nvSpPr>
          <p:cNvPr id="48" name="Rectangle 47"/>
          <p:cNvSpPr/>
          <p:nvPr/>
        </p:nvSpPr>
        <p:spPr>
          <a:xfrm>
            <a:off x="731358" y="979657"/>
            <a:ext cx="5352810" cy="256480"/>
          </a:xfrm>
          <a:prstGeom prst="rect">
            <a:avLst/>
          </a:prstGeom>
        </p:spPr>
        <p:txBody>
          <a:bodyPr wrap="square">
            <a:spAutoFit/>
          </a:bodyPr>
          <a:lstStyle/>
          <a:p>
            <a:r>
              <a:rPr lang="fr-FR" sz="1600" baseline="30000" dirty="0">
                <a:solidFill>
                  <a:srgbClr val="003366"/>
                </a:solidFill>
                <a:latin typeface="Arial" panose="020B0604020202020204" pitchFamily="34" charset="0"/>
                <a:cs typeface="Arial" panose="020B0604020202020204" pitchFamily="34" charset="0"/>
              </a:rPr>
              <a:t>Un groupe en croissance constante depuis son entrée dans le réseau Crowe Global</a:t>
            </a:r>
          </a:p>
        </p:txBody>
      </p:sp>
      <p:sp>
        <p:nvSpPr>
          <p:cNvPr id="2" name="ZoneTexte 1"/>
          <p:cNvSpPr txBox="1"/>
          <p:nvPr/>
        </p:nvSpPr>
        <p:spPr>
          <a:xfrm>
            <a:off x="8534142" y="6479800"/>
            <a:ext cx="609858" cy="369332"/>
          </a:xfrm>
          <a:prstGeom prst="rect">
            <a:avLst/>
          </a:prstGeom>
          <a:solidFill>
            <a:schemeClr val="bg1"/>
          </a:solidFill>
        </p:spPr>
        <p:txBody>
          <a:bodyPr wrap="square" rtlCol="0">
            <a:spAutoFit/>
          </a:bodyPr>
          <a:lstStyle/>
          <a:p>
            <a:endParaRPr lang="fr-FR" dirty="0"/>
          </a:p>
        </p:txBody>
      </p:sp>
      <p:sp>
        <p:nvSpPr>
          <p:cNvPr id="43" name="Rectangle 42"/>
          <p:cNvSpPr/>
          <p:nvPr/>
        </p:nvSpPr>
        <p:spPr>
          <a:xfrm>
            <a:off x="244549" y="6460582"/>
            <a:ext cx="2416046" cy="215444"/>
          </a:xfrm>
          <a:prstGeom prst="rect">
            <a:avLst/>
          </a:prstGeom>
        </p:spPr>
        <p:txBody>
          <a:bodyPr wrap="none">
            <a:spAutoFit/>
          </a:bodyPr>
          <a:lstStyle/>
          <a:p>
            <a:r>
              <a:rPr lang="fr-FR" sz="1200" baseline="30000" dirty="0">
                <a:solidFill>
                  <a:srgbClr val="6F6F6E"/>
                </a:solidFill>
                <a:latin typeface="Arial" panose="020B0604020202020204" pitchFamily="34" charset="0"/>
                <a:cs typeface="Arial" panose="020B0604020202020204" pitchFamily="34" charset="0"/>
              </a:rPr>
              <a:t>Audit | Expertise comptable | Conseil | Formation</a:t>
            </a:r>
          </a:p>
        </p:txBody>
      </p:sp>
      <p:sp>
        <p:nvSpPr>
          <p:cNvPr id="45" name="Espace réservé du numéro de diapositive 1"/>
          <p:cNvSpPr>
            <a:spLocks noGrp="1"/>
          </p:cNvSpPr>
          <p:nvPr>
            <p:ph type="sldNum" sz="quarter" idx="12"/>
          </p:nvPr>
        </p:nvSpPr>
        <p:spPr>
          <a:prstGeom prst="rect">
            <a:avLst/>
          </a:prstGeom>
        </p:spPr>
        <p:txBody>
          <a:bodyPr/>
          <a:lstStyle/>
          <a:p>
            <a:pPr>
              <a:defRPr/>
            </a:pPr>
            <a:fld id="{96A44AA5-3D74-448F-A562-209A3B76681A}" type="slidenum">
              <a:rPr lang="fr-FR" sz="1100" smtClean="0">
                <a:latin typeface="Arial" pitchFamily="34" charset="0"/>
                <a:cs typeface="Arial" pitchFamily="34" charset="0"/>
              </a:rPr>
              <a:pPr>
                <a:defRPr/>
              </a:pPr>
              <a:t>9</a:t>
            </a:fld>
            <a:endParaRPr lang="fr-FR" sz="1100" dirty="0">
              <a:latin typeface="Arial" pitchFamily="34"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8" y="1445755"/>
            <a:ext cx="6264696" cy="365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725" y="1393511"/>
            <a:ext cx="2777586" cy="184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54" y="5053525"/>
            <a:ext cx="4949642" cy="123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965" y="3915410"/>
            <a:ext cx="2719968" cy="9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5168" y="4869160"/>
            <a:ext cx="265272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p:cNvSpPr txBox="1"/>
          <p:nvPr/>
        </p:nvSpPr>
        <p:spPr>
          <a:xfrm>
            <a:off x="6583986" y="6232791"/>
            <a:ext cx="2017926" cy="494018"/>
          </a:xfrm>
          <a:prstGeom prst="rect">
            <a:avLst/>
          </a:prstGeom>
          <a:solidFill>
            <a:schemeClr val="bg1"/>
          </a:solidFill>
        </p:spPr>
        <p:txBody>
          <a:bodyPr wrap="square" rtlCol="0">
            <a:spAutoFit/>
          </a:bodyPr>
          <a:lstStyle/>
          <a:p>
            <a:endParaRPr lang="fr-FR" dirty="0"/>
          </a:p>
        </p:txBody>
      </p:sp>
      <p:sp>
        <p:nvSpPr>
          <p:cNvPr id="15" name="ZoneTexte 14"/>
          <p:cNvSpPr txBox="1"/>
          <p:nvPr/>
        </p:nvSpPr>
        <p:spPr>
          <a:xfrm>
            <a:off x="2987824" y="6381328"/>
            <a:ext cx="295232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8483110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7759</TotalTime>
  <Words>3570</Words>
  <Application>Microsoft Office PowerPoint</Application>
  <PresentationFormat>Affichage à l'écran (4:3)</PresentationFormat>
  <Paragraphs>461</Paragraphs>
  <Slides>31</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31</vt:i4>
      </vt:variant>
    </vt:vector>
  </HeadingPairs>
  <TitlesOfParts>
    <vt:vector size="43" baseType="lpstr">
      <vt:lpstr>Arial</vt:lpstr>
      <vt:lpstr>ArialMT</vt:lpstr>
      <vt:lpstr>Calibri</vt:lpstr>
      <vt:lpstr>Calibri Light</vt:lpstr>
      <vt:lpstr>Helvetica LT Std Cond</vt:lpstr>
      <vt:lpstr>LucidaGrande</vt:lpstr>
      <vt:lpstr>New York</vt:lpstr>
      <vt:lpstr>Times New Roman</vt:lpstr>
      <vt:lpstr>Trebuchet MS</vt:lpstr>
      <vt:lpstr>Wingdings</vt:lpstr>
      <vt:lpstr>Wingdings 3</vt:lpstr>
      <vt:lpstr>Thème Office</vt:lpstr>
      <vt:lpstr>Smart decisions , lasting value</vt:lpstr>
      <vt:lpstr>.</vt:lpstr>
      <vt:lpstr>.</vt:lpstr>
      <vt:lpstr>Qui sommes-nous ?</vt:lpstr>
      <vt:lpstr>Crowe JMAC en quelques chiffres  et lettres</vt:lpstr>
      <vt:lpstr>Les lignes de services</vt:lpstr>
      <vt:lpstr>Présentation PowerPoint</vt:lpstr>
      <vt:lpstr>Présentation PowerPoint</vt:lpstr>
      <vt:lpstr>Présentation PowerPoint</vt:lpstr>
      <vt:lpstr>Nos valeurs : Smart decisions, lasting value </vt:lpstr>
      <vt:lpstr>Crowe : smart decisions, lasting value</vt:lpstr>
      <vt:lpstr> la Gestion des risques :  l’indépendance</vt:lpstr>
      <vt:lpstr> la Gestion des risques :  l’indépendance</vt:lpstr>
      <vt:lpstr>Le contrôle de qualité</vt:lpstr>
      <vt:lpstr>Présentation PowerPoint</vt:lpstr>
      <vt:lpstr>La politique en matière de rotation (succession)  des signataires  et engagement RSE</vt:lpstr>
      <vt:lpstr>Nos engagements en matière de RSE</vt:lpstr>
      <vt:lpstr>Présentation PowerPoint</vt:lpstr>
      <vt:lpstr>Nos engagements en matière de RSE :  lancement en 2014 du Fonds de dotation  Crowe FRANCE </vt:lpstr>
      <vt:lpstr>Présentation PowerPoint</vt:lpstr>
      <vt:lpstr>CROWE Global</vt:lpstr>
      <vt:lpstr>Histoire de Crowe</vt:lpstr>
      <vt:lpstr>Présentation PowerPoint</vt:lpstr>
      <vt:lpstr>.</vt:lpstr>
      <vt:lpstr>Abdoullah Lala, signataire</vt:lpstr>
      <vt:lpstr>Patrick Piochaud, signataire</vt:lpstr>
      <vt:lpstr>Amina Lala, CAC suppléant</vt:lpstr>
      <vt:lpstr>Gérard Picault, Directeur de mission </vt:lpstr>
      <vt:lpstr>Benoit Schindler, Directeur de Mission </vt:lpstr>
      <vt:lpstr>Hervé Morel, collaborateur confirmé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acu</cp:lastModifiedBy>
  <cp:revision>386</cp:revision>
  <cp:lastPrinted>2019-04-03T15:25:06Z</cp:lastPrinted>
  <dcterms:created xsi:type="dcterms:W3CDTF">2016-04-21T10:04:22Z</dcterms:created>
  <dcterms:modified xsi:type="dcterms:W3CDTF">2019-07-04T09:25:20Z</dcterms:modified>
</cp:coreProperties>
</file>