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449" r:id="rId2"/>
    <p:sldId id="295" r:id="rId3"/>
    <p:sldId id="500" r:id="rId4"/>
    <p:sldId id="499" r:id="rId5"/>
    <p:sldId id="497" r:id="rId6"/>
    <p:sldId id="503" r:id="rId7"/>
    <p:sldId id="501" r:id="rId8"/>
    <p:sldId id="495" r:id="rId9"/>
    <p:sldId id="496" r:id="rId10"/>
    <p:sldId id="502" r:id="rId11"/>
    <p:sldId id="504" r:id="rId12"/>
    <p:sldId id="505" r:id="rId13"/>
    <p:sldId id="450" r:id="rId14"/>
    <p:sldId id="494" r:id="rId15"/>
  </p:sldIdLst>
  <p:sldSz cx="9144000" cy="6858000" type="screen4x3"/>
  <p:notesSz cx="6789738" cy="9929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1B39"/>
    <a:srgbClr val="EEA420"/>
    <a:srgbClr val="FF9933"/>
    <a:srgbClr val="FF0066"/>
    <a:srgbClr val="FFFF66"/>
    <a:srgbClr val="FFBB03"/>
    <a:srgbClr val="E0B02D"/>
    <a:srgbClr val="E6B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74" autoAdjust="0"/>
    <p:restoredTop sz="84369" autoAdjust="0"/>
  </p:normalViewPr>
  <p:slideViewPr>
    <p:cSldViewPr>
      <p:cViewPr varScale="1">
        <p:scale>
          <a:sx n="60" d="100"/>
          <a:sy n="60" d="100"/>
        </p:scale>
        <p:origin x="150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5300"/>
          </a:xfrm>
          <a:prstGeom prst="rect">
            <a:avLst/>
          </a:prstGeom>
        </p:spPr>
        <p:txBody>
          <a:bodyPr vert="horz" lIns="88194" tIns="44097" rIns="88194" bIns="44097" rtlCol="0"/>
          <a:lstStyle>
            <a:lvl1pPr algn="l">
              <a:defRPr sz="1200">
                <a:latin typeface="Arial" pitchFamily="1" charset="0"/>
                <a:ea typeface="Arial" pitchFamily="1" charset="0"/>
                <a:cs typeface="Arial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5300"/>
          </a:xfrm>
          <a:prstGeom prst="rect">
            <a:avLst/>
          </a:prstGeom>
        </p:spPr>
        <p:txBody>
          <a:bodyPr vert="horz" wrap="square" lIns="88194" tIns="44097" rIns="88194" bIns="4409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B51E27-707D-4C9F-9353-862D4AE3C81B}" type="datetime1">
              <a:rPr lang="en-US"/>
              <a:pPr>
                <a:defRPr/>
              </a:pPr>
              <a:t>11/17/2019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1638" cy="495300"/>
          </a:xfrm>
          <a:prstGeom prst="rect">
            <a:avLst/>
          </a:prstGeom>
        </p:spPr>
        <p:txBody>
          <a:bodyPr vert="horz" lIns="88194" tIns="44097" rIns="88194" bIns="44097" rtlCol="0" anchor="b"/>
          <a:lstStyle>
            <a:lvl1pPr algn="l">
              <a:defRPr sz="1200">
                <a:latin typeface="Arial" pitchFamily="1" charset="0"/>
                <a:ea typeface="Arial" pitchFamily="1" charset="0"/>
                <a:cs typeface="Arial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6513" y="9432925"/>
            <a:ext cx="2941637" cy="495300"/>
          </a:xfrm>
          <a:prstGeom prst="rect">
            <a:avLst/>
          </a:prstGeom>
        </p:spPr>
        <p:txBody>
          <a:bodyPr vert="horz" wrap="square" lIns="88194" tIns="44097" rIns="88194" bIns="4409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EDD49D2-3535-4B4B-BED1-28E5E11B197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802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5300"/>
          </a:xfrm>
          <a:prstGeom prst="rect">
            <a:avLst/>
          </a:prstGeom>
        </p:spPr>
        <p:txBody>
          <a:bodyPr vert="horz" lIns="95525" tIns="47763" rIns="95525" bIns="4776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5300"/>
          </a:xfrm>
          <a:prstGeom prst="rect">
            <a:avLst/>
          </a:prstGeom>
        </p:spPr>
        <p:txBody>
          <a:bodyPr vert="horz" wrap="square" lIns="95525" tIns="47763" rIns="95525" bIns="4776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1" charset="0"/>
              </a:defRPr>
            </a:lvl1pPr>
          </a:lstStyle>
          <a:p>
            <a:pPr>
              <a:defRPr/>
            </a:pPr>
            <a:fld id="{5F182A2C-1362-407B-9688-282FC12B1FF3}" type="datetime1">
              <a:rPr lang="en-US"/>
              <a:pPr>
                <a:defRPr/>
              </a:pPr>
              <a:t>11/17/2019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25" tIns="47763" rIns="95525" bIns="47763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7225"/>
          </a:xfrm>
          <a:prstGeom prst="rect">
            <a:avLst/>
          </a:prstGeom>
        </p:spPr>
        <p:txBody>
          <a:bodyPr vert="horz" lIns="95525" tIns="47763" rIns="95525" bIns="4776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1638" cy="495300"/>
          </a:xfrm>
          <a:prstGeom prst="rect">
            <a:avLst/>
          </a:prstGeom>
        </p:spPr>
        <p:txBody>
          <a:bodyPr vert="horz" lIns="95525" tIns="47763" rIns="95525" bIns="4776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6513" y="9432925"/>
            <a:ext cx="2941637" cy="495300"/>
          </a:xfrm>
          <a:prstGeom prst="rect">
            <a:avLst/>
          </a:prstGeom>
        </p:spPr>
        <p:txBody>
          <a:bodyPr vert="horz" wrap="square" lIns="95525" tIns="47763" rIns="95525" bIns="4776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1" charset="0"/>
              </a:defRPr>
            </a:lvl1pPr>
          </a:lstStyle>
          <a:p>
            <a:pPr>
              <a:defRPr/>
            </a:pPr>
            <a:fld id="{B09CD6A0-FBF1-4D98-B5EB-558DB327B08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698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48765" eaLnBrk="0" hangingPunct="0"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marL="747408" indent="-287465" defTabSz="448765" eaLnBrk="0" hangingPunct="0"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marL="1149858" indent="-229972" defTabSz="448765" eaLnBrk="0" hangingPunct="0"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marL="1609801" indent="-229972" defTabSz="448765" eaLnBrk="0" hangingPunct="0"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marL="2069744" indent="-229972" defTabSz="448765" eaLnBrk="0" hangingPunct="0"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29688" indent="-229972" defTabSz="448765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89631" indent="-229972" defTabSz="448765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49574" indent="-229972" defTabSz="448765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909517" indent="-229972" defTabSz="448765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 hangingPunct="1">
              <a:buFont typeface="StarSymbol"/>
              <a:buNone/>
            </a:pPr>
            <a:fld id="{9BED68E8-822B-437F-97DB-5E7887E2522E}" type="slidenum">
              <a:rPr lang="en-US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pPr eaLnBrk="1" hangingPunct="1">
                <a:buFont typeface="StarSymbol"/>
                <a:buNone/>
              </a:pPr>
              <a:t>1</a:t>
            </a:fld>
            <a:endParaRPr lang="en-US" dirty="0" smtClean="0">
              <a:solidFill>
                <a:schemeClr val="tx1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dirty="0" smtClean="0">
              <a:ea typeface="MS PGothic" pitchFamily="34" charset="-128"/>
            </a:endParaRPr>
          </a:p>
        </p:txBody>
      </p:sp>
      <p:sp>
        <p:nvSpPr>
          <p:cNvPr id="133125" name="Espace réservé du pied de page 1"/>
          <p:cNvSpPr>
            <a:spLocks noGrp="1"/>
          </p:cNvSpPr>
          <p:nvPr>
            <p:ph type="ftr" sz="quarter"/>
          </p:nvPr>
        </p:nvSpPr>
        <p:spPr>
          <a:noFill/>
        </p:spPr>
        <p:txBody>
          <a:bodyPr/>
          <a:lstStyle>
            <a:lvl1pPr defTabSz="448765" eaLnBrk="0" hangingPunct="0"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marL="747408" indent="-287465" defTabSz="448765" eaLnBrk="0" hangingPunct="0"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marL="1149858" indent="-229972" defTabSz="448765" eaLnBrk="0" hangingPunct="0"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marL="1609801" indent="-229972" defTabSz="448765" eaLnBrk="0" hangingPunct="0"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marL="2069744" indent="-229972" defTabSz="448765" eaLnBrk="0" hangingPunct="0"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29688" indent="-229972" defTabSz="448765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89631" indent="-229972" defTabSz="448765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49574" indent="-229972" defTabSz="448765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909517" indent="-229972" defTabSz="448765" eaLnBrk="0" fontAlgn="base" hangingPunct="0">
              <a:lnSpc>
                <a:spcPct val="81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itchFamily="34" charset="0"/>
              <a:tabLst>
                <a:tab pos="723453" algn="l"/>
                <a:tab pos="1446905" algn="l"/>
                <a:tab pos="2170357" algn="l"/>
                <a:tab pos="289540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 hangingPunct="1">
              <a:buFont typeface="StarSymbol"/>
              <a:buNone/>
            </a:pPr>
            <a:endParaRPr lang="en-US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504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Sur un total de 10,2 milliards de baisses des prélèvements obligatoires prévues en 2020, les allégements se chiffrent à 9,3 milliards d'euros pour les ménages et près de 1 milliard pour les entreprises.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Outre la baisse de 5 milliards d'euros de l'impôt sur le revenu pour les classes moyennes annoncée au printemps par Emmanuel Macron à l'issue du grand débat national », les Français profiteront aussi de la suppression intégrale de la taxe d'habitation (pour 80 % des ménages, soit plus de 3 milliards d'euros) et de la défiscalisation des heures supplémentaires votée en fin d'année dernière sur fond de crise des « gilets jaunes ».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9CD6A0-FBF1-4D98-B5EB-558DB327B08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8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Pack actualité 2</a:t>
            </a:r>
            <a:r>
              <a:rPr lang="fr-FR" baseline="30000"/>
              <a:t>ème</a:t>
            </a:r>
            <a:r>
              <a:rPr lang="fr-FR"/>
              <a:t> trimestre 2019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0869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851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845947" y="9431599"/>
            <a:ext cx="2942220" cy="496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99A32062-4993-4237-8BBA-7A5965FE2EC1}" type="slidenum">
              <a:rPr lang="en-GB" sz="1200">
                <a:cs typeface="Arial" charset="0"/>
              </a:rPr>
              <a:pPr algn="r" eaLnBrk="1" hangingPunct="1"/>
              <a:t>5</a:t>
            </a:fld>
            <a:endParaRPr lang="en-GB" sz="1200" dirty="0">
              <a:cs typeface="Arial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0546" y="4716661"/>
            <a:ext cx="5428647" cy="4468416"/>
          </a:xfrm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774579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a limite de prise en compte des versements resterait inchangée et le droit au </a:t>
            </a:r>
            <a:r>
              <a:rPr lang="fr-FR" sz="1200" b="1" i="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report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 des excédents serait maintenu, mais le taux de réduction applicable à cet excédent serait le taux auquel il aurait ouvert droit. Ainsi, la fraction excédentaire des versements ayant ouvert droit à réduction d’impôt au taux de 40 % pourrait être utilisée, au même taux et dans les mêmes limites, pour le paiement de l’impôt sur les bénéfices au titre des cinq exercices suivants.</a:t>
            </a:r>
          </a:p>
          <a:p>
            <a:r>
              <a:rPr lang="fr-FR" sz="1200" b="1" i="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A noter : 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Les versements des exercices antérieurs, clos avant le 31 décembre 2020, et restant à reporter conserveraient le bénéfice d’une réduction d’impôt égale à 60 %.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Ces dispositions s’appliqueraient aux versements effectués au cours des </a:t>
            </a:r>
            <a:r>
              <a:rPr lang="fr-FR" sz="1200" b="1" i="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exercices clos à compter du 31 décembre 2020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9CD6A0-FBF1-4D98-B5EB-558DB327B08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751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i="0" kern="1200" cap="all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OPÉRATION DE REVITALISATION DE TERRITOIRE (ORT)</a:t>
            </a:r>
          </a:p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Créée par la loi portant évolution du logement, de l’aménagement et du numérique (Elan) du 23 novembre 2018, l’ORT est un outil nouveau à disposition des collectivités locales pour porter et mettre en œuvre un projet de territoire dans les domaines urbain, économique et social, pour lutter prioritairement contre la dévitalisation des </a:t>
            </a:r>
            <a:r>
              <a:rPr lang="fr-F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centres-villes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9CD6A0-FBF1-4D98-B5EB-558DB327B08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164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9CD6A0-FBF1-4D98-B5EB-558DB327B08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215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9425" y="990600"/>
            <a:ext cx="2266950" cy="54102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813" y="990600"/>
            <a:ext cx="6653212" cy="5410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13" y="990600"/>
            <a:ext cx="9072562" cy="5334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676400"/>
            <a:ext cx="4191000" cy="47244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1000" cy="47244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13" y="990600"/>
            <a:ext cx="9072562" cy="5334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676400"/>
            <a:ext cx="8534400" cy="472440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en-US" noProof="0" dirty="0" smtClean="0"/>
          </a:p>
        </p:txBody>
      </p:sp>
    </p:spTree>
  </p:cSld>
  <p:clrMapOvr>
    <a:masterClrMapping/>
  </p:clrMapOvr>
  <p:transition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13" y="990600"/>
            <a:ext cx="9072562" cy="5334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04800" y="1676400"/>
            <a:ext cx="8534400" cy="472440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</a:t>
            </a:r>
            <a:endParaRPr lang="en-US" noProof="0" dirty="0" smtClean="0"/>
          </a:p>
        </p:txBody>
      </p:sp>
    </p:spTree>
  </p:cSld>
  <p:clrMapOvr>
    <a:masterClrMapping/>
  </p:clrMapOvr>
  <p:transition>
    <p:split orient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13" y="990600"/>
            <a:ext cx="9072562" cy="5334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676400"/>
            <a:ext cx="4191000" cy="47244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4191000" cy="2286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191000" cy="2286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 bwMode="auto">
          <a:xfrm>
            <a:off x="0" y="1447800"/>
            <a:ext cx="9144000" cy="0"/>
          </a:xfrm>
          <a:prstGeom prst="line">
            <a:avLst/>
          </a:prstGeom>
          <a:ln>
            <a:solidFill>
              <a:srgbClr val="FFC000"/>
            </a:solidFill>
            <a:headEnd type="none" w="sm" len="sm"/>
            <a:tailEnd type="none" w="sm" len="sm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 bwMode="auto">
          <a:xfrm flipH="1">
            <a:off x="0" y="4191000"/>
            <a:ext cx="9144000" cy="0"/>
          </a:xfrm>
          <a:prstGeom prst="line">
            <a:avLst/>
          </a:prstGeom>
          <a:ln>
            <a:solidFill>
              <a:srgbClr val="FFC000"/>
            </a:solidFill>
            <a:headEnd type="none" w="sm" len="sm"/>
            <a:tailEnd type="none" w="sm" len="sm"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179388" y="6477000"/>
            <a:ext cx="3810000" cy="26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hangingPunct="1">
              <a:lnSpc>
                <a:spcPct val="100000"/>
              </a:lnSpc>
              <a:buClrTx/>
              <a:buSzTx/>
              <a:buFontTx/>
              <a:buNone/>
              <a:defRPr/>
            </a:pPr>
            <a:r>
              <a:rPr lang="en-US" sz="1100" dirty="0" smtClean="0">
                <a:solidFill>
                  <a:srgbClr val="808080"/>
                </a:solidFill>
              </a:rPr>
              <a:t>Audit  |  Expertise </a:t>
            </a:r>
            <a:r>
              <a:rPr lang="en-US" sz="1100" dirty="0" err="1" smtClean="0">
                <a:solidFill>
                  <a:srgbClr val="808080"/>
                </a:solidFill>
              </a:rPr>
              <a:t>comptable</a:t>
            </a:r>
            <a:r>
              <a:rPr lang="en-US" sz="1100" dirty="0" smtClean="0">
                <a:solidFill>
                  <a:srgbClr val="808080"/>
                </a:solidFill>
              </a:rPr>
              <a:t>  |  </a:t>
            </a:r>
            <a:r>
              <a:rPr lang="en-US" sz="1100" dirty="0" err="1" smtClean="0">
                <a:solidFill>
                  <a:srgbClr val="808080"/>
                </a:solidFill>
              </a:rPr>
              <a:t>Conseil</a:t>
            </a:r>
            <a:r>
              <a:rPr lang="en-US" sz="1100" dirty="0" smtClean="0">
                <a:solidFill>
                  <a:srgbClr val="808080"/>
                </a:solidFill>
              </a:rPr>
              <a:t>  |  Formation</a:t>
            </a:r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>
          <a:xfrm>
            <a:off x="214312" y="4226421"/>
            <a:ext cx="8715375" cy="1656184"/>
          </a:xfrm>
        </p:spPr>
        <p:txBody>
          <a:bodyPr/>
          <a:lstStyle>
            <a:lvl1pPr algn="ctr">
              <a:defRPr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8582"/>
            <a:ext cx="3131123" cy="86895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096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62300" y="-3197"/>
            <a:ext cx="5524500" cy="1389236"/>
          </a:xfrm>
        </p:spPr>
        <p:txBody>
          <a:bodyPr/>
          <a:lstStyle>
            <a:lvl1pPr>
              <a:defRPr b="0" cap="all" baseline="0"/>
            </a:lvl1pPr>
          </a:lstStyle>
          <a:p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0"/>
          </p:nvPr>
        </p:nvSpPr>
        <p:spPr>
          <a:xfrm>
            <a:off x="766800" y="2106000"/>
            <a:ext cx="7920000" cy="4032000"/>
          </a:xfrm>
        </p:spPr>
        <p:txBody>
          <a:bodyPr/>
          <a:lstStyle>
            <a:lvl1pPr marL="200025" indent="-200025">
              <a:tabLst>
                <a:tab pos="200025" algn="l"/>
              </a:tabLst>
              <a:defRPr/>
            </a:lvl1pPr>
            <a:lvl2pPr marL="406004" indent="-205979">
              <a:tabLst>
                <a:tab pos="406004" algn="l"/>
              </a:tabLst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 marL="538163" indent="-132160">
              <a:tabLst>
                <a:tab pos="538163" algn="l"/>
              </a:tabLst>
              <a:defRPr/>
            </a:lvl3pPr>
            <a:lvl4pPr marL="675085" indent="-136922">
              <a:tabLst>
                <a:tab pos="675085" algn="l"/>
              </a:tabLst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 marL="807244" indent="-132160">
              <a:tabLst>
                <a:tab pos="807244" algn="l"/>
              </a:tabLst>
              <a:defRPr/>
            </a:lvl5pPr>
            <a:lvl6pPr>
              <a:defRPr>
                <a:solidFill>
                  <a:schemeClr val="tx1">
                    <a:lumMod val="75000"/>
                  </a:schemeClr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</p:spTree>
    <p:extLst>
      <p:ext uri="{BB962C8B-B14F-4D97-AF65-F5344CB8AC3E}">
        <p14:creationId xmlns:p14="http://schemas.microsoft.com/office/powerpoint/2010/main" val="24138527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62300" y="-3197"/>
            <a:ext cx="5524500" cy="1389236"/>
          </a:xfrm>
        </p:spPr>
        <p:txBody>
          <a:bodyPr/>
          <a:lstStyle>
            <a:lvl1pPr>
              <a:defRPr b="0" cap="all" baseline="0"/>
            </a:lvl1pPr>
          </a:lstStyle>
          <a:p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0"/>
          </p:nvPr>
        </p:nvSpPr>
        <p:spPr>
          <a:xfrm>
            <a:off x="766800" y="2106000"/>
            <a:ext cx="7920000" cy="4032000"/>
          </a:xfrm>
        </p:spPr>
        <p:txBody>
          <a:bodyPr/>
          <a:lstStyle>
            <a:lvl1pPr marL="200025" indent="-200025">
              <a:tabLst>
                <a:tab pos="200025" algn="l"/>
              </a:tabLst>
              <a:defRPr/>
            </a:lvl1pPr>
            <a:lvl2pPr marL="406004" indent="-205979">
              <a:tabLst>
                <a:tab pos="406004" algn="l"/>
              </a:tabLst>
              <a:defRPr>
                <a:solidFill>
                  <a:schemeClr val="tx1">
                    <a:lumMod val="50000"/>
                  </a:schemeClr>
                </a:solidFill>
              </a:defRPr>
            </a:lvl2pPr>
            <a:lvl3pPr marL="538163" indent="-132160">
              <a:tabLst>
                <a:tab pos="538163" algn="l"/>
              </a:tabLst>
              <a:defRPr/>
            </a:lvl3pPr>
            <a:lvl4pPr marL="675085" indent="-136922">
              <a:tabLst>
                <a:tab pos="675085" algn="l"/>
              </a:tabLst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 marL="807244" indent="-132160">
              <a:tabLst>
                <a:tab pos="807244" algn="l"/>
              </a:tabLst>
              <a:defRPr/>
            </a:lvl5pPr>
            <a:lvl6pPr>
              <a:defRPr>
                <a:solidFill>
                  <a:schemeClr val="tx1">
                    <a:lumMod val="75000"/>
                  </a:schemeClr>
                </a:solidFill>
              </a:defRPr>
            </a:lvl6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</p:txBody>
      </p:sp>
    </p:spTree>
    <p:extLst>
      <p:ext uri="{BB962C8B-B14F-4D97-AF65-F5344CB8AC3E}">
        <p14:creationId xmlns:p14="http://schemas.microsoft.com/office/powerpoint/2010/main" val="1701090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</p:spTree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32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219200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764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458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 smtClean="0"/>
          </a:p>
        </p:txBody>
      </p:sp>
      <p:sp>
        <p:nvSpPr>
          <p:cNvPr id="3266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990600"/>
            <a:ext cx="87153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326662" name="Text Box 6"/>
          <p:cNvSpPr txBox="1">
            <a:spLocks noChangeArrowheads="1"/>
          </p:cNvSpPr>
          <p:nvPr/>
        </p:nvSpPr>
        <p:spPr bwMode="auto">
          <a:xfrm>
            <a:off x="8382000" y="6477000"/>
            <a:ext cx="53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595D6DF9-239B-4332-828A-FFD4F37D9E15}" type="slidenum">
              <a:rPr lang="en-US" sz="1200" smtClean="0">
                <a:solidFill>
                  <a:schemeClr val="bg2"/>
                </a:solidFill>
              </a:rPr>
              <a:pPr algn="r" eaLnBrk="1" hangingPunct="1">
                <a:defRPr/>
              </a:pPr>
              <a:t>‹N°›</a:t>
            </a:fld>
            <a:endParaRPr lang="en-US" sz="1200" smtClean="0">
              <a:solidFill>
                <a:schemeClr val="bg2"/>
              </a:solidFill>
            </a:endParaRPr>
          </a:p>
        </p:txBody>
      </p:sp>
      <p:sp>
        <p:nvSpPr>
          <p:cNvPr id="31" name="Line 4"/>
          <p:cNvSpPr>
            <a:spLocks noChangeShapeType="1"/>
          </p:cNvSpPr>
          <p:nvPr/>
        </p:nvSpPr>
        <p:spPr bwMode="auto">
          <a:xfrm>
            <a:off x="457200" y="990600"/>
            <a:ext cx="8305800" cy="0"/>
          </a:xfrm>
          <a:prstGeom prst="line">
            <a:avLst/>
          </a:prstGeom>
          <a:ln>
            <a:solidFill>
              <a:srgbClr val="FFC000"/>
            </a:solidFill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0" name="ZoneTexte 9"/>
          <p:cNvSpPr txBox="1">
            <a:spLocks noChangeArrowheads="1"/>
          </p:cNvSpPr>
          <p:nvPr/>
        </p:nvSpPr>
        <p:spPr bwMode="auto">
          <a:xfrm>
            <a:off x="8686800" y="6391275"/>
            <a:ext cx="165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fr-FR" smtClean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381000" y="6477000"/>
            <a:ext cx="3810000" cy="26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100" dirty="0" smtClean="0">
                <a:solidFill>
                  <a:schemeClr val="bg2"/>
                </a:solidFill>
              </a:rPr>
              <a:t>Audit  |  Expertise </a:t>
            </a:r>
            <a:r>
              <a:rPr lang="en-US" sz="1100" dirty="0" err="1" smtClean="0">
                <a:solidFill>
                  <a:schemeClr val="bg2"/>
                </a:solidFill>
              </a:rPr>
              <a:t>comptable</a:t>
            </a:r>
            <a:r>
              <a:rPr lang="en-US" sz="1100" dirty="0" smtClean="0">
                <a:solidFill>
                  <a:schemeClr val="bg2"/>
                </a:solidFill>
              </a:rPr>
              <a:t>  |  </a:t>
            </a:r>
            <a:r>
              <a:rPr lang="en-US" sz="1100" dirty="0" err="1" smtClean="0">
                <a:solidFill>
                  <a:schemeClr val="bg2"/>
                </a:solidFill>
              </a:rPr>
              <a:t>Conseil</a:t>
            </a:r>
            <a:r>
              <a:rPr lang="en-US" sz="1100" dirty="0" smtClean="0">
                <a:solidFill>
                  <a:schemeClr val="bg2"/>
                </a:solidFill>
              </a:rPr>
              <a:t>  |  Formation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2144"/>
            <a:ext cx="3015600" cy="8368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76" r:id="rId1"/>
    <p:sldLayoutId id="2147484677" r:id="rId2"/>
    <p:sldLayoutId id="2147484678" r:id="rId3"/>
    <p:sldLayoutId id="2147484679" r:id="rId4"/>
    <p:sldLayoutId id="2147484680" r:id="rId5"/>
    <p:sldLayoutId id="2147484681" r:id="rId6"/>
    <p:sldLayoutId id="2147484682" r:id="rId7"/>
    <p:sldLayoutId id="2147484683" r:id="rId8"/>
    <p:sldLayoutId id="2147484684" r:id="rId9"/>
    <p:sldLayoutId id="2147484685" r:id="rId10"/>
    <p:sldLayoutId id="2147484686" r:id="rId11"/>
    <p:sldLayoutId id="2147484687" r:id="rId12"/>
    <p:sldLayoutId id="2147484688" r:id="rId13"/>
    <p:sldLayoutId id="2147484689" r:id="rId14"/>
    <p:sldLayoutId id="2147484690" r:id="rId15"/>
    <p:sldLayoutId id="2147484691" r:id="rId16"/>
    <p:sldLayoutId id="2147484692" r:id="rId17"/>
    <p:sldLayoutId id="2147484693" r:id="rId18"/>
    <p:sldLayoutId id="2147484694" r:id="rId19"/>
  </p:sldLayoutIdLst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6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6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26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26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26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6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65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66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665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66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665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66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665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66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665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66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665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6661" grpId="0"/>
    </p:bldLst>
  </p:timing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7F7F7F"/>
          </a:solidFill>
          <a:latin typeface="+mj-lt"/>
          <a:ea typeface="Arial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7F7F7F"/>
          </a:solidFill>
          <a:latin typeface="Arial" charset="0"/>
          <a:ea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7F7F7F"/>
          </a:solidFill>
          <a:latin typeface="Arial" charset="0"/>
          <a:ea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7F7F7F"/>
          </a:solidFill>
          <a:latin typeface="Arial" charset="0"/>
          <a:ea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7F7F7F"/>
          </a:solidFill>
          <a:latin typeface="Arial" charset="0"/>
          <a:ea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77777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77777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77777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777777"/>
          </a:solidFill>
          <a:latin typeface="Arial" charset="0"/>
          <a:cs typeface="Arial" charset="0"/>
        </a:defRPr>
      </a:lvl9pPr>
    </p:titleStyle>
    <p:bodyStyle>
      <a:lvl1pPr marL="230188" indent="-230188" algn="l" rtl="0" eaLnBrk="1" fontAlgn="base" hangingPunct="1">
        <a:spcBef>
          <a:spcPct val="20000"/>
        </a:spcBef>
        <a:spcAft>
          <a:spcPct val="0"/>
        </a:spcAft>
        <a:buClr>
          <a:srgbClr val="EAAF0F"/>
        </a:buClr>
        <a:buSzPct val="80000"/>
        <a:buFont typeface="Wingdings" pitchFamily="1" charset="2"/>
        <a:buChar char="n"/>
        <a:defRPr sz="2600">
          <a:solidFill>
            <a:schemeClr val="tx1"/>
          </a:solidFill>
          <a:latin typeface="+mn-lt"/>
          <a:ea typeface="Arial" charset="0"/>
          <a:cs typeface="+mn-cs"/>
        </a:defRPr>
      </a:lvl1pPr>
      <a:lvl2pPr marL="635000" indent="-290513" algn="l" rtl="0" eaLnBrk="1" fontAlgn="base" hangingPunct="1">
        <a:spcBef>
          <a:spcPct val="20000"/>
        </a:spcBef>
        <a:spcAft>
          <a:spcPct val="0"/>
        </a:spcAft>
        <a:buClr>
          <a:srgbClr val="EAAF0F"/>
        </a:buClr>
        <a:buSzPct val="80000"/>
        <a:buFont typeface="Wingdings" pitchFamily="1" charset="2"/>
        <a:buChar char="n"/>
        <a:defRPr sz="2400">
          <a:solidFill>
            <a:schemeClr val="tx1"/>
          </a:solidFill>
          <a:latin typeface="+mn-lt"/>
          <a:ea typeface="Arial" charset="0"/>
          <a:cs typeface="+mn-cs"/>
        </a:defRPr>
      </a:lvl2pPr>
      <a:lvl3pPr marL="1023938" indent="-274638" algn="l" rtl="0" eaLnBrk="1" fontAlgn="base" hangingPunct="1">
        <a:spcBef>
          <a:spcPct val="20000"/>
        </a:spcBef>
        <a:spcAft>
          <a:spcPct val="0"/>
        </a:spcAft>
        <a:buClr>
          <a:srgbClr val="EAAF0F"/>
        </a:buClr>
        <a:buSzPct val="80000"/>
        <a:buFont typeface="Wingdings" pitchFamily="1" charset="2"/>
        <a:buChar char="n"/>
        <a:defRPr sz="2200">
          <a:solidFill>
            <a:schemeClr val="tx1"/>
          </a:solidFill>
          <a:latin typeface="+mn-lt"/>
          <a:ea typeface="Arial" charset="0"/>
          <a:cs typeface="+mn-cs"/>
        </a:defRPr>
      </a:lvl3pPr>
      <a:lvl4pPr marL="1428750" indent="-290513" algn="l" rtl="0" eaLnBrk="1" fontAlgn="base" hangingPunct="1">
        <a:spcBef>
          <a:spcPct val="20000"/>
        </a:spcBef>
        <a:spcAft>
          <a:spcPct val="0"/>
        </a:spcAft>
        <a:buClr>
          <a:srgbClr val="EAAF0F"/>
        </a:buClr>
        <a:buSzPct val="80000"/>
        <a:buFont typeface="Wingdings" pitchFamily="1" charset="2"/>
        <a:buChar char="n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1833563" indent="-290513" algn="l" rtl="0" eaLnBrk="1" fontAlgn="base" hangingPunct="1">
        <a:spcBef>
          <a:spcPct val="20000"/>
        </a:spcBef>
        <a:spcAft>
          <a:spcPct val="0"/>
        </a:spcAft>
        <a:buClr>
          <a:srgbClr val="EAAF0F"/>
        </a:buClr>
        <a:buSzPct val="80000"/>
        <a:buFont typeface="Wingdings" pitchFamily="1" charset="2"/>
        <a:buChar char="n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290763" indent="-290513" algn="l" rtl="0" eaLnBrk="1" fontAlgn="base" hangingPunct="1">
        <a:spcBef>
          <a:spcPct val="20000"/>
        </a:spcBef>
        <a:spcAft>
          <a:spcPct val="0"/>
        </a:spcAft>
        <a:buClr>
          <a:srgbClr val="EAAF0F"/>
        </a:buClr>
        <a:buSzPct val="80000"/>
        <a:buFont typeface="Wingdings" pitchFamily="2" charset="2"/>
        <a:buChar char="n"/>
        <a:defRPr>
          <a:solidFill>
            <a:srgbClr val="00214D"/>
          </a:solidFill>
          <a:latin typeface="+mn-lt"/>
          <a:cs typeface="+mn-cs"/>
        </a:defRPr>
      </a:lvl6pPr>
      <a:lvl7pPr marL="2747963" indent="-290513" algn="l" rtl="0" eaLnBrk="1" fontAlgn="base" hangingPunct="1">
        <a:spcBef>
          <a:spcPct val="20000"/>
        </a:spcBef>
        <a:spcAft>
          <a:spcPct val="0"/>
        </a:spcAft>
        <a:buClr>
          <a:srgbClr val="EAAF0F"/>
        </a:buClr>
        <a:buSzPct val="80000"/>
        <a:buFont typeface="Wingdings" pitchFamily="2" charset="2"/>
        <a:buChar char="n"/>
        <a:defRPr>
          <a:solidFill>
            <a:srgbClr val="00214D"/>
          </a:solidFill>
          <a:latin typeface="+mn-lt"/>
          <a:cs typeface="+mn-cs"/>
        </a:defRPr>
      </a:lvl7pPr>
      <a:lvl8pPr marL="3205163" indent="-290513" algn="l" rtl="0" eaLnBrk="1" fontAlgn="base" hangingPunct="1">
        <a:spcBef>
          <a:spcPct val="20000"/>
        </a:spcBef>
        <a:spcAft>
          <a:spcPct val="0"/>
        </a:spcAft>
        <a:buClr>
          <a:srgbClr val="EAAF0F"/>
        </a:buClr>
        <a:buSzPct val="80000"/>
        <a:buFont typeface="Wingdings" pitchFamily="2" charset="2"/>
        <a:buChar char="n"/>
        <a:defRPr>
          <a:solidFill>
            <a:srgbClr val="00214D"/>
          </a:solidFill>
          <a:latin typeface="+mn-lt"/>
          <a:cs typeface="+mn-cs"/>
        </a:defRPr>
      </a:lvl8pPr>
      <a:lvl9pPr marL="3662363" indent="-290513" algn="l" rtl="0" eaLnBrk="1" fontAlgn="base" hangingPunct="1">
        <a:spcBef>
          <a:spcPct val="20000"/>
        </a:spcBef>
        <a:spcAft>
          <a:spcPct val="0"/>
        </a:spcAft>
        <a:buClr>
          <a:srgbClr val="EAAF0F"/>
        </a:buClr>
        <a:buSzPct val="80000"/>
        <a:buFont typeface="Wingdings" pitchFamily="2" charset="2"/>
        <a:buChar char="n"/>
        <a:defRPr>
          <a:solidFill>
            <a:srgbClr val="00214D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hyperlink" Target="http://www.crowe.com/fr/jmac" TargetMode="External"/><Relationship Id="rId4" Type="http://schemas.openxmlformats.org/officeDocument/2006/relationships/hyperlink" Target="mailto:jmac@crowe-jmac.f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457200" y="4343400"/>
            <a:ext cx="8382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fr-FR" sz="2400" dirty="0">
              <a:solidFill>
                <a:srgbClr val="939597"/>
              </a:solidFill>
            </a:endParaRPr>
          </a:p>
        </p:txBody>
      </p:sp>
      <p:sp>
        <p:nvSpPr>
          <p:cNvPr id="4" name="Google Shape;134;p13"/>
          <p:cNvSpPr txBox="1">
            <a:spLocks noGrp="1"/>
          </p:cNvSpPr>
          <p:nvPr>
            <p:ph type="title"/>
          </p:nvPr>
        </p:nvSpPr>
        <p:spPr>
          <a:xfrm>
            <a:off x="179512" y="2996952"/>
            <a:ext cx="8715375" cy="10086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b="1" dirty="0" smtClean="0">
                <a:solidFill>
                  <a:schemeClr val="accent6">
                    <a:lumMod val="75000"/>
                  </a:schemeClr>
                </a:solidFill>
              </a:rPr>
              <a:t>Projet de Loi de Finances  </a:t>
            </a:r>
            <a:r>
              <a:rPr lang="fr" b="1" dirty="0" smtClean="0">
                <a:solidFill>
                  <a:schemeClr val="accent6">
                    <a:lumMod val="75000"/>
                  </a:schemeClr>
                </a:solidFill>
              </a:rPr>
              <a:t>2020 : les premières tendances ?</a:t>
            </a:r>
            <a:endParaRPr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449361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52425" y="1052513"/>
            <a:ext cx="8791575" cy="471487"/>
          </a:xfrm>
        </p:spPr>
        <p:txBody>
          <a:bodyPr/>
          <a:lstStyle/>
          <a:p>
            <a:r>
              <a:rPr lang="fr-FR" dirty="0" smtClean="0"/>
              <a:t>	</a:t>
            </a:r>
            <a:br>
              <a:rPr lang="fr-FR" dirty="0" smtClean="0"/>
            </a:br>
            <a:r>
              <a:rPr lang="fr-FR" dirty="0" smtClean="0">
                <a:solidFill>
                  <a:srgbClr val="FF0000"/>
                </a:solidFill>
              </a:rPr>
              <a:t>Facturation électronique obligatoire en 2023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799" y="1916832"/>
            <a:ext cx="837165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2D2D2D"/>
                </a:solidFill>
                <a:latin typeface="Helvetica Neue"/>
              </a:rPr>
              <a:t>Dématérialisation </a:t>
            </a:r>
            <a:r>
              <a:rPr lang="fr-FR" sz="2800" b="1" dirty="0">
                <a:solidFill>
                  <a:srgbClr val="2D2D2D"/>
                </a:solidFill>
                <a:latin typeface="Helvetica Neue"/>
              </a:rPr>
              <a:t>obligatoire des factures établies entre assujettis à la </a:t>
            </a:r>
            <a:r>
              <a:rPr lang="fr-FR" sz="2800" b="1" dirty="0" smtClean="0">
                <a:solidFill>
                  <a:srgbClr val="2D2D2D"/>
                </a:solidFill>
                <a:latin typeface="Helvetica Neue"/>
              </a:rPr>
              <a:t>TVA</a:t>
            </a:r>
          </a:p>
          <a:p>
            <a:endParaRPr lang="fr-FR" sz="2800" b="1" dirty="0">
              <a:solidFill>
                <a:srgbClr val="2D2D2D"/>
              </a:solidFill>
              <a:latin typeface="Helvetica Neue"/>
            </a:endParaRPr>
          </a:p>
          <a:p>
            <a:endParaRPr lang="fr-FR" sz="2800" b="1" dirty="0" smtClean="0">
              <a:solidFill>
                <a:srgbClr val="2D2D2D"/>
              </a:solidFill>
              <a:latin typeface="Helvetica Neue"/>
            </a:endParaRPr>
          </a:p>
          <a:p>
            <a:r>
              <a:rPr lang="fr-FR" sz="2800" dirty="0" smtClean="0"/>
              <a:t>Les </a:t>
            </a:r>
            <a:r>
              <a:rPr lang="fr-FR" sz="2800" dirty="0"/>
              <a:t>factures établies dans le cadre des </a:t>
            </a:r>
            <a:r>
              <a:rPr lang="fr-FR" sz="2800" b="1" dirty="0"/>
              <a:t>relations entre assujettis à la TVA</a:t>
            </a:r>
            <a:r>
              <a:rPr lang="fr-FR" sz="2800" dirty="0"/>
              <a:t> seraient obligatoirement émises sous forme électronique à compter du 1</a:t>
            </a:r>
            <a:r>
              <a:rPr lang="fr-FR" sz="2800" baseline="30000" dirty="0"/>
              <a:t>er</a:t>
            </a:r>
            <a:r>
              <a:rPr lang="fr-FR" sz="2800" dirty="0"/>
              <a:t> janvier 2023, et au plus tard au 1</a:t>
            </a:r>
            <a:r>
              <a:rPr lang="fr-FR" sz="2800" baseline="30000" dirty="0"/>
              <a:t>er</a:t>
            </a:r>
            <a:r>
              <a:rPr lang="fr-FR" sz="2800" dirty="0"/>
              <a:t> janvier </a:t>
            </a:r>
            <a:r>
              <a:rPr lang="fr-FR" sz="2800" dirty="0" smtClean="0"/>
              <a:t>2025</a:t>
            </a:r>
            <a:r>
              <a:rPr lang="fr-FR" sz="2800" b="1" dirty="0" smtClean="0">
                <a:solidFill>
                  <a:srgbClr val="2D2D2D"/>
                </a:solidFill>
                <a:latin typeface="Helvetica Neue"/>
              </a:rPr>
              <a:t>.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009060680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268760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cap="all" dirty="0">
                <a:solidFill>
                  <a:srgbClr val="FF0000"/>
                </a:solidFill>
                <a:latin typeface="Fira Sans"/>
              </a:rPr>
              <a:t>DOMICILIATION FISCALE EN FRANCE DES DIRIGEANTS </a:t>
            </a:r>
            <a:r>
              <a:rPr lang="fr-FR" cap="all" dirty="0" smtClean="0">
                <a:solidFill>
                  <a:srgbClr val="FF0000"/>
                </a:solidFill>
                <a:latin typeface="Fira Sans"/>
              </a:rPr>
              <a:t> </a:t>
            </a:r>
            <a:r>
              <a:rPr lang="fr-FR" cap="all" dirty="0">
                <a:solidFill>
                  <a:srgbClr val="FF0000"/>
                </a:solidFill>
                <a:latin typeface="Fira Sans"/>
              </a:rPr>
              <a:t>DÈS 250 M € DE CHIFFRE D'AFFAIRES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7277" y="1915091"/>
            <a:ext cx="756512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 smtClean="0">
              <a:solidFill>
                <a:srgbClr val="111C48"/>
              </a:solidFill>
              <a:latin typeface="Fira Sans"/>
            </a:endParaRPr>
          </a:p>
          <a:p>
            <a:endParaRPr lang="fr-FR" dirty="0">
              <a:solidFill>
                <a:srgbClr val="111C48"/>
              </a:solidFill>
              <a:latin typeface="Fira Sans"/>
            </a:endParaRPr>
          </a:p>
          <a:p>
            <a:r>
              <a:rPr lang="fr-FR" dirty="0" smtClean="0">
                <a:solidFill>
                  <a:srgbClr val="111C48"/>
                </a:solidFill>
                <a:latin typeface="Fira Sans"/>
              </a:rPr>
              <a:t>Le </a:t>
            </a:r>
            <a:r>
              <a:rPr lang="fr-FR" dirty="0">
                <a:solidFill>
                  <a:srgbClr val="111C48"/>
                </a:solidFill>
                <a:latin typeface="Fira Sans"/>
              </a:rPr>
              <a:t>seuil de chiffre d'affaires des entreprises françaises au-delà duquel leurs dirigeants seraient considérés comme exerçant leur activité professionnelle à titre principal en France pour l'application de l'article 4 B du CGI serait fixé à 250 millions d'euros (au lieu de 1 milliard d'euros, comme prévu par le projet initial). </a:t>
            </a:r>
            <a:endParaRPr lang="fr-FR" dirty="0" smtClean="0">
              <a:solidFill>
                <a:srgbClr val="111C48"/>
              </a:solidFill>
              <a:latin typeface="Fira Sans"/>
            </a:endParaRPr>
          </a:p>
          <a:p>
            <a:endParaRPr lang="fr-FR" dirty="0">
              <a:solidFill>
                <a:srgbClr val="111C48"/>
              </a:solidFill>
              <a:latin typeface="Fira Sans"/>
            </a:endParaRPr>
          </a:p>
          <a:p>
            <a:r>
              <a:rPr lang="fr-FR" dirty="0" smtClean="0">
                <a:solidFill>
                  <a:srgbClr val="111C48"/>
                </a:solidFill>
                <a:latin typeface="Fira Sans"/>
              </a:rPr>
              <a:t>Cette </a:t>
            </a:r>
            <a:r>
              <a:rPr lang="fr-FR" dirty="0">
                <a:solidFill>
                  <a:srgbClr val="111C48"/>
                </a:solidFill>
                <a:latin typeface="Fira Sans"/>
              </a:rPr>
              <a:t>mesure s'appliquerait dès l'imposition des revenus de 2019</a:t>
            </a:r>
            <a:r>
              <a:rPr lang="fr-FR" dirty="0" smtClean="0">
                <a:solidFill>
                  <a:srgbClr val="111C48"/>
                </a:solidFill>
                <a:latin typeface="Fira Sans"/>
              </a:rPr>
              <a:t>.</a:t>
            </a:r>
          </a:p>
          <a:p>
            <a:endParaRPr lang="fr-FR" dirty="0">
              <a:solidFill>
                <a:srgbClr val="111C48"/>
              </a:solidFill>
              <a:latin typeface="Fira Sans"/>
            </a:endParaRPr>
          </a:p>
          <a:p>
            <a:endParaRPr lang="fr-FR" dirty="0" smtClean="0">
              <a:solidFill>
                <a:srgbClr val="111C48"/>
              </a:solidFill>
              <a:latin typeface="Fira Sans"/>
            </a:endParaRPr>
          </a:p>
          <a:p>
            <a:endParaRPr lang="fr-FR" dirty="0" smtClean="0">
              <a:solidFill>
                <a:srgbClr val="111C48"/>
              </a:solidFill>
              <a:latin typeface="Fira Sans"/>
            </a:endParaRPr>
          </a:p>
          <a:p>
            <a:endParaRPr lang="fr-FR" dirty="0">
              <a:solidFill>
                <a:srgbClr val="111C48"/>
              </a:solidFill>
              <a:latin typeface="Fira Sans"/>
            </a:endParaRPr>
          </a:p>
          <a:p>
            <a:endParaRPr lang="fr-FR" dirty="0" smtClean="0">
              <a:solidFill>
                <a:srgbClr val="111C48"/>
              </a:solidFill>
              <a:latin typeface="Fira Sans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2824381"/>
      </p:ext>
    </p:extLst>
  </p:cSld>
  <p:clrMapOvr>
    <a:masterClrMapping/>
  </p:clrMapOvr>
  <p:transition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412776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cap="all" dirty="0">
                <a:solidFill>
                  <a:srgbClr val="FF0000"/>
                </a:solidFill>
                <a:latin typeface="Fira Sans"/>
              </a:rPr>
              <a:t>TARIF </a:t>
            </a:r>
            <a:r>
              <a:rPr lang="fr-FR" cap="all" dirty="0" smtClean="0">
                <a:solidFill>
                  <a:srgbClr val="FF0000"/>
                </a:solidFill>
                <a:latin typeface="Fira Sans"/>
              </a:rPr>
              <a:t>MAJORÉ DE 20%  </a:t>
            </a:r>
            <a:r>
              <a:rPr lang="fr-FR" cap="all" dirty="0">
                <a:solidFill>
                  <a:srgbClr val="FF0000"/>
                </a:solidFill>
                <a:latin typeface="Fira Sans"/>
              </a:rPr>
              <a:t>DE </a:t>
            </a:r>
            <a:r>
              <a:rPr lang="fr-FR" cap="all" dirty="0" smtClean="0">
                <a:solidFill>
                  <a:srgbClr val="FF0000"/>
                </a:solidFill>
                <a:latin typeface="Fira Sans"/>
              </a:rPr>
              <a:t>LA TAXE </a:t>
            </a:r>
            <a:r>
              <a:rPr lang="fr-FR" cap="all" dirty="0">
                <a:solidFill>
                  <a:srgbClr val="FF0000"/>
                </a:solidFill>
                <a:latin typeface="Fira Sans"/>
              </a:rPr>
              <a:t>ANNUELLE SUR LES BUREAUX EN ÎLE-DE-FRANCE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5536" y="2276872"/>
            <a:ext cx="84969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rgbClr val="111C48"/>
                </a:solidFill>
                <a:latin typeface="Fira Sans"/>
              </a:rPr>
              <a:t>Les</a:t>
            </a:r>
            <a:r>
              <a:rPr lang="fr-FR" dirty="0">
                <a:solidFill>
                  <a:srgbClr val="111C48"/>
                </a:solidFill>
                <a:latin typeface="Fira Sans"/>
              </a:rPr>
              <a:t> locaux à usage de bureaux de certains arrondissements de Paris et de certaines communes des Hauts-de-Seine seraient soumis à un tarif spécifique pour la taxe annuelle visée à l'article 231 ter du CGI. </a:t>
            </a:r>
            <a:endParaRPr lang="fr-FR" dirty="0" smtClean="0">
              <a:solidFill>
                <a:srgbClr val="111C48"/>
              </a:solidFill>
              <a:latin typeface="Fira Sans"/>
            </a:endParaRPr>
          </a:p>
          <a:p>
            <a:endParaRPr lang="fr-FR" dirty="0" smtClean="0">
              <a:solidFill>
                <a:srgbClr val="111C48"/>
              </a:solidFill>
              <a:latin typeface="Fira Sans"/>
            </a:endParaRPr>
          </a:p>
          <a:p>
            <a:endParaRPr lang="fr-FR" dirty="0">
              <a:solidFill>
                <a:srgbClr val="111C48"/>
              </a:solidFill>
              <a:latin typeface="Fira Sans"/>
            </a:endParaRPr>
          </a:p>
          <a:p>
            <a:r>
              <a:rPr lang="fr-FR" dirty="0" smtClean="0">
                <a:solidFill>
                  <a:srgbClr val="111C48"/>
                </a:solidFill>
                <a:latin typeface="Fira Sans"/>
              </a:rPr>
              <a:t>Dans </a:t>
            </a:r>
            <a:r>
              <a:rPr lang="fr-FR" dirty="0">
                <a:solidFill>
                  <a:srgbClr val="111C48"/>
                </a:solidFill>
                <a:latin typeface="Fira Sans"/>
              </a:rPr>
              <a:t>les </a:t>
            </a:r>
            <a:r>
              <a:rPr lang="fr-FR" b="1" dirty="0">
                <a:solidFill>
                  <a:srgbClr val="111C48"/>
                </a:solidFill>
                <a:latin typeface="Fira Sans"/>
              </a:rPr>
              <a:t>1</a:t>
            </a:r>
            <a:r>
              <a:rPr lang="fr-FR" b="1" baseline="30000" dirty="0">
                <a:solidFill>
                  <a:srgbClr val="111C48"/>
                </a:solidFill>
                <a:latin typeface="Fira Sans"/>
              </a:rPr>
              <a:t>er</a:t>
            </a:r>
            <a:r>
              <a:rPr lang="fr-FR" b="1" dirty="0">
                <a:solidFill>
                  <a:srgbClr val="111C48"/>
                </a:solidFill>
                <a:latin typeface="Fira Sans"/>
              </a:rPr>
              <a:t>, 2</a:t>
            </a:r>
            <a:r>
              <a:rPr lang="fr-FR" b="1" baseline="30000" dirty="0">
                <a:solidFill>
                  <a:srgbClr val="111C48"/>
                </a:solidFill>
                <a:latin typeface="Fira Sans"/>
              </a:rPr>
              <a:t>e</a:t>
            </a:r>
            <a:r>
              <a:rPr lang="fr-FR" b="1" dirty="0">
                <a:solidFill>
                  <a:srgbClr val="111C48"/>
                </a:solidFill>
                <a:latin typeface="Fira Sans"/>
              </a:rPr>
              <a:t>, 7</a:t>
            </a:r>
            <a:r>
              <a:rPr lang="fr-FR" b="1" baseline="30000" dirty="0">
                <a:solidFill>
                  <a:srgbClr val="111C48"/>
                </a:solidFill>
                <a:latin typeface="Fira Sans"/>
              </a:rPr>
              <a:t>e</a:t>
            </a:r>
            <a:r>
              <a:rPr lang="fr-FR" b="1" dirty="0">
                <a:solidFill>
                  <a:srgbClr val="111C48"/>
                </a:solidFill>
                <a:latin typeface="Fira Sans"/>
              </a:rPr>
              <a:t>, 8</a:t>
            </a:r>
            <a:r>
              <a:rPr lang="fr-FR" b="1" baseline="30000" dirty="0">
                <a:solidFill>
                  <a:srgbClr val="111C48"/>
                </a:solidFill>
                <a:latin typeface="Fira Sans"/>
              </a:rPr>
              <a:t>e</a:t>
            </a:r>
            <a:r>
              <a:rPr lang="fr-FR" b="1" dirty="0">
                <a:solidFill>
                  <a:srgbClr val="111C48"/>
                </a:solidFill>
                <a:latin typeface="Fira Sans"/>
              </a:rPr>
              <a:t>, 9</a:t>
            </a:r>
            <a:r>
              <a:rPr lang="fr-FR" b="1" baseline="30000" dirty="0">
                <a:solidFill>
                  <a:srgbClr val="111C48"/>
                </a:solidFill>
                <a:latin typeface="Fira Sans"/>
              </a:rPr>
              <a:t>e</a:t>
            </a:r>
            <a:r>
              <a:rPr lang="fr-FR" b="1" dirty="0">
                <a:solidFill>
                  <a:srgbClr val="111C48"/>
                </a:solidFill>
                <a:latin typeface="Fira Sans"/>
              </a:rPr>
              <a:t>, 10</a:t>
            </a:r>
            <a:r>
              <a:rPr lang="fr-FR" b="1" baseline="30000" dirty="0">
                <a:solidFill>
                  <a:srgbClr val="111C48"/>
                </a:solidFill>
                <a:latin typeface="Fira Sans"/>
              </a:rPr>
              <a:t>e</a:t>
            </a:r>
            <a:r>
              <a:rPr lang="fr-FR" b="1" dirty="0">
                <a:solidFill>
                  <a:srgbClr val="111C48"/>
                </a:solidFill>
                <a:latin typeface="Fira Sans"/>
              </a:rPr>
              <a:t>, 15</a:t>
            </a:r>
            <a:r>
              <a:rPr lang="fr-FR" b="1" baseline="30000" dirty="0">
                <a:solidFill>
                  <a:srgbClr val="111C48"/>
                </a:solidFill>
                <a:latin typeface="Fira Sans"/>
              </a:rPr>
              <a:t>e</a:t>
            </a:r>
            <a:r>
              <a:rPr lang="fr-FR" b="1" dirty="0">
                <a:solidFill>
                  <a:srgbClr val="111C48"/>
                </a:solidFill>
                <a:latin typeface="Fira Sans"/>
              </a:rPr>
              <a:t>, 16</a:t>
            </a:r>
            <a:r>
              <a:rPr lang="fr-FR" b="1" baseline="30000" dirty="0">
                <a:solidFill>
                  <a:srgbClr val="111C48"/>
                </a:solidFill>
                <a:latin typeface="Fira Sans"/>
              </a:rPr>
              <a:t>e</a:t>
            </a:r>
            <a:r>
              <a:rPr lang="fr-FR" b="1" dirty="0">
                <a:solidFill>
                  <a:srgbClr val="111C48"/>
                </a:solidFill>
                <a:latin typeface="Fira Sans"/>
              </a:rPr>
              <a:t> et 17</a:t>
            </a:r>
            <a:r>
              <a:rPr lang="fr-FR" b="1" baseline="30000" dirty="0">
                <a:solidFill>
                  <a:srgbClr val="111C48"/>
                </a:solidFill>
                <a:latin typeface="Fira Sans"/>
              </a:rPr>
              <a:t>e</a:t>
            </a:r>
            <a:r>
              <a:rPr lang="fr-FR" b="1" dirty="0">
                <a:solidFill>
                  <a:srgbClr val="111C48"/>
                </a:solidFill>
                <a:latin typeface="Fira Sans"/>
              </a:rPr>
              <a:t> arrondissements </a:t>
            </a:r>
            <a:r>
              <a:rPr lang="fr-FR" dirty="0">
                <a:solidFill>
                  <a:srgbClr val="111C48"/>
                </a:solidFill>
                <a:latin typeface="Fira Sans"/>
              </a:rPr>
              <a:t>de Paris et les communes de Boulogne-Billancourt, Courbevoie, Issy-les-Moulineaux, Levallois-Perret, Neuilly-sur-Seine et Puteaux</a:t>
            </a:r>
            <a:r>
              <a:rPr lang="fr-FR" dirty="0" smtClean="0">
                <a:solidFill>
                  <a:srgbClr val="111C48"/>
                </a:solidFill>
                <a:latin typeface="Fira Sans"/>
              </a:rPr>
              <a:t>,</a:t>
            </a:r>
          </a:p>
          <a:p>
            <a:endParaRPr lang="fr-FR" dirty="0" smtClean="0">
              <a:solidFill>
                <a:srgbClr val="111C48"/>
              </a:solidFill>
              <a:latin typeface="Fira Sans"/>
            </a:endParaRPr>
          </a:p>
          <a:p>
            <a:endParaRPr lang="fr-FR" dirty="0">
              <a:solidFill>
                <a:srgbClr val="111C48"/>
              </a:solidFill>
              <a:latin typeface="Fira Sans"/>
            </a:endParaRPr>
          </a:p>
          <a:p>
            <a:endParaRPr lang="fr-FR" dirty="0" smtClean="0">
              <a:solidFill>
                <a:srgbClr val="111C48"/>
              </a:solidFill>
              <a:latin typeface="Fira Sans"/>
            </a:endParaRPr>
          </a:p>
          <a:p>
            <a:r>
              <a:rPr lang="fr-FR" dirty="0" smtClean="0">
                <a:solidFill>
                  <a:srgbClr val="111C48"/>
                </a:solidFill>
                <a:latin typeface="Fira Sans"/>
              </a:rPr>
              <a:t> </a:t>
            </a:r>
            <a:r>
              <a:rPr lang="fr-FR" dirty="0">
                <a:solidFill>
                  <a:srgbClr val="111C48"/>
                </a:solidFill>
                <a:latin typeface="Fira Sans"/>
              </a:rPr>
              <a:t>le tarif normal serait ainsi fixé à 23,18 € le m</a:t>
            </a:r>
            <a:r>
              <a:rPr lang="fr-FR" baseline="30000" dirty="0">
                <a:solidFill>
                  <a:srgbClr val="111C48"/>
                </a:solidFill>
                <a:latin typeface="Fira Sans"/>
              </a:rPr>
              <a:t>2</a:t>
            </a:r>
            <a:r>
              <a:rPr lang="fr-FR" dirty="0">
                <a:solidFill>
                  <a:srgbClr val="111C48"/>
                </a:solidFill>
                <a:latin typeface="Fira Sans"/>
              </a:rPr>
              <a:t> (au lieu de 19,31 € actuellement)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5758015"/>
      </p:ext>
    </p:extLst>
  </p:cSld>
  <p:clrMapOvr>
    <a:masterClrMapping/>
  </p:clrMapOvr>
  <p:transition>
    <p:split orient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5;p16"/>
          <p:cNvSpPr txBox="1">
            <a:spLocks/>
          </p:cNvSpPr>
          <p:nvPr/>
        </p:nvSpPr>
        <p:spPr bwMode="auto">
          <a:xfrm>
            <a:off x="381569" y="1196752"/>
            <a:ext cx="8577000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>
            <a:lvl1pPr marL="230188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1" charset="2"/>
              <a:buChar char="n"/>
              <a:defRPr sz="2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1pPr>
            <a:lvl2pPr marL="635000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1" charset="2"/>
              <a:buChar char="n"/>
              <a:defRPr sz="24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1023938" indent="-2746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1" charset="2"/>
              <a:buChar char="n"/>
              <a:defRPr sz="22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1428750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1" charset="2"/>
              <a:buChar char="n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1833563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1" charset="2"/>
              <a:buChar char="n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2290763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2" charset="2"/>
              <a:buChar char="n"/>
              <a:defRPr>
                <a:solidFill>
                  <a:srgbClr val="00214D"/>
                </a:solidFill>
                <a:latin typeface="+mn-lt"/>
                <a:cs typeface="+mn-cs"/>
              </a:defRPr>
            </a:lvl6pPr>
            <a:lvl7pPr marL="2747963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2" charset="2"/>
              <a:buChar char="n"/>
              <a:defRPr>
                <a:solidFill>
                  <a:srgbClr val="00214D"/>
                </a:solidFill>
                <a:latin typeface="+mn-lt"/>
                <a:cs typeface="+mn-cs"/>
              </a:defRPr>
            </a:lvl7pPr>
            <a:lvl8pPr marL="3205163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2" charset="2"/>
              <a:buChar char="n"/>
              <a:defRPr>
                <a:solidFill>
                  <a:srgbClr val="00214D"/>
                </a:solidFill>
                <a:latin typeface="+mn-lt"/>
                <a:cs typeface="+mn-cs"/>
              </a:defRPr>
            </a:lvl8pPr>
            <a:lvl9pPr marL="3662363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2" charset="2"/>
              <a:buChar char="n"/>
              <a:defRPr>
                <a:solidFill>
                  <a:srgbClr val="00214D"/>
                </a:solidFill>
                <a:latin typeface="+mn-lt"/>
                <a:cs typeface="+mn-cs"/>
              </a:defRPr>
            </a:lvl9pPr>
          </a:lstStyle>
          <a:p>
            <a:pPr marL="457200" indent="-342900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Font typeface="Arial"/>
              <a:buChar char="●"/>
            </a:pPr>
            <a:r>
              <a:rPr lang="fr-FR" sz="1800" b="1" u="sng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Exonérations possibles : </a:t>
            </a:r>
          </a:p>
          <a:p>
            <a:pPr marL="457200" indent="-342900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Font typeface="Arial"/>
              <a:buChar char="●"/>
            </a:pPr>
            <a:endParaRPr lang="fr-FR" sz="1800" b="1" u="sng" kern="0" dirty="0" smtClean="0">
              <a:solidFill>
                <a:schemeClr val="accent6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571500" lvl="1" indent="0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None/>
            </a:pPr>
            <a:r>
              <a:rPr lang="fr-FR" sz="1800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Cotisation foncière des entreprises (CFE),</a:t>
            </a:r>
          </a:p>
          <a:p>
            <a:pPr marL="571500" lvl="1" indent="0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None/>
            </a:pPr>
            <a:r>
              <a:rPr lang="fr-FR" sz="1800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Taxe foncière sur les propriétés bâties (TFPB),</a:t>
            </a:r>
          </a:p>
          <a:p>
            <a:pPr marL="571500" lvl="1" indent="0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None/>
            </a:pPr>
            <a:r>
              <a:rPr lang="fr-FR" sz="1800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Cotisation sur la valeur ajoutée des entreprises (CVAE).</a:t>
            </a:r>
          </a:p>
          <a:p>
            <a:pPr marL="571500" lvl="1" indent="0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None/>
            </a:pPr>
            <a:endParaRPr lang="fr-FR" sz="1800" kern="0" dirty="0" smtClean="0">
              <a:solidFill>
                <a:schemeClr val="accent6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indent="-342900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Font typeface="Arial"/>
              <a:buChar char="●"/>
            </a:pPr>
            <a:r>
              <a:rPr lang="fr-FR" sz="1800" b="1" u="sng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Pour qui ?</a:t>
            </a:r>
          </a:p>
          <a:p>
            <a:pPr marL="457200" indent="-342900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Font typeface="Arial"/>
              <a:buChar char="●"/>
            </a:pPr>
            <a:endParaRPr lang="fr-FR" sz="1800" b="1" u="sng" kern="0" dirty="0" smtClean="0">
              <a:solidFill>
                <a:schemeClr val="accent6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571500" lvl="1" indent="0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None/>
            </a:pPr>
            <a:r>
              <a:rPr lang="fr-FR" sz="1800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Pour les petites entreprises : - 11 salariés + CA &lt; 2 000 000€.</a:t>
            </a:r>
          </a:p>
          <a:p>
            <a:pPr marL="571500" lvl="1" indent="0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None/>
            </a:pPr>
            <a:endParaRPr lang="fr-FR" sz="1800" kern="0" dirty="0" smtClean="0">
              <a:solidFill>
                <a:schemeClr val="accent6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indent="-342900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Font typeface="Arial"/>
              <a:buChar char="●"/>
            </a:pPr>
            <a:r>
              <a:rPr lang="fr-FR" sz="1800" b="1" u="sng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Où ?</a:t>
            </a:r>
          </a:p>
          <a:p>
            <a:pPr marL="457200" indent="-342900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Font typeface="Arial"/>
              <a:buChar char="●"/>
            </a:pPr>
            <a:endParaRPr lang="fr-FR" sz="1800" b="1" u="sng" kern="0" dirty="0" smtClean="0">
              <a:solidFill>
                <a:schemeClr val="accent6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571500" lvl="1" indent="0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None/>
            </a:pPr>
            <a:r>
              <a:rPr lang="fr-FR" sz="1800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Dans les territoires ruraux (commune - 10 commerces),</a:t>
            </a:r>
          </a:p>
          <a:p>
            <a:pPr marL="571500" lvl="1" indent="0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None/>
            </a:pPr>
            <a:r>
              <a:rPr lang="fr-FR" sz="1800" kern="0" dirty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lang="fr-FR" sz="1800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ans les communes ayant signées la convention ORT + condition de revenu médian des habitants. </a:t>
            </a:r>
          </a:p>
          <a:p>
            <a:pPr marL="571500" lvl="1" indent="0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None/>
            </a:pPr>
            <a:endParaRPr lang="fr-FR" sz="1800" b="1" kern="0" dirty="0">
              <a:solidFill>
                <a:schemeClr val="accent6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154;p16"/>
          <p:cNvSpPr txBox="1">
            <a:spLocks noGrp="1"/>
          </p:cNvSpPr>
          <p:nvPr>
            <p:ph type="title"/>
          </p:nvPr>
        </p:nvSpPr>
        <p:spPr>
          <a:xfrm>
            <a:off x="3203848" y="232175"/>
            <a:ext cx="5790452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2400" b="1" kern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EXONÉRATIONS DE </a:t>
            </a:r>
            <a:r>
              <a:rPr lang="fr" sz="2400" b="1" kern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TF / CET</a:t>
            </a:r>
            <a:endParaRPr sz="24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5252094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651" y="1208101"/>
            <a:ext cx="4124529" cy="2813708"/>
          </a:xfrm>
          <a:prstGeom prst="rect">
            <a:avLst/>
          </a:prstGeom>
        </p:spPr>
      </p:pic>
      <p:sp>
        <p:nvSpPr>
          <p:cNvPr id="30724" name="ZoneTexte 10"/>
          <p:cNvSpPr txBox="1">
            <a:spLocks noChangeArrowheads="1"/>
          </p:cNvSpPr>
          <p:nvPr/>
        </p:nvSpPr>
        <p:spPr bwMode="auto">
          <a:xfrm>
            <a:off x="3602038" y="5513389"/>
            <a:ext cx="19097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hangingPunct="0">
              <a:spcBef>
                <a:spcPct val="0"/>
              </a:spcBef>
              <a:buFontTx/>
              <a:buNone/>
            </a:pPr>
            <a:endParaRPr lang="fr-FR" altLang="fr-FR" sz="120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262399" y="4380818"/>
            <a:ext cx="5416549" cy="1600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latinLnBrk="1" hangingPunct="0">
              <a:buClr>
                <a:srgbClr val="FFC000"/>
              </a:buClr>
              <a:defRPr/>
            </a:pPr>
            <a:r>
              <a:rPr lang="fr-FR" sz="2000" b="1" dirty="0" smtClean="0">
                <a:solidFill>
                  <a:srgbClr val="000000"/>
                </a:solidFill>
                <a:latin typeface="Arial" pitchFamily="34" charset="0"/>
                <a:cs typeface="+mn-cs"/>
              </a:rPr>
              <a:t>CROWE </a:t>
            </a:r>
            <a:r>
              <a:rPr lang="fr-FR" sz="2000" b="1" dirty="0" smtClean="0">
                <a:solidFill>
                  <a:srgbClr val="000000"/>
                </a:solidFill>
                <a:latin typeface="Arial" pitchFamily="34" charset="0"/>
                <a:cs typeface="+mn-cs"/>
              </a:rPr>
              <a:t>JMAC</a:t>
            </a:r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  <a:cs typeface="+mn-cs"/>
              </a:rPr>
              <a:t> </a:t>
            </a:r>
            <a:endParaRPr lang="fr-FR" sz="2000" dirty="0" smtClean="0">
              <a:solidFill>
                <a:srgbClr val="000000"/>
              </a:solidFill>
              <a:latin typeface="Arial" pitchFamily="34" charset="0"/>
              <a:cs typeface="+mn-cs"/>
            </a:endParaRPr>
          </a:p>
          <a:p>
            <a:pPr eaLnBrk="0" latinLnBrk="1" hangingPunct="0">
              <a:buClr>
                <a:srgbClr val="FFC000"/>
              </a:buClr>
              <a:defRPr/>
            </a:pPr>
            <a:r>
              <a:rPr lang="fr-FR" dirty="0" smtClean="0">
                <a:solidFill>
                  <a:srgbClr val="000000"/>
                </a:solidFill>
                <a:latin typeface="Arial" pitchFamily="34" charset="0"/>
              </a:rPr>
              <a:t>19 </a:t>
            </a:r>
            <a:r>
              <a:rPr lang="fr-FR" dirty="0">
                <a:solidFill>
                  <a:srgbClr val="000000"/>
                </a:solidFill>
                <a:latin typeface="Arial" pitchFamily="34" charset="0"/>
              </a:rPr>
              <a:t>rue Vignon , 75008 Paris</a:t>
            </a:r>
            <a:endParaRPr lang="fr-FR" dirty="0">
              <a:solidFill>
                <a:srgbClr val="000000"/>
              </a:solidFill>
              <a:latin typeface="Arial" pitchFamily="34" charset="0"/>
              <a:cs typeface="+mn-cs"/>
            </a:endParaRPr>
          </a:p>
          <a:p>
            <a:pPr eaLnBrk="0" latinLnBrk="1" hangingPunct="0">
              <a:buClr>
                <a:srgbClr val="FFC000"/>
              </a:buClr>
              <a:defRPr/>
            </a:pPr>
            <a:r>
              <a:rPr lang="fr-FR" dirty="0" smtClean="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Tél </a:t>
            </a:r>
            <a:r>
              <a:rPr lang="fr-FR" dirty="0" smtClean="0">
                <a:solidFill>
                  <a:srgbClr val="000000"/>
                </a:solidFill>
                <a:latin typeface="Arial" pitchFamily="34" charset="0"/>
                <a:cs typeface="+mn-cs"/>
              </a:rPr>
              <a:t>: </a:t>
            </a:r>
            <a:r>
              <a:rPr lang="fr-FR" dirty="0">
                <a:solidFill>
                  <a:srgbClr val="000000"/>
                </a:solidFill>
                <a:latin typeface="Arial" pitchFamily="34" charset="0"/>
                <a:cs typeface="+mn-cs"/>
              </a:rPr>
              <a:t>+33 (0) 1 49 24 07 </a:t>
            </a:r>
            <a:r>
              <a:rPr lang="fr-FR" dirty="0" smtClean="0">
                <a:solidFill>
                  <a:srgbClr val="000000"/>
                </a:solidFill>
                <a:latin typeface="Arial" pitchFamily="34" charset="0"/>
                <a:cs typeface="+mn-cs"/>
              </a:rPr>
              <a:t>00</a:t>
            </a:r>
          </a:p>
          <a:p>
            <a:pPr eaLnBrk="0" latinLnBrk="1" hangingPunct="0">
              <a:buClr>
                <a:srgbClr val="FFC000"/>
              </a:buClr>
              <a:defRPr/>
            </a:pPr>
            <a:r>
              <a:rPr lang="fr-FR" dirty="0" smtClean="0">
                <a:solidFill>
                  <a:srgbClr val="000000"/>
                </a:solidFill>
                <a:latin typeface="Arial" pitchFamily="34" charset="0"/>
                <a:cs typeface="+mn-cs"/>
              </a:rPr>
              <a:t>Email </a:t>
            </a:r>
            <a:r>
              <a:rPr lang="fr-FR" dirty="0">
                <a:solidFill>
                  <a:srgbClr val="000000"/>
                </a:solidFill>
                <a:latin typeface="Arial" pitchFamily="34" charset="0"/>
                <a:cs typeface="+mn-cs"/>
              </a:rPr>
              <a:t>: </a:t>
            </a:r>
            <a:r>
              <a:rPr lang="fr-FR" b="1" dirty="0" smtClean="0">
                <a:solidFill>
                  <a:srgbClr val="FF0000"/>
                </a:solidFill>
                <a:latin typeface="Arial" pitchFamily="34" charset="0"/>
                <a:cs typeface="+mn-cs"/>
                <a:hlinkClick r:id="rId4"/>
              </a:rPr>
              <a:t>jmac@crowe-jmac.fr</a:t>
            </a:r>
            <a:endParaRPr lang="fr-FR" b="1" dirty="0" smtClean="0">
              <a:solidFill>
                <a:srgbClr val="FF0000"/>
              </a:solidFill>
              <a:latin typeface="Arial" pitchFamily="34" charset="0"/>
              <a:cs typeface="+mn-cs"/>
            </a:endParaRPr>
          </a:p>
          <a:p>
            <a:pPr eaLnBrk="0" latinLnBrk="1" hangingPunct="0">
              <a:buClr>
                <a:srgbClr val="FFC000"/>
              </a:buClr>
              <a:defRPr/>
            </a:pPr>
            <a:r>
              <a:rPr lang="fr-FR" dirty="0" smtClean="0">
                <a:solidFill>
                  <a:srgbClr val="000000"/>
                </a:solidFill>
                <a:latin typeface="Arial" pitchFamily="34" charset="0"/>
                <a:cs typeface="+mn-cs"/>
              </a:rPr>
              <a:t>Site </a:t>
            </a:r>
            <a:r>
              <a:rPr lang="fr-FR" dirty="0" smtClean="0">
                <a:solidFill>
                  <a:srgbClr val="000000"/>
                </a:solidFill>
                <a:latin typeface="Arial" pitchFamily="34" charset="0"/>
                <a:cs typeface="+mn-cs"/>
              </a:rPr>
              <a:t>Internet : </a:t>
            </a:r>
            <a:r>
              <a:rPr lang="fr-FR" sz="2400" b="1" u="sng" dirty="0" smtClean="0">
                <a:solidFill>
                  <a:srgbClr val="FF0000"/>
                </a:solidFill>
                <a:hlinkClick r:id="rId5"/>
              </a:rPr>
              <a:t>www.crowe.com/fr/jmac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endParaRPr lang="fr-FR" sz="2400" b="1" dirty="0">
              <a:solidFill>
                <a:srgbClr val="FF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30729" name="ZoneTexte 13"/>
          <p:cNvSpPr txBox="1">
            <a:spLocks noChangeArrowheads="1"/>
          </p:cNvSpPr>
          <p:nvPr/>
        </p:nvSpPr>
        <p:spPr bwMode="auto">
          <a:xfrm flipH="1">
            <a:off x="8732839" y="5416550"/>
            <a:ext cx="9080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hangingPunct="0">
              <a:spcBef>
                <a:spcPct val="0"/>
              </a:spcBef>
              <a:buFontTx/>
              <a:buNone/>
            </a:pPr>
            <a:endParaRPr lang="fr-FR" altLang="fr-FR" sz="1800">
              <a:solidFill>
                <a:srgbClr val="000000"/>
              </a:solidFill>
              <a:cs typeface="+mn-cs"/>
            </a:endParaRPr>
          </a:p>
        </p:txBody>
      </p:sp>
      <p:sp>
        <p:nvSpPr>
          <p:cNvPr id="30731" name="Rectangle 27"/>
          <p:cNvSpPr>
            <a:spLocks noChangeArrowheads="1"/>
          </p:cNvSpPr>
          <p:nvPr/>
        </p:nvSpPr>
        <p:spPr bwMode="auto">
          <a:xfrm>
            <a:off x="6303964" y="4209304"/>
            <a:ext cx="242887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hangingPunct="0">
              <a:spcBef>
                <a:spcPct val="0"/>
              </a:spcBef>
              <a:buFontTx/>
              <a:buNone/>
            </a:pPr>
            <a:r>
              <a:rPr lang="fr-FR" altLang="fr-FR" sz="1800" u="sng" dirty="0">
                <a:solidFill>
                  <a:srgbClr val="000000"/>
                </a:solidFill>
                <a:cs typeface="+mn-cs"/>
              </a:rPr>
              <a:t>Rejoignez-nous </a:t>
            </a:r>
            <a:r>
              <a:rPr lang="fr-FR" altLang="fr-FR" sz="1800" u="sng" dirty="0" smtClean="0">
                <a:solidFill>
                  <a:srgbClr val="000000"/>
                </a:solidFill>
                <a:cs typeface="+mn-cs"/>
              </a:rPr>
              <a:t>sur :</a:t>
            </a:r>
          </a:p>
          <a:p>
            <a:pPr eaLnBrk="0" hangingPunct="0">
              <a:spcBef>
                <a:spcPct val="0"/>
              </a:spcBef>
              <a:buFontTx/>
              <a:buNone/>
            </a:pPr>
            <a:endParaRPr lang="fr-FR" altLang="fr-FR" sz="1800" dirty="0">
              <a:solidFill>
                <a:srgbClr val="000000"/>
              </a:solidFill>
              <a:cs typeface="+mn-cs"/>
            </a:endParaRPr>
          </a:p>
          <a:p>
            <a:pPr eaLnBrk="0" hangingPunct="0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000000"/>
                </a:solidFill>
                <a:cs typeface="+mn-cs"/>
              </a:rPr>
              <a:t>CROWE </a:t>
            </a:r>
            <a:r>
              <a:rPr lang="fr-FR" altLang="fr-FR" sz="1800" dirty="0" smtClean="0">
                <a:solidFill>
                  <a:srgbClr val="000000"/>
                </a:solidFill>
                <a:cs typeface="+mn-cs"/>
              </a:rPr>
              <a:t>JMAC -Paris</a:t>
            </a:r>
            <a:endParaRPr lang="fr-FR" altLang="fr-FR" sz="1800" dirty="0">
              <a:solidFill>
                <a:srgbClr val="000000"/>
              </a:solidFill>
              <a:cs typeface="+mn-cs"/>
            </a:endParaRPr>
          </a:p>
          <a:p>
            <a:pPr eaLnBrk="0" hangingPunct="0">
              <a:spcBef>
                <a:spcPct val="0"/>
              </a:spcBef>
              <a:buFontTx/>
              <a:buNone/>
            </a:pPr>
            <a:endParaRPr lang="fr-FR" altLang="fr-FR" sz="1800" dirty="0">
              <a:solidFill>
                <a:srgbClr val="000000"/>
              </a:solidFill>
              <a:cs typeface="+mn-cs"/>
            </a:endParaRPr>
          </a:p>
          <a:p>
            <a:pPr eaLnBrk="0" hangingPunct="0">
              <a:spcBef>
                <a:spcPct val="0"/>
              </a:spcBef>
              <a:buFontTx/>
              <a:buNone/>
            </a:pPr>
            <a:endParaRPr lang="fr-FR" altLang="fr-FR" sz="1800" dirty="0">
              <a:solidFill>
                <a:srgbClr val="000000"/>
              </a:solidFill>
              <a:cs typeface="+mn-cs"/>
            </a:endParaRPr>
          </a:p>
          <a:p>
            <a:pPr eaLnBrk="0" hangingPunct="0">
              <a:spcBef>
                <a:spcPct val="0"/>
              </a:spcBef>
              <a:buFontTx/>
              <a:buNone/>
            </a:pPr>
            <a:endParaRPr lang="fr-FR" altLang="fr-FR" sz="1800" dirty="0">
              <a:solidFill>
                <a:srgbClr val="000000"/>
              </a:solidFill>
              <a:cs typeface="+mn-cs"/>
            </a:endParaRPr>
          </a:p>
        </p:txBody>
      </p:sp>
      <p:pic>
        <p:nvPicPr>
          <p:cNvPr id="30732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3797" y="4741788"/>
            <a:ext cx="434693" cy="34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19" name="ZoneTexte 18"/>
          <p:cNvSpPr txBox="1"/>
          <p:nvPr/>
        </p:nvSpPr>
        <p:spPr>
          <a:xfrm>
            <a:off x="2467651" y="2076346"/>
            <a:ext cx="411180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effectLst>
                  <a:reflection blurRad="6350" stA="60000" endA="900" endPos="60000" dist="60007" dir="5400000" sy="-100000" algn="bl" rotWithShape="0"/>
                </a:effectLst>
                <a:latin typeface="Arial" pitchFamily="34" charset="0"/>
                <a:ea typeface="Arial" charset="0"/>
                <a:cs typeface="+mn-cs"/>
              </a:rPr>
              <a:t>Merci de 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60000" endA="900" endPos="60000" dist="60007" dir="5400000" sy="-100000" algn="bl" rotWithShape="0"/>
                </a:effectLst>
                <a:latin typeface="Arial" pitchFamily="34" charset="0"/>
                <a:ea typeface="Arial" charset="0"/>
                <a:cs typeface="+mn-cs"/>
              </a:rPr>
              <a:t>votre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60000" endA="900" endPos="60000" dist="60007" dir="5400000" sy="-100000" algn="bl" rotWithShape="0"/>
                </a:effectLst>
                <a:latin typeface="Arial" pitchFamily="34" charset="0"/>
                <a:ea typeface="Arial" charset="0"/>
                <a:cs typeface="+mn-cs"/>
              </a:rPr>
              <a:t>                                      attention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effectLst>
                <a:reflection blurRad="6350" stA="60000" endA="900" endPos="60000" dist="60007" dir="5400000" sy="-100000" algn="bl" rotWithShape="0"/>
              </a:effectLst>
              <a:latin typeface="Arial" pitchFamily="34" charset="0"/>
              <a:ea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2376419"/>
      </p:ext>
    </p:extLst>
  </p:cSld>
  <p:clrMapOvr>
    <a:masterClrMapping/>
  </p:clrMapOvr>
  <p:transition advClick="0" advTm="5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1;p14"/>
          <p:cNvSpPr txBox="1">
            <a:spLocks/>
          </p:cNvSpPr>
          <p:nvPr/>
        </p:nvSpPr>
        <p:spPr bwMode="auto">
          <a:xfrm>
            <a:off x="467544" y="1556792"/>
            <a:ext cx="7953324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>
            <a:lvl1pPr marL="230188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1" charset="2"/>
              <a:buChar char="n"/>
              <a:defRPr sz="2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1pPr>
            <a:lvl2pPr marL="635000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1" charset="2"/>
              <a:buChar char="n"/>
              <a:defRPr sz="24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1023938" indent="-2746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1" charset="2"/>
              <a:buChar char="n"/>
              <a:defRPr sz="22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1428750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1" charset="2"/>
              <a:buChar char="n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1833563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1" charset="2"/>
              <a:buChar char="n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2290763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2" charset="2"/>
              <a:buChar char="n"/>
              <a:defRPr>
                <a:solidFill>
                  <a:srgbClr val="00214D"/>
                </a:solidFill>
                <a:latin typeface="+mn-lt"/>
                <a:cs typeface="+mn-cs"/>
              </a:defRPr>
            </a:lvl6pPr>
            <a:lvl7pPr marL="2747963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2" charset="2"/>
              <a:buChar char="n"/>
              <a:defRPr>
                <a:solidFill>
                  <a:srgbClr val="00214D"/>
                </a:solidFill>
                <a:latin typeface="+mn-lt"/>
                <a:cs typeface="+mn-cs"/>
              </a:defRPr>
            </a:lvl7pPr>
            <a:lvl8pPr marL="3205163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2" charset="2"/>
              <a:buChar char="n"/>
              <a:defRPr>
                <a:solidFill>
                  <a:srgbClr val="00214D"/>
                </a:solidFill>
                <a:latin typeface="+mn-lt"/>
                <a:cs typeface="+mn-cs"/>
              </a:defRPr>
            </a:lvl8pPr>
            <a:lvl9pPr marL="3662363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2" charset="2"/>
              <a:buChar char="n"/>
              <a:defRPr>
                <a:solidFill>
                  <a:srgbClr val="00214D"/>
                </a:solidFill>
                <a:latin typeface="+mn-lt"/>
                <a:cs typeface="+mn-cs"/>
              </a:defRPr>
            </a:lvl9pPr>
          </a:lstStyle>
          <a:p>
            <a:pPr marL="114300" indent="0" algn="just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None/>
            </a:pPr>
            <a:r>
              <a:rPr lang="fr-FR" sz="1800" b="1" i="1" u="sng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Qu’est-ce que la Loi de Finance ?</a:t>
            </a:r>
          </a:p>
          <a:p>
            <a:pPr marL="0" indent="0" algn="just">
              <a:spcBef>
                <a:spcPts val="16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</a:pPr>
            <a:r>
              <a:rPr lang="fr-FR" sz="1800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Elle présente les dépenses et recettes et détermine le budget de l’Etat pour un exercice.</a:t>
            </a:r>
          </a:p>
          <a:p>
            <a:pPr marL="0" indent="0" algn="just">
              <a:spcBef>
                <a:spcPts val="16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</a:pPr>
            <a:r>
              <a:rPr lang="fr-FR" sz="1800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Pour 2020, les axes forts sont  :</a:t>
            </a:r>
          </a:p>
          <a:p>
            <a:pPr marL="457200" indent="-342900" algn="just">
              <a:spcBef>
                <a:spcPts val="16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Font typeface="Arial" panose="020B0604020202020204" pitchFamily="34" charset="0"/>
              <a:buChar char="•"/>
            </a:pPr>
            <a:r>
              <a:rPr lang="fr-FR" sz="1800" kern="0" dirty="0">
                <a:solidFill>
                  <a:schemeClr val="accent6">
                    <a:lumMod val="75000"/>
                  </a:schemeClr>
                </a:solidFill>
                <a:ea typeface="Arial"/>
                <a:sym typeface="Arial"/>
              </a:rPr>
              <a:t>les baisses d'impôts pour les </a:t>
            </a:r>
            <a:r>
              <a:rPr lang="fr-FR" sz="1800" kern="0" dirty="0" smtClean="0">
                <a:solidFill>
                  <a:schemeClr val="accent6">
                    <a:lumMod val="75000"/>
                  </a:schemeClr>
                </a:solidFill>
                <a:ea typeface="Arial"/>
                <a:sym typeface="Arial"/>
              </a:rPr>
              <a:t>ménages (9 Milliards €),</a:t>
            </a:r>
          </a:p>
          <a:p>
            <a:pPr marL="457200" indent="-342900" algn="just">
              <a:spcBef>
                <a:spcPts val="16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Font typeface="Arial" panose="020B0604020202020204" pitchFamily="34" charset="0"/>
              <a:buChar char="•"/>
            </a:pPr>
            <a:r>
              <a:rPr lang="fr-FR" sz="1800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La baisse du taux d’IS</a:t>
            </a:r>
            <a:r>
              <a:rPr lang="fr-FR" sz="1800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</a:p>
          <a:p>
            <a:pPr marL="457200" indent="-342900" algn="just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ts val="1800"/>
              <a:buFont typeface="Arial" panose="020B0604020202020204" pitchFamily="34" charset="0"/>
              <a:buChar char="•"/>
            </a:pPr>
            <a:r>
              <a:rPr lang="fr-FR" sz="1800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politique </a:t>
            </a:r>
            <a:r>
              <a:rPr lang="fr-FR" sz="1800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de l’offre par des mesures adaptées, </a:t>
            </a:r>
          </a:p>
          <a:p>
            <a:pPr algn="just">
              <a:spcBef>
                <a:spcPts val="16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endParaRPr lang="fr-FR" sz="1800" kern="0" dirty="0" smtClean="0">
              <a:solidFill>
                <a:schemeClr val="accent6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indent="0" algn="just">
              <a:spcBef>
                <a:spcPts val="1600"/>
              </a:spcBef>
              <a:spcAft>
                <a:spcPts val="1600"/>
              </a:spcAft>
              <a:buClr>
                <a:schemeClr val="accent6">
                  <a:lumMod val="75000"/>
                </a:schemeClr>
              </a:buClr>
              <a:buNone/>
            </a:pPr>
            <a:r>
              <a:rPr lang="fr-FR" sz="1800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Ces mesures seront applicables pour la plupart  à partir du 1er janvier 2020</a:t>
            </a:r>
            <a:endParaRPr lang="fr-FR" sz="1800" kern="0" dirty="0">
              <a:solidFill>
                <a:schemeClr val="accent6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140;p1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4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endParaRPr sz="2400" b="1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5466989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/>
            <a:r>
              <a:rPr lang="fr-FR" dirty="0"/>
              <a:t>Rappel : baisse de l’IS (LF 2018, art. 84)</a:t>
            </a:r>
          </a:p>
          <a:p>
            <a:pPr lvl="1"/>
            <a:r>
              <a:rPr lang="fr-FR" dirty="0"/>
              <a:t>Maintien du taux réduit de 15 %</a:t>
            </a:r>
          </a:p>
          <a:p>
            <a:pPr lvl="2"/>
            <a:r>
              <a:rPr lang="fr-FR" dirty="0"/>
              <a:t>Pour les PME qui en bénéficient déjà</a:t>
            </a:r>
          </a:p>
          <a:p>
            <a:pPr lvl="3"/>
            <a:r>
              <a:rPr lang="fr-FR" dirty="0"/>
              <a:t>A hauteur du bénéfice imposable limité à 38 120 €</a:t>
            </a:r>
          </a:p>
          <a:p>
            <a:pPr lvl="1"/>
            <a:r>
              <a:rPr lang="fr-FR" dirty="0"/>
              <a:t>Diminution du taux de droit commun jusqu’en 2022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xmlns="" id="{3F890819-C17A-41BA-9911-9EBC2C4D33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79831"/>
              </p:ext>
            </p:extLst>
          </p:nvPr>
        </p:nvGraphicFramePr>
        <p:xfrm>
          <a:off x="1259632" y="4509120"/>
          <a:ext cx="6840760" cy="108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7700">
                  <a:extLst>
                    <a:ext uri="{9D8B030D-6E8A-4147-A177-3AD203B41FA5}">
                      <a16:colId xmlns:a16="http://schemas.microsoft.com/office/drawing/2014/main" xmlns="" val="825020054"/>
                    </a:ext>
                  </a:extLst>
                </a:gridCol>
                <a:gridCol w="1469594">
                  <a:extLst>
                    <a:ext uri="{9D8B030D-6E8A-4147-A177-3AD203B41FA5}">
                      <a16:colId xmlns:a16="http://schemas.microsoft.com/office/drawing/2014/main" xmlns="" val="3057047877"/>
                    </a:ext>
                  </a:extLst>
                </a:gridCol>
                <a:gridCol w="1226121">
                  <a:extLst>
                    <a:ext uri="{9D8B030D-6E8A-4147-A177-3AD203B41FA5}">
                      <a16:colId xmlns:a16="http://schemas.microsoft.com/office/drawing/2014/main" xmlns="" val="3764620297"/>
                    </a:ext>
                  </a:extLst>
                </a:gridCol>
                <a:gridCol w="775945">
                  <a:extLst>
                    <a:ext uri="{9D8B030D-6E8A-4147-A177-3AD203B41FA5}">
                      <a16:colId xmlns:a16="http://schemas.microsoft.com/office/drawing/2014/main" xmlns="" val="3501348859"/>
                    </a:ext>
                  </a:extLst>
                </a:gridCol>
                <a:gridCol w="738677">
                  <a:extLst>
                    <a:ext uri="{9D8B030D-6E8A-4147-A177-3AD203B41FA5}">
                      <a16:colId xmlns:a16="http://schemas.microsoft.com/office/drawing/2014/main" xmlns="" val="1284169415"/>
                    </a:ext>
                  </a:extLst>
                </a:gridCol>
                <a:gridCol w="862723">
                  <a:extLst>
                    <a:ext uri="{9D8B030D-6E8A-4147-A177-3AD203B41FA5}">
                      <a16:colId xmlns:a16="http://schemas.microsoft.com/office/drawing/2014/main" xmlns="" val="822680029"/>
                    </a:ext>
                  </a:extLst>
                </a:gridCol>
              </a:tblGrid>
              <a:tr h="351142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2017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/>
                        <a:t>2018</a:t>
                      </a:r>
                    </a:p>
                    <a:p>
                      <a:pPr algn="ctr"/>
                      <a:r>
                        <a:rPr lang="fr-FR" sz="700"/>
                        <a:t>(</a:t>
                      </a:r>
                      <a:r>
                        <a:rPr lang="fr-FR" sz="700" dirty="0"/>
                        <a:t>inchangé)</a:t>
                      </a:r>
                      <a:endParaRPr lang="fr-FR" sz="1100" dirty="0"/>
                    </a:p>
                  </a:txBody>
                  <a:tcPr marL="51435" marR="51435" marT="25718" marB="25718" anchor="ctr">
                    <a:lnR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2019</a:t>
                      </a:r>
                    </a:p>
                  </a:txBody>
                  <a:tcPr marL="51435" marR="51435" marT="25718" marB="25718" anchor="ctr">
                    <a:lnL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2020</a:t>
                      </a:r>
                    </a:p>
                  </a:txBody>
                  <a:tcPr marL="51435" marR="51435" marT="25718" marB="25718" anchor="ctr">
                    <a:lnL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2021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700" dirty="0"/>
                        <a:t>A compter de</a:t>
                      </a:r>
                      <a:r>
                        <a:rPr lang="fr-FR" sz="900" dirty="0"/>
                        <a:t> 2022</a:t>
                      </a:r>
                    </a:p>
                  </a:txBody>
                  <a:tcPr marL="51435" marR="51435" marT="25718" marB="25718" anchor="ctr"/>
                </a:tc>
                <a:extLst>
                  <a:ext uri="{0D108BD9-81ED-4DB2-BD59-A6C34878D82A}">
                    <a16:rowId xmlns:a16="http://schemas.microsoft.com/office/drawing/2014/main" xmlns="" val="2136202710"/>
                  </a:ext>
                </a:extLst>
              </a:tr>
              <a:tr h="728978"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PME communautaires</a:t>
                      </a:r>
                    </a:p>
                    <a:p>
                      <a:pPr algn="ctr"/>
                      <a:r>
                        <a:rPr lang="fr-FR" sz="800" dirty="0"/>
                        <a:t>B ≤ 75 000 € : </a:t>
                      </a:r>
                      <a:r>
                        <a:rPr lang="fr-FR" sz="1100" dirty="0">
                          <a:solidFill>
                            <a:schemeClr val="accent3"/>
                          </a:solidFill>
                        </a:rPr>
                        <a:t>28 %</a:t>
                      </a:r>
                      <a:endParaRPr lang="fr-FR" sz="800" dirty="0">
                        <a:solidFill>
                          <a:schemeClr val="accent3"/>
                        </a:solidFill>
                      </a:endParaRPr>
                    </a:p>
                    <a:p>
                      <a:pPr algn="ctr"/>
                      <a:r>
                        <a:rPr lang="fr-FR" sz="800" dirty="0"/>
                        <a:t>B &gt; 75 000 € : </a:t>
                      </a:r>
                      <a:r>
                        <a:rPr lang="fr-FR" sz="1100" dirty="0">
                          <a:solidFill>
                            <a:schemeClr val="accent3"/>
                          </a:solidFill>
                        </a:rPr>
                        <a:t>33</a:t>
                      </a:r>
                      <a:r>
                        <a:rPr lang="fr-FR" sz="1100" baseline="30000" dirty="0">
                          <a:solidFill>
                            <a:schemeClr val="accent3"/>
                          </a:solidFill>
                        </a:rPr>
                        <a:t>1/3</a:t>
                      </a:r>
                      <a:r>
                        <a:rPr lang="fr-FR" sz="1100" dirty="0">
                          <a:solidFill>
                            <a:schemeClr val="accent3"/>
                          </a:solidFill>
                        </a:rPr>
                        <a:t> %</a:t>
                      </a:r>
                      <a:endParaRPr lang="fr-FR" sz="800" dirty="0">
                        <a:solidFill>
                          <a:schemeClr val="accent3"/>
                        </a:solidFill>
                      </a:endParaRPr>
                    </a:p>
                    <a:p>
                      <a:pPr algn="ctr"/>
                      <a:r>
                        <a:rPr lang="fr-FR" sz="800" dirty="0"/>
                        <a:t>Autres : </a:t>
                      </a:r>
                      <a:r>
                        <a:rPr lang="fr-FR" sz="1100" dirty="0">
                          <a:solidFill>
                            <a:schemeClr val="accent3"/>
                          </a:solidFill>
                        </a:rPr>
                        <a:t>33</a:t>
                      </a:r>
                      <a:r>
                        <a:rPr lang="fr-FR" sz="1100" baseline="30000" dirty="0">
                          <a:solidFill>
                            <a:schemeClr val="accent3"/>
                          </a:solidFill>
                        </a:rPr>
                        <a:t>1/3</a:t>
                      </a:r>
                      <a:r>
                        <a:rPr lang="fr-FR" sz="1100" dirty="0">
                          <a:solidFill>
                            <a:schemeClr val="accent3"/>
                          </a:solidFill>
                        </a:rPr>
                        <a:t> %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B ≤ 500 000 €</a:t>
                      </a:r>
                    </a:p>
                    <a:p>
                      <a:pPr algn="ctr"/>
                      <a:r>
                        <a:rPr lang="fr-FR" sz="1100" dirty="0">
                          <a:solidFill>
                            <a:schemeClr val="accent3"/>
                          </a:solidFill>
                        </a:rPr>
                        <a:t>28 %</a:t>
                      </a:r>
                      <a:endParaRPr lang="fr-FR" sz="700" dirty="0">
                        <a:solidFill>
                          <a:schemeClr val="accent3"/>
                        </a:solidFill>
                      </a:endParaRPr>
                    </a:p>
                    <a:p>
                      <a:pPr algn="ctr"/>
                      <a:r>
                        <a:rPr lang="fr-FR" sz="800" dirty="0"/>
                        <a:t>B &gt; 500 000 €</a:t>
                      </a:r>
                    </a:p>
                    <a:p>
                      <a:pPr algn="ctr"/>
                      <a:r>
                        <a:rPr lang="fr-FR" sz="1100" dirty="0">
                          <a:solidFill>
                            <a:schemeClr val="accent3"/>
                          </a:solidFill>
                        </a:rPr>
                        <a:t>33</a:t>
                      </a:r>
                      <a:r>
                        <a:rPr lang="fr-FR" sz="1100" baseline="30000" dirty="0">
                          <a:solidFill>
                            <a:schemeClr val="accent3"/>
                          </a:solidFill>
                        </a:rPr>
                        <a:t>1/3</a:t>
                      </a:r>
                      <a:r>
                        <a:rPr lang="fr-FR" sz="1100" dirty="0">
                          <a:solidFill>
                            <a:schemeClr val="accent3"/>
                          </a:solidFill>
                        </a:rPr>
                        <a:t> %</a:t>
                      </a:r>
                      <a:endParaRPr lang="fr-FR" sz="700" dirty="0">
                        <a:solidFill>
                          <a:schemeClr val="accent3"/>
                        </a:solidFill>
                      </a:endParaRPr>
                    </a:p>
                  </a:txBody>
                  <a:tcPr marL="51435" marR="51435" marT="25718" marB="25718" anchor="ctr">
                    <a:lnR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B ≤ 500 000 €</a:t>
                      </a:r>
                    </a:p>
                    <a:p>
                      <a:pPr algn="ctr"/>
                      <a:r>
                        <a:rPr lang="fr-FR" sz="1100" dirty="0">
                          <a:solidFill>
                            <a:schemeClr val="accent3"/>
                          </a:solidFill>
                        </a:rPr>
                        <a:t>28 %</a:t>
                      </a:r>
                      <a:endParaRPr lang="fr-FR" sz="800" dirty="0">
                        <a:solidFill>
                          <a:schemeClr val="accent3"/>
                        </a:solidFill>
                      </a:endParaRPr>
                    </a:p>
                    <a:p>
                      <a:pPr algn="ctr"/>
                      <a:r>
                        <a:rPr lang="fr-FR" sz="800" dirty="0"/>
                        <a:t>B &gt; 500 000 €</a:t>
                      </a:r>
                    </a:p>
                    <a:p>
                      <a:pPr algn="ctr"/>
                      <a:r>
                        <a:rPr lang="fr-FR" sz="1100" dirty="0">
                          <a:solidFill>
                            <a:schemeClr val="accent3"/>
                          </a:solidFill>
                        </a:rPr>
                        <a:t>31 %</a:t>
                      </a:r>
                      <a:endParaRPr lang="fr-FR" sz="800" dirty="0">
                        <a:solidFill>
                          <a:schemeClr val="accent3"/>
                        </a:solidFill>
                      </a:endParaRPr>
                    </a:p>
                  </a:txBody>
                  <a:tcPr marL="51435" marR="51435" marT="25718" marB="25718" anchor="ctr">
                    <a:lnL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accent3"/>
                          </a:solidFill>
                        </a:rPr>
                        <a:t>28 %</a:t>
                      </a:r>
                    </a:p>
                  </a:txBody>
                  <a:tcPr marL="51435" marR="51435" marT="25718" marB="25718" anchor="ctr">
                    <a:lnL w="571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accent3"/>
                          </a:solidFill>
                        </a:rPr>
                        <a:t>26,5 %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accent3"/>
                          </a:solidFill>
                        </a:rPr>
                        <a:t>25 %</a:t>
                      </a:r>
                    </a:p>
                  </a:txBody>
                  <a:tcPr marL="51435" marR="51435" marT="25718" marB="25718" anchor="ctr"/>
                </a:tc>
                <a:extLst>
                  <a:ext uri="{0D108BD9-81ED-4DB2-BD59-A6C34878D82A}">
                    <a16:rowId xmlns:a16="http://schemas.microsoft.com/office/drawing/2014/main" xmlns="" val="4251187141"/>
                  </a:ext>
                </a:extLst>
              </a:tr>
            </a:tbl>
          </a:graphicData>
        </a:graphic>
      </p:graphicFrame>
      <p:sp>
        <p:nvSpPr>
          <p:cNvPr id="8" name="Titre 1">
            <a:extLst>
              <a:ext uri="{FF2B5EF4-FFF2-40B4-BE49-F238E27FC236}">
                <a16:creationId xmlns:a16="http://schemas.microsoft.com/office/drawing/2014/main" xmlns="" id="{69D90DC9-EB06-40E9-9946-6E1F4DEEB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040" y="1233139"/>
            <a:ext cx="7617760" cy="872862"/>
          </a:xfrm>
        </p:spPr>
        <p:txBody>
          <a:bodyPr>
            <a:normAutofit/>
          </a:bodyPr>
          <a:lstStyle/>
          <a:p>
            <a:r>
              <a:rPr lang="fr-FR" dirty="0"/>
              <a:t>Baisse </a:t>
            </a:r>
            <a:r>
              <a:rPr lang="fr-FR" dirty="0" smtClean="0"/>
              <a:t>du </a:t>
            </a:r>
            <a:r>
              <a:rPr lang="fr-FR" dirty="0"/>
              <a:t>taux normal de l'IS</a:t>
            </a:r>
          </a:p>
        </p:txBody>
      </p:sp>
    </p:spTree>
    <p:extLst>
      <p:ext uri="{BB962C8B-B14F-4D97-AF65-F5344CB8AC3E}">
        <p14:creationId xmlns:p14="http://schemas.microsoft.com/office/powerpoint/2010/main" val="253457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xmlns="" id="{6C1FA298-D06B-49AF-9637-02975A4D93C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/>
              <a:t>Modification de la trajectoire de baisse de l’IS</a:t>
            </a:r>
          </a:p>
          <a:p>
            <a:pPr lvl="1"/>
            <a:r>
              <a:rPr lang="fr-FR"/>
              <a:t>Entreprises ayant un CA ≥ 250 M € </a:t>
            </a:r>
            <a:endParaRPr lang="fr-FR" dirty="0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xmlns="" id="{E3B9C4B6-5770-48D9-9C65-37B25E341E18}"/>
              </a:ext>
            </a:extLst>
          </p:cNvPr>
          <p:cNvGraphicFramePr>
            <a:graphicFrameLocks noGrp="1"/>
          </p:cNvGraphicFramePr>
          <p:nvPr/>
        </p:nvGraphicFramePr>
        <p:xfrm>
          <a:off x="1613652" y="3429002"/>
          <a:ext cx="6044449" cy="1588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9280">
                  <a:extLst>
                    <a:ext uri="{9D8B030D-6E8A-4147-A177-3AD203B41FA5}">
                      <a16:colId xmlns:a16="http://schemas.microsoft.com/office/drawing/2014/main" xmlns="" val="763165744"/>
                    </a:ext>
                  </a:extLst>
                </a:gridCol>
                <a:gridCol w="1975169">
                  <a:extLst>
                    <a:ext uri="{9D8B030D-6E8A-4147-A177-3AD203B41FA5}">
                      <a16:colId xmlns:a16="http://schemas.microsoft.com/office/drawing/2014/main" xmlns="" val="2962160896"/>
                    </a:ext>
                  </a:extLst>
                </a:gridCol>
              </a:tblGrid>
              <a:tr h="600075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Exercices ouverts </a:t>
                      </a:r>
                      <a:br>
                        <a:rPr lang="fr-FR" sz="1800" dirty="0"/>
                      </a:br>
                      <a:r>
                        <a:rPr lang="fr-FR" sz="1800" dirty="0"/>
                        <a:t>du 1</a:t>
                      </a:r>
                      <a:r>
                        <a:rPr lang="fr-FR" sz="1800" baseline="30000" dirty="0"/>
                        <a:t>er</a:t>
                      </a:r>
                      <a:r>
                        <a:rPr lang="fr-FR" sz="1800" dirty="0"/>
                        <a:t> janvier au 31 décembre 2019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Taux normal d’IS </a:t>
                      </a:r>
                    </a:p>
                  </a:txBody>
                  <a:tcPr marL="51435" marR="51435" marT="25718" marB="25718" anchor="ctr"/>
                </a:tc>
                <a:extLst>
                  <a:ext uri="{0D108BD9-81ED-4DB2-BD59-A6C34878D82A}">
                    <a16:rowId xmlns:a16="http://schemas.microsoft.com/office/drawing/2014/main" xmlns="" val="1885161779"/>
                  </a:ext>
                </a:extLst>
              </a:tr>
              <a:tr h="465514">
                <a:tc>
                  <a:txBody>
                    <a:bodyPr/>
                    <a:lstStyle/>
                    <a:p>
                      <a:r>
                        <a:rPr lang="fr-FR" sz="1800" dirty="0"/>
                        <a:t>Jusqu’à 500 000 € de résultat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28 %</a:t>
                      </a:r>
                    </a:p>
                  </a:txBody>
                  <a:tcPr marL="51435" marR="51435" marT="25718" marB="25718" anchor="ctr"/>
                </a:tc>
                <a:extLst>
                  <a:ext uri="{0D108BD9-81ED-4DB2-BD59-A6C34878D82A}">
                    <a16:rowId xmlns:a16="http://schemas.microsoft.com/office/drawing/2014/main" xmlns="" val="1934482241"/>
                  </a:ext>
                </a:extLst>
              </a:tr>
              <a:tr h="523032">
                <a:tc>
                  <a:txBody>
                    <a:bodyPr/>
                    <a:lstStyle/>
                    <a:p>
                      <a:r>
                        <a:rPr lang="fr-FR" sz="1800" dirty="0"/>
                        <a:t>Au-delà de 500 000 €</a:t>
                      </a:r>
                    </a:p>
                  </a:txBody>
                  <a:tcPr marL="51435" marR="51435" marT="25718" marB="2571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/>
                        <a:t>33</a:t>
                      </a:r>
                      <a:r>
                        <a:rPr lang="fr-FR" sz="1800" b="1" baseline="30000" dirty="0"/>
                        <a:t>1/3</a:t>
                      </a:r>
                      <a:r>
                        <a:rPr lang="fr-FR" sz="1800" b="1" dirty="0"/>
                        <a:t>  %</a:t>
                      </a:r>
                    </a:p>
                  </a:txBody>
                  <a:tcPr marL="51435" marR="51435" marT="25718" marB="25718" anchor="ctr"/>
                </a:tc>
                <a:extLst>
                  <a:ext uri="{0D108BD9-81ED-4DB2-BD59-A6C34878D82A}">
                    <a16:rowId xmlns:a16="http://schemas.microsoft.com/office/drawing/2014/main" xmlns="" val="3731221463"/>
                  </a:ext>
                </a:extLst>
              </a:tr>
            </a:tbl>
          </a:graphicData>
        </a:graphic>
      </p:graphicFrame>
      <p:sp>
        <p:nvSpPr>
          <p:cNvPr id="8" name="Titre 1">
            <a:extLst>
              <a:ext uri="{FF2B5EF4-FFF2-40B4-BE49-F238E27FC236}">
                <a16:creationId xmlns:a16="http://schemas.microsoft.com/office/drawing/2014/main" xmlns="" id="{9DE950FC-1085-4322-AE3B-6690533DB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1124744"/>
            <a:ext cx="6271592" cy="1000522"/>
          </a:xfrm>
        </p:spPr>
        <p:txBody>
          <a:bodyPr/>
          <a:lstStyle/>
          <a:p>
            <a:r>
              <a:rPr lang="fr-FR" dirty="0"/>
              <a:t>Baisse </a:t>
            </a:r>
            <a:r>
              <a:rPr lang="fr-FR" dirty="0" smtClean="0"/>
              <a:t> du </a:t>
            </a:r>
            <a:r>
              <a:rPr lang="fr-FR" dirty="0"/>
              <a:t>taux normal de l'IS</a:t>
            </a:r>
          </a:p>
        </p:txBody>
      </p:sp>
    </p:spTree>
    <p:extLst>
      <p:ext uri="{BB962C8B-B14F-4D97-AF65-F5344CB8AC3E}">
        <p14:creationId xmlns:p14="http://schemas.microsoft.com/office/powerpoint/2010/main" val="342134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6"/>
          <p:cNvSpPr txBox="1">
            <a:spLocks noGrp="1" noChangeArrowheads="1"/>
          </p:cNvSpPr>
          <p:nvPr/>
        </p:nvSpPr>
        <p:spPr bwMode="gray">
          <a:xfrm>
            <a:off x="7896225" y="711200"/>
            <a:ext cx="630238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fld id="{C85CB15F-8809-471F-AC95-F5A63656662E}" type="slidenum">
              <a:rPr lang="en-GB" sz="1600">
                <a:solidFill>
                  <a:schemeClr val="bg1"/>
                </a:solidFill>
              </a:rPr>
              <a:pPr algn="ctr" eaLnBrk="1" hangingPunct="1"/>
              <a:t>5</a:t>
            </a:fld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24581" name="Slide Number Placeholder 4"/>
          <p:cNvSpPr txBox="1">
            <a:spLocks noGrp="1"/>
          </p:cNvSpPr>
          <p:nvPr/>
        </p:nvSpPr>
        <p:spPr bwMode="gray">
          <a:xfrm>
            <a:off x="7896225" y="711200"/>
            <a:ext cx="630238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fld id="{13E9C952-6D44-4841-B139-5D61A57EB355}" type="slidenum">
              <a:rPr lang="en-GB" sz="1600">
                <a:solidFill>
                  <a:schemeClr val="bg1"/>
                </a:solidFill>
                <a:cs typeface="Arial" charset="0"/>
              </a:rPr>
              <a:pPr algn="ctr" eaLnBrk="1" hangingPunct="1"/>
              <a:t>5</a:t>
            </a:fld>
            <a:endParaRPr lang="en-GB" sz="1600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4" name="Google Shape;147;p15"/>
          <p:cNvSpPr txBox="1">
            <a:spLocks/>
          </p:cNvSpPr>
          <p:nvPr/>
        </p:nvSpPr>
        <p:spPr>
          <a:xfrm>
            <a:off x="350075" y="1157950"/>
            <a:ext cx="8644200" cy="133494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30188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1" charset="2"/>
              <a:buChar char="n"/>
              <a:defRPr sz="26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1pPr>
            <a:lvl2pPr marL="635000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1" charset="2"/>
              <a:buChar char="n"/>
              <a:defRPr sz="24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1023938" indent="-2746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1" charset="2"/>
              <a:buChar char="n"/>
              <a:defRPr sz="22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1428750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1" charset="2"/>
              <a:buChar char="n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1833563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1" charset="2"/>
              <a:buChar char="n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2290763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2" charset="2"/>
              <a:buChar char="n"/>
              <a:defRPr>
                <a:solidFill>
                  <a:srgbClr val="00214D"/>
                </a:solidFill>
                <a:latin typeface="+mn-lt"/>
                <a:cs typeface="+mn-cs"/>
              </a:defRPr>
            </a:lvl6pPr>
            <a:lvl7pPr marL="2747963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2" charset="2"/>
              <a:buChar char="n"/>
              <a:defRPr>
                <a:solidFill>
                  <a:srgbClr val="00214D"/>
                </a:solidFill>
                <a:latin typeface="+mn-lt"/>
                <a:cs typeface="+mn-cs"/>
              </a:defRPr>
            </a:lvl7pPr>
            <a:lvl8pPr marL="3205163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2" charset="2"/>
              <a:buChar char="n"/>
              <a:defRPr>
                <a:solidFill>
                  <a:srgbClr val="00214D"/>
                </a:solidFill>
                <a:latin typeface="+mn-lt"/>
                <a:cs typeface="+mn-cs"/>
              </a:defRPr>
            </a:lvl8pPr>
            <a:lvl9pPr marL="3662363" indent="-290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AAF0F"/>
              </a:buClr>
              <a:buSzPct val="80000"/>
              <a:buFont typeface="Wingdings" pitchFamily="2" charset="2"/>
              <a:buChar char="n"/>
              <a:defRPr>
                <a:solidFill>
                  <a:srgbClr val="00214D"/>
                </a:solidFill>
                <a:latin typeface="+mn-lt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Font typeface="Wingdings" pitchFamily="1" charset="2"/>
              <a:buNone/>
            </a:pPr>
            <a:r>
              <a:rPr lang="fr-FR" sz="1800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Ce projet a débuté en 2018 et se poursuit actuellement. </a:t>
            </a:r>
          </a:p>
          <a:p>
            <a:pPr marL="0" indent="0">
              <a:spcBef>
                <a:spcPts val="1600"/>
              </a:spcBef>
              <a:spcAft>
                <a:spcPts val="0"/>
              </a:spcAft>
              <a:buFont typeface="Wingdings" pitchFamily="1" charset="2"/>
              <a:buNone/>
            </a:pPr>
            <a:r>
              <a:rPr lang="fr-FR" sz="1800" kern="0" dirty="0" smtClean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Les taux d’IS varient en fonction du chiffre d’affaires et de l’année concernée.</a:t>
            </a:r>
          </a:p>
          <a:p>
            <a:pPr marL="0" indent="0">
              <a:spcBef>
                <a:spcPts val="1600"/>
              </a:spcBef>
              <a:spcAft>
                <a:spcPts val="1600"/>
              </a:spcAft>
              <a:buFont typeface="Wingdings" pitchFamily="1" charset="2"/>
              <a:buNone/>
            </a:pPr>
            <a:endParaRPr lang="fr-FR" sz="1800" kern="0" dirty="0">
              <a:solidFill>
                <a:schemeClr val="accent6">
                  <a:lumMod val="7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146;p15"/>
          <p:cNvSpPr txBox="1">
            <a:spLocks/>
          </p:cNvSpPr>
          <p:nvPr/>
        </p:nvSpPr>
        <p:spPr>
          <a:xfrm>
            <a:off x="3203848" y="188640"/>
            <a:ext cx="5544616" cy="7920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7F7F7F"/>
                </a:solidFill>
                <a:latin typeface="+mj-lt"/>
                <a:ea typeface="Arial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7F7F7F"/>
                </a:solidFill>
                <a:latin typeface="Arial" charset="0"/>
                <a:ea typeface="Arial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7F7F7F"/>
                </a:solidFill>
                <a:latin typeface="Arial" charset="0"/>
                <a:ea typeface="Arial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7F7F7F"/>
                </a:solidFill>
                <a:latin typeface="Arial" charset="0"/>
                <a:ea typeface="Arial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7F7F7F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77777"/>
                </a:solidFill>
                <a:latin typeface="Arial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77777"/>
                </a:solidFill>
                <a:latin typeface="Arial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77777"/>
                </a:solidFill>
                <a:latin typeface="Arial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77777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PLF 2020: CONTINUITÉ </a:t>
            </a:r>
            <a:r>
              <a:rPr lang="fr-F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LA BAISSE D’IS</a:t>
            </a:r>
          </a:p>
        </p:txBody>
      </p:sp>
      <p:graphicFrame>
        <p:nvGraphicFramePr>
          <p:cNvPr id="6" name="Google Shape;148;p15"/>
          <p:cNvGraphicFramePr/>
          <p:nvPr>
            <p:extLst/>
          </p:nvPr>
        </p:nvGraphicFramePr>
        <p:xfrm>
          <a:off x="121175" y="2571750"/>
          <a:ext cx="4234802" cy="2275646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961736"/>
                <a:gridCol w="3273066"/>
              </a:tblGrid>
              <a:tr h="5996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 dirty="0"/>
                        <a:t>Année</a:t>
                      </a:r>
                      <a:endParaRPr sz="18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 dirty="0"/>
                        <a:t> CA entreprise </a:t>
                      </a:r>
                      <a:endParaRPr lang="fr" sz="1800" dirty="0" smtClean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 dirty="0" smtClean="0"/>
                        <a:t>&lt; </a:t>
                      </a:r>
                      <a:r>
                        <a:rPr lang="fr" sz="1800" dirty="0"/>
                        <a:t>250 000 000€</a:t>
                      </a:r>
                      <a:endParaRPr sz="1800" b="1" dirty="0"/>
                    </a:p>
                  </a:txBody>
                  <a:tcPr marL="91425" marR="91425" marT="91425" marB="91425"/>
                </a:tc>
              </a:tr>
              <a:tr h="629816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/>
                        <a:t>2020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 dirty="0"/>
                        <a:t>28%</a:t>
                      </a:r>
                      <a:endParaRPr sz="1800" dirty="0"/>
                    </a:p>
                  </a:txBody>
                  <a:tcPr marL="91425" marR="91425" marT="91425" marB="91425"/>
                </a:tc>
              </a:tr>
              <a:tr h="3909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/>
                        <a:t>2021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 dirty="0"/>
                        <a:t>26,5%</a:t>
                      </a:r>
                      <a:endParaRPr sz="1800" dirty="0"/>
                    </a:p>
                  </a:txBody>
                  <a:tcPr marL="91425" marR="91425" marT="91425" marB="91425"/>
                </a:tc>
              </a:tr>
              <a:tr h="3909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/>
                        <a:t>2022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 dirty="0"/>
                        <a:t>25%</a:t>
                      </a:r>
                      <a:endParaRPr sz="1800" dirty="0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graphicFrame>
        <p:nvGraphicFramePr>
          <p:cNvPr id="7" name="Google Shape;149;p15"/>
          <p:cNvGraphicFramePr/>
          <p:nvPr>
            <p:extLst/>
          </p:nvPr>
        </p:nvGraphicFramePr>
        <p:xfrm>
          <a:off x="4572000" y="2571750"/>
          <a:ext cx="4422275" cy="2275646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919850"/>
                <a:gridCol w="3502425"/>
              </a:tblGrid>
              <a:tr h="4442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 dirty="0"/>
                        <a:t>Année</a:t>
                      </a:r>
                      <a:endParaRPr sz="18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 dirty="0"/>
                        <a:t>CA entreprise </a:t>
                      </a:r>
                      <a:endParaRPr lang="fr" sz="1800" dirty="0" smtClean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 dirty="0" smtClean="0"/>
                        <a:t>&gt; </a:t>
                      </a:r>
                      <a:r>
                        <a:rPr lang="fr" sz="1800" dirty="0"/>
                        <a:t>250 000 000€</a:t>
                      </a:r>
                      <a:endParaRPr sz="1800" b="1" dirty="0"/>
                    </a:p>
                  </a:txBody>
                  <a:tcPr marL="91425" marR="91425" marT="91425" marB="91425"/>
                </a:tc>
              </a:tr>
              <a:tr h="629816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 dirty="0"/>
                        <a:t>2020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400" dirty="0"/>
                        <a:t>de 0 à 500 000€ = 28%</a:t>
                      </a:r>
                      <a:endParaRPr sz="1400" dirty="0"/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400" dirty="0"/>
                        <a:t>&gt; 500 000€ = 31%</a:t>
                      </a:r>
                      <a:endParaRPr sz="1400" dirty="0"/>
                    </a:p>
                  </a:txBody>
                  <a:tcPr marL="91425" marR="91425" marT="91425" marB="91425"/>
                </a:tc>
              </a:tr>
              <a:tr h="4442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/>
                        <a:t>2021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/>
                        <a:t>27,5% sur tous les bénéfices</a:t>
                      </a:r>
                      <a:endParaRPr sz="1800"/>
                    </a:p>
                  </a:txBody>
                  <a:tcPr marL="91425" marR="91425" marT="91425" marB="91425"/>
                </a:tc>
              </a:tr>
              <a:tr h="4442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 dirty="0"/>
                        <a:t>2022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 dirty="0"/>
                        <a:t>25%</a:t>
                      </a:r>
                      <a:endParaRPr sz="1800" dirty="0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4796765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990600"/>
            <a:ext cx="9072563" cy="533400"/>
          </a:xfrm>
        </p:spPr>
        <p:txBody>
          <a:bodyPr/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>	</a:t>
            </a:r>
            <a:r>
              <a:rPr lang="fr-FR" dirty="0" smtClean="0">
                <a:solidFill>
                  <a:srgbClr val="FF0000"/>
                </a:solidFill>
              </a:rPr>
              <a:t>Régime </a:t>
            </a:r>
            <a:r>
              <a:rPr lang="fr-FR" dirty="0">
                <a:solidFill>
                  <a:srgbClr val="FF0000"/>
                </a:solidFill>
              </a:rPr>
              <a:t>du mécénat d’entreprise</a:t>
            </a: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844824"/>
            <a:ext cx="822764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2D2D2D"/>
                </a:solidFill>
                <a:latin typeface="Helvetica Neue"/>
              </a:rPr>
              <a:t> </a:t>
            </a:r>
            <a:r>
              <a:rPr lang="fr-FR" dirty="0">
                <a:solidFill>
                  <a:srgbClr val="2D2D2D"/>
                </a:solidFill>
                <a:latin typeface="Helvetica Neue"/>
              </a:rPr>
              <a:t>Les entreprises peuvent actuellement bénéficier d’une réduction d’impôt sur les bénéfices égale à 60 % des dons, pris dans la limite de 10 000 € ou de 5 pour mille du chiffre d’affaires lorsque ce dernier montant est plus </a:t>
            </a:r>
            <a:r>
              <a:rPr lang="fr-FR" dirty="0" smtClean="0">
                <a:solidFill>
                  <a:srgbClr val="2D2D2D"/>
                </a:solidFill>
                <a:latin typeface="Helvetica Neue"/>
              </a:rPr>
              <a:t>élevé;</a:t>
            </a:r>
            <a:r>
              <a:rPr lang="fr-FR" dirty="0">
                <a:solidFill>
                  <a:srgbClr val="2D2D2D"/>
                </a:solidFill>
                <a:latin typeface="Helvetica Neue"/>
              </a:rPr>
              <a:t> </a:t>
            </a:r>
            <a:endParaRPr lang="fr-FR" dirty="0" smtClean="0">
              <a:solidFill>
                <a:srgbClr val="2D2D2D"/>
              </a:solidFill>
              <a:latin typeface="Helvetica Neue"/>
            </a:endParaRPr>
          </a:p>
          <a:p>
            <a:endParaRPr lang="fr-FR" dirty="0">
              <a:solidFill>
                <a:srgbClr val="2D2D2D"/>
              </a:solidFill>
              <a:latin typeface="Helvetica Neue"/>
            </a:endParaRPr>
          </a:p>
          <a:p>
            <a:r>
              <a:rPr lang="fr-FR" dirty="0" smtClean="0">
                <a:solidFill>
                  <a:srgbClr val="FF0000"/>
                </a:solidFill>
              </a:rPr>
              <a:t>PLF 2020 </a:t>
            </a:r>
          </a:p>
          <a:p>
            <a:r>
              <a:rPr lang="fr-FR" dirty="0" smtClean="0"/>
              <a:t>Baisse </a:t>
            </a:r>
            <a:r>
              <a:rPr lang="fr-FR" dirty="0"/>
              <a:t>de 60 % à 40 % le taux de la réduction d’impôt pour les </a:t>
            </a:r>
            <a:r>
              <a:rPr lang="fr-FR" b="1" dirty="0"/>
              <a:t>versements supérieurs à 2 M €</a:t>
            </a:r>
            <a:r>
              <a:rPr lang="fr-FR" dirty="0"/>
              <a:t> effectués au cours des exercices clos à compter du 31 décembre 2020. </a:t>
            </a:r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/>
              <a:t>Ces dispositions s’appliqueraient aux versements effectués au cours des </a:t>
            </a:r>
            <a:r>
              <a:rPr lang="fr-FR" b="1" dirty="0"/>
              <a:t>exercices clos à compter du 31 décembre 2020</a:t>
            </a:r>
            <a:r>
              <a:rPr lang="fr-FR" dirty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46632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 </a:t>
            </a:r>
            <a:r>
              <a:rPr lang="fr-FR" dirty="0" smtClean="0">
                <a:solidFill>
                  <a:srgbClr val="FF0000"/>
                </a:solidFill>
              </a:rPr>
              <a:t>Réduction </a:t>
            </a:r>
            <a:r>
              <a:rPr lang="fr-FR" dirty="0">
                <a:solidFill>
                  <a:srgbClr val="FF0000"/>
                </a:solidFill>
              </a:rPr>
              <a:t>de la « niche Copé »</a:t>
            </a: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 les exercices clos à compter du 31 décembre 2019, le taux de la quote-part de frais et charges imposable en cas de cession de titres de participation </a:t>
            </a:r>
            <a:r>
              <a:rPr lang="fr-FR" dirty="0" smtClean="0"/>
              <a:t>serait </a:t>
            </a:r>
            <a:r>
              <a:rPr lang="fr-FR" dirty="0"/>
              <a:t>fixé à </a:t>
            </a:r>
            <a:r>
              <a:rPr lang="fr-FR" b="1" dirty="0"/>
              <a:t>13,29 % </a:t>
            </a:r>
            <a:r>
              <a:rPr lang="fr-FR" dirty="0"/>
              <a:t>(au lieu de 12 % actuellement) du montant brut des plus-values.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Ce </a:t>
            </a:r>
            <a:r>
              <a:rPr lang="fr-FR" dirty="0"/>
              <a:t>relèvement, justifié selon les auteurs de l’amendement par le maintien d’une imposition minimale malgré la baisse du taux de l’IS, a été adopté contre l’avis du Gouvernement.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310223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1688" y="1196135"/>
            <a:ext cx="8484815" cy="399256"/>
          </a:xfrm>
        </p:spPr>
        <p:txBody>
          <a:bodyPr/>
          <a:lstStyle/>
          <a:p>
            <a:r>
              <a:rPr lang="fr-FR" sz="2400" dirty="0">
                <a:solidFill>
                  <a:srgbClr val="FF0000"/>
                </a:solidFill>
              </a:rPr>
              <a:t>P</a:t>
            </a:r>
            <a:r>
              <a:rPr lang="fr-FR" sz="2400" dirty="0" smtClean="0">
                <a:solidFill>
                  <a:srgbClr val="FF0000"/>
                </a:solidFill>
              </a:rPr>
              <a:t>rorogation </a:t>
            </a:r>
            <a:r>
              <a:rPr lang="fr-FR" sz="2400" dirty="0">
                <a:solidFill>
                  <a:srgbClr val="FF0000"/>
                </a:solidFill>
              </a:rPr>
              <a:t>de la hausse du taux de la réduction « Madelin »</a:t>
            </a:r>
            <a:br>
              <a:rPr lang="fr-FR" sz="2400" dirty="0">
                <a:solidFill>
                  <a:srgbClr val="FF0000"/>
                </a:solidFill>
              </a:rPr>
            </a:b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Les </a:t>
            </a:r>
            <a:r>
              <a:rPr lang="fr-FR" dirty="0"/>
              <a:t>contribuables domiciliés fiscalement en France peuvent bénéficier d’une réduction d’impôt sur le revenu de 18 % calculée sur les versements effectués au titre de leurs souscriptions en numéraire au capital de PME, </a:t>
            </a:r>
            <a:r>
              <a:rPr lang="fr-FR" dirty="0">
                <a:solidFill>
                  <a:srgbClr val="FF0000"/>
                </a:solidFill>
              </a:rPr>
              <a:t>dite réduction d’impôt </a:t>
            </a:r>
            <a:r>
              <a:rPr lang="fr-FR" dirty="0" smtClean="0">
                <a:solidFill>
                  <a:srgbClr val="FF0000"/>
                </a:solidFill>
              </a:rPr>
              <a:t>Madelin</a:t>
            </a:r>
            <a:r>
              <a:rPr lang="fr-FR" dirty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2499206"/>
      </p:ext>
    </p:extLst>
  </p:cSld>
  <p:clrMapOvr>
    <a:masterClrMapping/>
  </p:clrMapOvr>
  <p:transition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990600"/>
            <a:ext cx="9072563" cy="533400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	Surveillance </a:t>
            </a:r>
            <a:r>
              <a:rPr lang="fr-FR" dirty="0" smtClean="0">
                <a:solidFill>
                  <a:srgbClr val="FF0000"/>
                </a:solidFill>
              </a:rPr>
              <a:t>Numérique : collecte des données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9551" y="1844824"/>
            <a:ext cx="345638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212121"/>
                </a:solidFill>
                <a:latin typeface="Source Sans Pro"/>
              </a:rPr>
              <a:t>A</a:t>
            </a:r>
            <a:r>
              <a:rPr lang="fr-FR" dirty="0" smtClean="0">
                <a:solidFill>
                  <a:srgbClr val="212121"/>
                </a:solidFill>
                <a:latin typeface="Source Sans Pro"/>
              </a:rPr>
              <a:t>rticle</a:t>
            </a:r>
            <a:r>
              <a:rPr lang="fr-FR" dirty="0">
                <a:solidFill>
                  <a:srgbClr val="212121"/>
                </a:solidFill>
                <a:latin typeface="Source Sans Pro"/>
              </a:rPr>
              <a:t> 57 du  </a:t>
            </a:r>
            <a:r>
              <a:rPr lang="fr-FR" dirty="0" smtClean="0">
                <a:solidFill>
                  <a:srgbClr val="007485"/>
                </a:solidFill>
                <a:latin typeface="Source Sans Pro"/>
              </a:rPr>
              <a:t>PLF 2020 </a:t>
            </a:r>
          </a:p>
          <a:p>
            <a:endParaRPr lang="fr-FR" dirty="0" smtClean="0">
              <a:solidFill>
                <a:srgbClr val="212121"/>
              </a:solidFill>
              <a:latin typeface="Source Sans Pro"/>
            </a:endParaRPr>
          </a:p>
          <a:p>
            <a:r>
              <a:rPr lang="fr-FR" dirty="0" smtClean="0">
                <a:solidFill>
                  <a:srgbClr val="212121"/>
                </a:solidFill>
                <a:latin typeface="Source Sans Pro"/>
              </a:rPr>
              <a:t>Expérimentation </a:t>
            </a:r>
            <a:r>
              <a:rPr lang="fr-FR" dirty="0">
                <a:solidFill>
                  <a:srgbClr val="212121"/>
                </a:solidFill>
                <a:latin typeface="Source Sans Pro"/>
              </a:rPr>
              <a:t>pendant trois ans de la collecte par le fisc et les douanes des données personnelles librement accessibles sur des sites comme </a:t>
            </a:r>
            <a:r>
              <a:rPr lang="fr-FR" b="1" dirty="0">
                <a:solidFill>
                  <a:srgbClr val="212121"/>
                </a:solidFill>
                <a:latin typeface="Source Sans Pro"/>
              </a:rPr>
              <a:t>Facebook, Instagram ou encore </a:t>
            </a:r>
            <a:r>
              <a:rPr lang="fr-FR" b="1" dirty="0" err="1">
                <a:solidFill>
                  <a:srgbClr val="212121"/>
                </a:solidFill>
                <a:latin typeface="Source Sans Pro"/>
              </a:rPr>
              <a:t>Leboncoin</a:t>
            </a:r>
            <a:r>
              <a:rPr lang="fr-FR" dirty="0" smtClean="0">
                <a:solidFill>
                  <a:srgbClr val="212121"/>
                </a:solidFill>
                <a:latin typeface="Source Sans Pro"/>
              </a:rPr>
              <a:t>,</a:t>
            </a:r>
          </a:p>
          <a:p>
            <a:endParaRPr lang="fr-FR" dirty="0">
              <a:solidFill>
                <a:srgbClr val="212121"/>
              </a:solidFill>
              <a:latin typeface="Source Sans Pro"/>
            </a:endParaRPr>
          </a:p>
          <a:p>
            <a:r>
              <a:rPr lang="fr-FR" dirty="0" smtClean="0">
                <a:solidFill>
                  <a:srgbClr val="212121"/>
                </a:solidFill>
                <a:latin typeface="Source Sans Pro"/>
              </a:rPr>
              <a:t>A </a:t>
            </a:r>
            <a:r>
              <a:rPr lang="fr-FR" dirty="0" smtClean="0">
                <a:solidFill>
                  <a:srgbClr val="212121"/>
                </a:solidFill>
                <a:latin typeface="Source Sans Pro"/>
              </a:rPr>
              <a:t>des </a:t>
            </a:r>
            <a:r>
              <a:rPr lang="fr-FR" dirty="0">
                <a:solidFill>
                  <a:srgbClr val="212121"/>
                </a:solidFill>
                <a:latin typeface="Source Sans Pro"/>
              </a:rPr>
              <a:t>fins </a:t>
            </a:r>
            <a:r>
              <a:rPr lang="fr-FR" b="1" dirty="0">
                <a:solidFill>
                  <a:srgbClr val="212121"/>
                </a:solidFill>
                <a:latin typeface="Source Sans Pro"/>
              </a:rPr>
              <a:t>de lutte contre la fraude</a:t>
            </a:r>
            <a:r>
              <a:rPr lang="fr-FR" b="1" dirty="0" smtClean="0">
                <a:solidFill>
                  <a:srgbClr val="212121"/>
                </a:solidFill>
                <a:latin typeface="Source Sans Pro"/>
              </a:rPr>
              <a:t>.</a:t>
            </a:r>
          </a:p>
          <a:p>
            <a:endParaRPr lang="fr-FR" dirty="0">
              <a:solidFill>
                <a:srgbClr val="212121"/>
              </a:solidFill>
              <a:latin typeface="Source Sans Pro"/>
            </a:endParaRPr>
          </a:p>
          <a:p>
            <a:endParaRPr lang="fr-FR" dirty="0" smtClean="0">
              <a:solidFill>
                <a:srgbClr val="212121"/>
              </a:solidFill>
              <a:latin typeface="Source Sans Pro"/>
            </a:endParaRPr>
          </a:p>
          <a:p>
            <a:endParaRPr lang="fr-FR" dirty="0">
              <a:solidFill>
                <a:srgbClr val="212121"/>
              </a:solidFill>
              <a:latin typeface="Source Sans Pro"/>
            </a:endParaRPr>
          </a:p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4257569" y="1973172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solidFill>
                  <a:srgbClr val="FF0000"/>
                </a:solidFill>
                <a:latin typeface="Source Sans Pro"/>
              </a:rPr>
              <a:t>L</a:t>
            </a:r>
            <a:r>
              <a:rPr lang="fr-FR" dirty="0" smtClean="0">
                <a:solidFill>
                  <a:srgbClr val="FF0000"/>
                </a:solidFill>
                <a:latin typeface="Source Sans Pro"/>
              </a:rPr>
              <a:t>imitation </a:t>
            </a:r>
            <a:r>
              <a:rPr lang="fr-FR" dirty="0">
                <a:solidFill>
                  <a:srgbClr val="FF0000"/>
                </a:solidFill>
                <a:latin typeface="Source Sans Pro"/>
              </a:rPr>
              <a:t>de </a:t>
            </a:r>
            <a:r>
              <a:rPr lang="fr-FR" dirty="0">
                <a:solidFill>
                  <a:srgbClr val="212121"/>
                </a:solidFill>
                <a:latin typeface="Source Sans Pro"/>
              </a:rPr>
              <a:t>la détection aux fraudes les plus graves : les activités occultes, les domiciliations fiscales frauduleuses et les trafics illicites de marchandises en ligne (notamment de tabac</a:t>
            </a:r>
            <a:r>
              <a:rPr lang="fr-FR" dirty="0" smtClean="0">
                <a:solidFill>
                  <a:srgbClr val="212121"/>
                </a:solidFill>
                <a:latin typeface="Source Sans Pro"/>
              </a:rPr>
              <a:t>).</a:t>
            </a:r>
          </a:p>
          <a:p>
            <a:endParaRPr lang="fr-FR" dirty="0" smtClean="0"/>
          </a:p>
          <a:p>
            <a:r>
              <a:rPr lang="fr-FR" dirty="0" smtClean="0"/>
              <a:t>L'article</a:t>
            </a:r>
            <a:r>
              <a:rPr lang="fr-FR" dirty="0"/>
              <a:t> 57, renvoyé dans les prochains jours devant le Sénat, devrait probablement faire l'objet d'une question prioritaire de constitutionnalité soulevée par les parlementaires. 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Ce </a:t>
            </a:r>
            <a:r>
              <a:rPr lang="fr-FR" dirty="0"/>
              <a:t>dernier constitue un cavalier susceptible d'être censuré par les Sages.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2276814"/>
      </p:ext>
    </p:extLst>
  </p:cSld>
  <p:clrMapOvr>
    <a:masterClrMapping/>
  </p:clrMapOvr>
  <p:transition>
    <p:split orient="vert"/>
  </p:transition>
</p:sld>
</file>

<file path=ppt/theme/theme1.xml><?xml version="1.0" encoding="utf-8"?>
<a:theme xmlns:a="http://schemas.openxmlformats.org/drawingml/2006/main" name="Modèle CH Fiduciaire Français">
  <a:themeElements>
    <a:clrScheme name="Horwath CapeTown_AM_2006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Horwath CapeTown_AM_2006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orwath CapeTown_AM_2006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orwath CapeTown_AM_2006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rwath CapeTown_AM_2006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rwath CapeTown_AM_2006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rwath CapeTown_AM_200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rwath CapeTown_AM_200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rwath CapeTown_AM_200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2870</TotalTime>
  <Words>649</Words>
  <Application>Microsoft Office PowerPoint</Application>
  <PresentationFormat>Affichage à l'écran (4:3)</PresentationFormat>
  <Paragraphs>167</Paragraphs>
  <Slides>14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7" baseType="lpstr">
      <vt:lpstr>MS PGothic</vt:lpstr>
      <vt:lpstr>MS PGothic</vt:lpstr>
      <vt:lpstr>Arial</vt:lpstr>
      <vt:lpstr>Calibri</vt:lpstr>
      <vt:lpstr>Fira Sans</vt:lpstr>
      <vt:lpstr>Helvetica Neue</vt:lpstr>
      <vt:lpstr>Lucida Sans Unicode</vt:lpstr>
      <vt:lpstr>Source Sans Pro</vt:lpstr>
      <vt:lpstr>StarSymbol</vt:lpstr>
      <vt:lpstr>Times New Roman</vt:lpstr>
      <vt:lpstr>Trebuchet MS</vt:lpstr>
      <vt:lpstr>Wingdings</vt:lpstr>
      <vt:lpstr>Modèle CH Fiduciaire Français</vt:lpstr>
      <vt:lpstr>Projet de Loi de Finances  2020 : les premières tendances ?</vt:lpstr>
      <vt:lpstr>INTRODUCTION</vt:lpstr>
      <vt:lpstr>Baisse du taux normal de l'IS</vt:lpstr>
      <vt:lpstr>Baisse  du taux normal de l'IS</vt:lpstr>
      <vt:lpstr>Présentation PowerPoint</vt:lpstr>
      <vt:lpstr>  Régime du mécénat d’entreprise </vt:lpstr>
      <vt:lpstr>   Réduction de la « niche Copé » </vt:lpstr>
      <vt:lpstr>Prorogation de la hausse du taux de la réduction « Madelin » </vt:lpstr>
      <vt:lpstr> Surveillance Numérique : collecte des données</vt:lpstr>
      <vt:lpstr>  Facturation électronique obligatoire en 2023 </vt:lpstr>
      <vt:lpstr>Présentation PowerPoint</vt:lpstr>
      <vt:lpstr>Présentation PowerPoint</vt:lpstr>
      <vt:lpstr>EXONÉRATIONS DE TF / CET</vt:lpstr>
      <vt:lpstr>Présentation PowerPoint</vt:lpstr>
    </vt:vector>
  </TitlesOfParts>
  <Company>S.A.R.L FIDUCIAIRE DES MASCAREIGNES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amina</dc:creator>
  <cp:lastModifiedBy>Abdoullah LALA</cp:lastModifiedBy>
  <cp:revision>162</cp:revision>
  <cp:lastPrinted>2012-06-25T13:29:54Z</cp:lastPrinted>
  <dcterms:created xsi:type="dcterms:W3CDTF">2013-01-04T07:29:04Z</dcterms:created>
  <dcterms:modified xsi:type="dcterms:W3CDTF">2019-11-17T13:00:47Z</dcterms:modified>
</cp:coreProperties>
</file>