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464" r:id="rId2"/>
    <p:sldId id="485" r:id="rId3"/>
    <p:sldId id="489" r:id="rId4"/>
    <p:sldId id="492" r:id="rId5"/>
    <p:sldId id="488" r:id="rId6"/>
    <p:sldId id="496" r:id="rId7"/>
    <p:sldId id="498" r:id="rId8"/>
    <p:sldId id="502" r:id="rId9"/>
    <p:sldId id="491" r:id="rId10"/>
    <p:sldId id="503" r:id="rId11"/>
    <p:sldId id="493" r:id="rId12"/>
    <p:sldId id="494" r:id="rId13"/>
    <p:sldId id="495" r:id="rId14"/>
    <p:sldId id="499" r:id="rId15"/>
    <p:sldId id="500" r:id="rId16"/>
    <p:sldId id="501" r:id="rId17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5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ers, Jessica" initials="AJ" lastIdx="33" clrIdx="0">
    <p:extLst>
      <p:ext uri="{19B8F6BF-5375-455C-9EA6-DF929625EA0E}">
        <p15:presenceInfo xmlns:p15="http://schemas.microsoft.com/office/powerpoint/2012/main" userId="Alpers, Jessica" providerId="None"/>
      </p:ext>
    </p:extLst>
  </p:cmAuthor>
  <p:cmAuthor id="2" name="Mian Wang" initials="MW" lastIdx="10" clrIdx="1">
    <p:extLst>
      <p:ext uri="{19B8F6BF-5375-455C-9EA6-DF929625EA0E}">
        <p15:presenceInfo xmlns:p15="http://schemas.microsoft.com/office/powerpoint/2012/main" userId="f5394569009b6e69" providerId="Windows Live"/>
      </p:ext>
    </p:extLst>
  </p:cmAuthor>
  <p:cmAuthor id="3" name="Kevin McGrath" initials="KM" lastIdx="13" clrIdx="2">
    <p:extLst>
      <p:ext uri="{19B8F6BF-5375-455C-9EA6-DF929625EA0E}">
        <p15:presenceInfo xmlns:p15="http://schemas.microsoft.com/office/powerpoint/2012/main" userId="287063e7e2b897e5" providerId="Windows Live"/>
      </p:ext>
    </p:extLst>
  </p:cmAuthor>
  <p:cmAuthor id="4" name="Olivia (Xunzi) Liu" initials="OL" lastIdx="1" clrIdx="3">
    <p:extLst>
      <p:ext uri="{19B8F6BF-5375-455C-9EA6-DF929625EA0E}">
        <p15:presenceInfo xmlns:p15="http://schemas.microsoft.com/office/powerpoint/2012/main" userId="Olivia (Xunzi) Li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0"/>
    <a:srgbClr val="961319"/>
    <a:srgbClr val="94151A"/>
    <a:srgbClr val="4F86A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5083" autoAdjust="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816"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000664FC-4014-42BB-98E1-75403AEF9E7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2731FE9-F90D-409B-BFAC-39D681C90C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1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5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mber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CB86F2-FAAD-4E24-ABEF-C5D08A63B9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F0A8339-545A-4170-8353-D4FD87381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1" y="1980000"/>
            <a:ext cx="5088014" cy="1538883"/>
          </a:xfrm>
        </p:spPr>
        <p:txBody>
          <a:bodyPr wrap="square">
            <a:sp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23C7FBF-CE69-4C83-B97D-04A8F09C2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1" y="3420000"/>
            <a:ext cx="5088014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F6F90AA-5A81-4662-A7A9-9A1288B53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1" y="4680000"/>
            <a:ext cx="5088014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4BECD84-6BDB-4C60-9269-5B0F3D3B6D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220000"/>
            <a:ext cx="50880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Month/Day/Year</a:t>
            </a:r>
          </a:p>
        </p:txBody>
      </p:sp>
    </p:spTree>
    <p:extLst>
      <p:ext uri="{BB962C8B-B14F-4D97-AF65-F5344CB8AC3E}">
        <p14:creationId xmlns:p14="http://schemas.microsoft.com/office/powerpoint/2010/main" val="1890216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reak Option 1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23B22-6313-43FF-8D4E-1952C57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46" y="557212"/>
            <a:ext cx="10314308" cy="57435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074399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38846" y="2514600"/>
            <a:ext cx="6909754" cy="1752600"/>
          </a:xfrm>
        </p:spPr>
        <p:txBody>
          <a:bodyPr/>
          <a:lstStyle>
            <a:lvl1pPr marL="0" indent="0">
              <a:buFontTx/>
              <a:buNone/>
              <a:defRPr sz="6000"/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5F87F-2DDF-4009-B063-674111B20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847" y="557212"/>
            <a:ext cx="10314308" cy="57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6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069F2-D9CE-4C9F-BAFA-E3186D8DAFD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B5C47E-3030-46B5-9261-DB19677D419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1AA8B5-9E1F-4E2E-814C-15CDBBA17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800000"/>
            <a:ext cx="11160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Do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C106F-42B8-42A1-8E89-09BCE812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557181"/>
            <a:ext cx="10314432" cy="574364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38846" y="814754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1"/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D5923-4348-41F0-AF49-5518B89C8A36}"/>
              </a:ext>
            </a:extLst>
          </p:cNvPr>
          <p:cNvSpPr txBox="1"/>
          <p:nvPr userDrawn="1"/>
        </p:nvSpPr>
        <p:spPr>
          <a:xfrm>
            <a:off x="540000" y="6523912"/>
            <a:ext cx="201016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&lt;Current Year&gt; &lt;Member Firm Legal Name&gt;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4D6F7-7CA6-4DF0-9C18-BBF32AA216B5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421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A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23B22-6313-43FF-8D4E-1952C57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46" y="557212"/>
            <a:ext cx="10314308" cy="57435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38846" y="2552700"/>
            <a:ext cx="6909754" cy="1752600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DC78F-EE2C-4BF9-ADFE-ADD490446DD6}"/>
              </a:ext>
            </a:extLst>
          </p:cNvPr>
          <p:cNvSpPr txBox="1"/>
          <p:nvPr userDrawn="1"/>
        </p:nvSpPr>
        <p:spPr>
          <a:xfrm>
            <a:off x="540000" y="6523912"/>
            <a:ext cx="201016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&lt;Current Year&gt; &lt;Member Firm Legal Name&gt;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08D85-AAAD-4E22-BA54-7A2483BB7194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01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C106F-42B8-42A1-8E89-09BCE812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557181"/>
            <a:ext cx="10314432" cy="574364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38846" y="2514600"/>
            <a:ext cx="6909754" cy="1752600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D5F2-617A-49DB-A60F-21C8065D9B03}"/>
              </a:ext>
            </a:extLst>
          </p:cNvPr>
          <p:cNvSpPr txBox="1"/>
          <p:nvPr userDrawn="1"/>
        </p:nvSpPr>
        <p:spPr>
          <a:xfrm>
            <a:off x="540000" y="6523912"/>
            <a:ext cx="201016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&lt;Current Year&gt; &lt;Member Firm Legal Name&gt;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5CCAB-4D14-4850-9713-8A2D75CB2211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590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57201"/>
            <a:ext cx="11160000" cy="49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52600"/>
            <a:ext cx="5410200" cy="45567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7567" y="1752600"/>
            <a:ext cx="5412433" cy="45567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0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57201"/>
            <a:ext cx="11160000" cy="49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52600"/>
            <a:ext cx="5394960" cy="3077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94560"/>
            <a:ext cx="539496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5040" y="1775949"/>
            <a:ext cx="5394960" cy="3077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5040" y="2194560"/>
            <a:ext cx="539496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1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6F074-7F5E-4657-9B4B-D806B60AEF14}"/>
              </a:ext>
            </a:extLst>
          </p:cNvPr>
          <p:cNvSpPr txBox="1"/>
          <p:nvPr userDrawn="1"/>
        </p:nvSpPr>
        <p:spPr>
          <a:xfrm>
            <a:off x="540000" y="6523912"/>
            <a:ext cx="201016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&lt;Current Year&gt; &lt;Member Firm Legal Name&gt;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83CB2-E51F-42B5-B557-7A5A10960F21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57200"/>
            <a:ext cx="111600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50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40000" y="1260000"/>
            <a:ext cx="11160000" cy="0"/>
          </a:xfrm>
          <a:prstGeom prst="line">
            <a:avLst/>
          </a:prstGeom>
          <a:noFill/>
          <a:ln w="12700">
            <a:solidFill>
              <a:srgbClr val="FDB913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40000" y="6523912"/>
            <a:ext cx="883255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2018 Crowe Spain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7B961-3CA3-4520-9A64-79F3880ABCBB}"/>
              </a:ext>
            </a:extLst>
          </p:cNvPr>
          <p:cNvSpPr txBox="1"/>
          <p:nvPr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‹Nº›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70" r:id="rId7"/>
    <p:sldLayoutId id="2147483771" r:id="rId8"/>
    <p:sldLayoutId id="2147483772" r:id="rId9"/>
    <p:sldLayoutId id="2147483778" r:id="rId10"/>
    <p:sldLayoutId id="2147483779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6858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203200" algn="l" defTabSz="6858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-144463" algn="l" defTabSz="6858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66928" indent="-137160" algn="l" defTabSz="6858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94944" indent="-137160" algn="l" defTabSz="6858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1104" userDrawn="1">
          <p15:clr>
            <a:srgbClr val="F26B43"/>
          </p15:clr>
        </p15:guide>
        <p15:guide id="3" pos="5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caq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rowespain/" TargetMode="External"/><Relationship Id="rId2" Type="http://schemas.openxmlformats.org/officeDocument/2006/relationships/hyperlink" Target="https://twitter.com/CroweSp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crowespainauditadvisor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vertebrado&#10;&#10;Descripción generada con confianza alta">
            <a:extLst>
              <a:ext uri="{FF2B5EF4-FFF2-40B4-BE49-F238E27FC236}">
                <a16:creationId xmlns:a16="http://schemas.microsoft.com/office/drawing/2014/main" id="{2A1205C1-6256-458E-9E91-A3E2FEED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59F1FA3A-3861-4C96-ABA7-EB0EBA1F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2513932"/>
            <a:ext cx="7731382" cy="2918686"/>
          </a:xfrm>
        </p:spPr>
        <p:txBody>
          <a:bodyPr/>
          <a:lstStyle/>
          <a:p>
            <a:r>
              <a:rPr lang="en-GB" sz="6600" dirty="0">
                <a:latin typeface="Arial" panose="020B0604020202020204" pitchFamily="34" charset="0"/>
                <a:ea typeface="Times New Roman" panose="02020603050405020304" pitchFamily="18" charset="0"/>
              </a:rPr>
              <a:t>Día del </a:t>
            </a:r>
            <a:br>
              <a:rPr lang="en-GB" sz="6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6600" dirty="0">
                <a:latin typeface="Arial" panose="020B0604020202020204" pitchFamily="34" charset="0"/>
                <a:ea typeface="Times New Roman" panose="02020603050405020304" pitchFamily="18" charset="0"/>
              </a:rPr>
              <a:t>#AuditorProud</a:t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6600" dirty="0">
                <a:latin typeface="Arial" panose="020B0604020202020204" pitchFamily="34" charset="0"/>
                <a:ea typeface="Times New Roman" panose="02020603050405020304" pitchFamily="18" charset="0"/>
              </a:rPr>
              <a:t>27/09/2018</a:t>
            </a:r>
            <a:br>
              <a:rPr lang="en-GB" sz="8000" spc="-15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S" sz="8000" spc="-15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B16AF5C-DF48-4D70-ABC1-2B3EE2E1C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500" y="1339334"/>
            <a:ext cx="9958500" cy="184666"/>
          </a:xfrm>
        </p:spPr>
        <p:txBody>
          <a:bodyPr anchor="b"/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Smart decisions. Lasting value.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AEC9D26-50EC-4F46-9952-875E790F7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891367"/>
            <a:ext cx="2634752" cy="731198"/>
          </a:xfrm>
          <a:prstGeom prst="rect">
            <a:avLst/>
          </a:prstGeom>
        </p:spPr>
      </p:pic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4CE3824E-0729-4FB3-9A9E-C1632FBC1D08}"/>
              </a:ext>
            </a:extLst>
          </p:cNvPr>
          <p:cNvSpPr txBox="1">
            <a:spLocks/>
          </p:cNvSpPr>
          <p:nvPr/>
        </p:nvSpPr>
        <p:spPr>
          <a:xfrm>
            <a:off x="1333500" y="6052976"/>
            <a:ext cx="995850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20320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44463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-13716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4944" indent="-13716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b="1" dirty="0">
                <a:solidFill>
                  <a:schemeClr val="bg1"/>
                </a:solidFill>
              </a:rPr>
              <a:t>www.crowe.es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ECB60079-ACF2-4CE7-8CBB-72D9A4539587}"/>
              </a:ext>
            </a:extLst>
          </p:cNvPr>
          <p:cNvSpPr txBox="1">
            <a:spLocks/>
          </p:cNvSpPr>
          <p:nvPr/>
        </p:nvSpPr>
        <p:spPr>
          <a:xfrm>
            <a:off x="900000" y="6052976"/>
            <a:ext cx="995850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20320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44463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-13716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4944" indent="-137160" algn="l" defTabSz="6858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</a:rPr>
              <a:t>Audit / Tax / Advisory</a:t>
            </a:r>
          </a:p>
        </p:txBody>
      </p:sp>
    </p:spTree>
    <p:extLst>
      <p:ext uri="{BB962C8B-B14F-4D97-AF65-F5344CB8AC3E}">
        <p14:creationId xmlns:p14="http://schemas.microsoft.com/office/powerpoint/2010/main" val="129662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10692-D0E8-44DF-8BE0-D90971713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566" y="1849322"/>
            <a:ext cx="6038026" cy="2151035"/>
          </a:xfrm>
        </p:spPr>
        <p:txBody>
          <a:bodyPr/>
          <a:lstStyle/>
          <a:p>
            <a:r>
              <a:rPr lang="es-ES" sz="8000" b="1" dirty="0"/>
              <a:t>Carteles</a:t>
            </a:r>
          </a:p>
          <a:p>
            <a:r>
              <a:rPr lang="es-ES" sz="4800" dirty="0"/>
              <a:t>Para hacerte la foto</a:t>
            </a:r>
          </a:p>
        </p:txBody>
      </p:sp>
    </p:spTree>
    <p:extLst>
      <p:ext uri="{BB962C8B-B14F-4D97-AF65-F5344CB8AC3E}">
        <p14:creationId xmlns:p14="http://schemas.microsoft.com/office/powerpoint/2010/main" val="204229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Lo más sorprendente de ser auditor es…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Sabías que los auditores…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4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Me encanta ser auditor. Es una profesión única porque…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9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The most surprising thing about being an auditor is…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9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Did you know that auditors…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2002536"/>
            <a:ext cx="7342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 love being an auditor. It’s a unique profession because…</a:t>
            </a: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#AuditorProud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1169064"/>
            <a:ext cx="11033302" cy="4500000"/>
          </a:xfrm>
        </p:spPr>
        <p:txBody>
          <a:bodyPr/>
          <a:lstStyle/>
          <a:p>
            <a:pPr marL="0" indent="0">
              <a:buNone/>
            </a:pPr>
            <a:endParaRPr lang="en-GB" sz="2800" dirty="0"/>
          </a:p>
          <a:p>
            <a:r>
              <a:rPr lang="es-ES" sz="2200" dirty="0"/>
              <a:t>El </a:t>
            </a:r>
            <a:r>
              <a:rPr lang="es-ES" sz="2200" dirty="0">
                <a:hlinkClick r:id="rId2"/>
              </a:rPr>
              <a:t>Centro de Calidad de Auditoría (CAQ) </a:t>
            </a:r>
            <a:r>
              <a:rPr lang="es-ES" sz="2200" dirty="0"/>
              <a:t>celebrará por cuarto año el </a:t>
            </a:r>
            <a:r>
              <a:rPr lang="es-ES" sz="2200" u="sng" dirty="0">
                <a:highlight>
                  <a:srgbClr val="FFFF00"/>
                </a:highlight>
              </a:rPr>
              <a:t>día del #AuditorProud</a:t>
            </a:r>
            <a:r>
              <a:rPr lang="es-ES" sz="2200" dirty="0"/>
              <a:t> en redes sociales el próximo jueves </a:t>
            </a:r>
            <a:r>
              <a:rPr lang="es-ES" sz="2200" b="1" dirty="0"/>
              <a:t>27 de septiembre de 2018</a:t>
            </a:r>
            <a:r>
              <a:rPr lang="es-ES" sz="2200" dirty="0"/>
              <a:t>. </a:t>
            </a:r>
            <a:br>
              <a:rPr lang="en-GB" sz="2200" dirty="0"/>
            </a:br>
            <a:endParaRPr lang="en-GB" sz="2200" dirty="0"/>
          </a:p>
          <a:p>
            <a:r>
              <a:rPr lang="es-ES" sz="2200" dirty="0"/>
              <a:t>El día del #AuditorProud se creó para celebrar de la profesión de la auditoría, el papel de los auditores para infundir confianza en los mercados globales y en la economía, y para ayudar a crear conciencia sobre las muchas oportunidades y beneficios que puede ofrecer la carrera de auditoría.</a:t>
            </a:r>
          </a:p>
          <a:p>
            <a:pPr marL="0" indent="0">
              <a:buNone/>
            </a:pPr>
            <a:endParaRPr lang="es-ES" sz="2200" dirty="0"/>
          </a:p>
          <a:p>
            <a:r>
              <a:rPr lang="es-ES" sz="2200" dirty="0"/>
              <a:t>Si eres auditor te animamos a unirte a la celebración a través de compartir tu historia sobre por qué eres #AuditorProud. </a:t>
            </a:r>
            <a:r>
              <a:rPr lang="es-ES" sz="2200" b="1" dirty="0"/>
              <a:t>A continuación te explicamos cómo</a:t>
            </a:r>
            <a:r>
              <a:rPr lang="es-ES" sz="22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s-ES" b="1" dirty="0"/>
              <a:t>Objetivo: Crear concomimiento, sentimiento de orgullo y compromiso entorno a la profesión de la auditoría.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772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79" y="527813"/>
            <a:ext cx="11160000" cy="492443"/>
          </a:xfrm>
        </p:spPr>
        <p:txBody>
          <a:bodyPr/>
          <a:lstStyle/>
          <a:p>
            <a:r>
              <a:rPr lang="es-ES" dirty="0"/>
              <a:t>¡Celebra, diviértete y comparte tu historia!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179" y="1653715"/>
            <a:ext cx="53439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Ejemplos del 2017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C15E59-F50D-4A79-88D2-6F0DC118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75" y="1653715"/>
            <a:ext cx="4033916" cy="48726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4B215A-41C6-4BD6-8344-B1EE06F93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0" y="2658410"/>
            <a:ext cx="2017713" cy="15394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9FF1FF-43ED-463E-9771-A102204BD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757" y="3720757"/>
            <a:ext cx="2835154" cy="20473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3465E6-080B-49F7-AE37-A755CC81A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74" y="2747036"/>
            <a:ext cx="3042961" cy="25892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9BC1A51-DAAF-4CD8-A7DB-AA8746709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80" y="4744455"/>
            <a:ext cx="2512482" cy="15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10692-D0E8-44DF-8BE0-D90971713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566" y="1849322"/>
            <a:ext cx="6038026" cy="2151035"/>
          </a:xfrm>
        </p:spPr>
        <p:txBody>
          <a:bodyPr/>
          <a:lstStyle/>
          <a:p>
            <a:r>
              <a:rPr lang="en-US" sz="8000" b="1" dirty="0"/>
              <a:t>Toolkit</a:t>
            </a:r>
          </a:p>
          <a:p>
            <a:r>
              <a:rPr lang="es-ES" sz="4800" dirty="0"/>
              <a:t>Todo lo que necesitas para participar</a:t>
            </a:r>
          </a:p>
        </p:txBody>
      </p:sp>
    </p:spTree>
    <p:extLst>
      <p:ext uri="{BB962C8B-B14F-4D97-AF65-F5344CB8AC3E}">
        <p14:creationId xmlns:p14="http://schemas.microsoft.com/office/powerpoint/2010/main" val="257212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temática de este año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163" y="1525697"/>
            <a:ext cx="10903527" cy="155001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ES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Derribando Mitos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969264" y="3406246"/>
            <a:ext cx="1018641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/>
              <a:t>Cuéntale al mundo algo nuevo, único, apasionante o emocionante acerca de qué te lleva a sentirte orgullos@ de ser auditor!</a:t>
            </a:r>
            <a:br>
              <a:rPr lang="en-GB" sz="3600" b="1" dirty="0"/>
            </a:b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3222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puedes participar el 27 de septiembre?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400" y="1516536"/>
            <a:ext cx="11347200" cy="4929984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b="1" dirty="0">
                <a:latin typeface="+mj-lt"/>
              </a:rPr>
              <a:t>Únete a la campana en las redes sociales!</a:t>
            </a:r>
            <a:br>
              <a:rPr lang="es-ES" sz="2800" b="1" dirty="0">
                <a:latin typeface="+mj-lt"/>
              </a:rPr>
            </a:br>
            <a:r>
              <a:rPr lang="es-ES" dirty="0">
                <a:latin typeface="+mj-lt"/>
              </a:rPr>
              <a:t>(puedes hacerlo en castellano o en inglés)</a:t>
            </a:r>
          </a:p>
          <a:p>
            <a:pPr marL="0" indent="0" algn="ctr">
              <a:buNone/>
            </a:pPr>
            <a:endParaRPr lang="es-E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latin typeface="+mj-lt"/>
              </a:rPr>
              <a:t>Rellena uno de los 3 carteles que tienes a continuación e imprímelo en color. Hazte una foto con tu cartel (puede ser individual o con tu equipo/compañeros).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latin typeface="+mj-lt"/>
              </a:rPr>
              <a:t>Copia y pega una de las frases de ejemplo en Twitter/LinkedIn y sube tu foto.</a:t>
            </a:r>
            <a:endParaRPr lang="es-ES" u="sng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latin typeface="+mj-lt"/>
              </a:rPr>
              <a:t>Utiliza los hashtags: </a:t>
            </a:r>
            <a:r>
              <a:rPr lang="es-ES" b="1" dirty="0">
                <a:latin typeface="+mj-lt"/>
              </a:rPr>
              <a:t>#</a:t>
            </a:r>
            <a:r>
              <a:rPr lang="es-ES" b="1" dirty="0" err="1">
                <a:latin typeface="+mj-lt"/>
              </a:rPr>
              <a:t>AuditorProud</a:t>
            </a:r>
            <a:r>
              <a:rPr lang="es-ES" b="1" dirty="0">
                <a:latin typeface="+mj-lt"/>
              </a:rPr>
              <a:t>, </a:t>
            </a:r>
            <a:r>
              <a:rPr lang="es-ES" b="1" dirty="0">
                <a:solidFill>
                  <a:srgbClr val="000000"/>
                </a:solidFill>
                <a:latin typeface="+mj-lt"/>
              </a:rPr>
              <a:t>#</a:t>
            </a:r>
            <a:r>
              <a:rPr lang="es-ES" b="1" dirty="0" err="1">
                <a:solidFill>
                  <a:srgbClr val="000000"/>
                </a:solidFill>
                <a:latin typeface="+mj-lt"/>
              </a:rPr>
              <a:t>CroweAudit</a:t>
            </a:r>
            <a:r>
              <a:rPr lang="es-ES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b="1" dirty="0">
                <a:latin typeface="+mj-lt"/>
              </a:rPr>
              <a:t> #</a:t>
            </a:r>
            <a:r>
              <a:rPr lang="es-ES" b="1" dirty="0" err="1">
                <a:latin typeface="+mj-lt"/>
              </a:rPr>
              <a:t>CroweGlobal</a:t>
            </a:r>
            <a:r>
              <a:rPr lang="es-ES" b="1" dirty="0">
                <a:latin typeface="+mj-lt"/>
              </a:rPr>
              <a:t>, #</a:t>
            </a:r>
            <a:r>
              <a:rPr lang="es-ES" b="1" dirty="0" err="1">
                <a:latin typeface="+mj-lt"/>
              </a:rPr>
              <a:t>WeAreCrowe</a:t>
            </a:r>
            <a:r>
              <a:rPr lang="es-ES" b="1" dirty="0">
                <a:latin typeface="+mj-lt"/>
              </a:rPr>
              <a:t>, @</a:t>
            </a:r>
            <a:r>
              <a:rPr lang="es-ES" b="1" dirty="0" err="1">
                <a:latin typeface="+mj-lt"/>
              </a:rPr>
              <a:t>CroweGlobal</a:t>
            </a:r>
            <a:r>
              <a:rPr lang="es-ES" b="1" dirty="0">
                <a:latin typeface="+mj-lt"/>
              </a:rPr>
              <a:t>, #</a:t>
            </a:r>
            <a:r>
              <a:rPr lang="es-ES" b="1" dirty="0" err="1">
                <a:latin typeface="+mj-lt"/>
              </a:rPr>
              <a:t>DiscoverAudit</a:t>
            </a:r>
            <a:r>
              <a:rPr lang="es-ES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s-ES" sz="2000" u="sng" dirty="0"/>
          </a:p>
          <a:p>
            <a:pPr marL="0" indent="0" algn="ctr">
              <a:buNone/>
            </a:pPr>
            <a:r>
              <a:rPr lang="es-ES" sz="3200" b="1" dirty="0"/>
              <a:t>¡</a:t>
            </a:r>
            <a:r>
              <a:rPr lang="es-ES" sz="3200" b="1" dirty="0" err="1"/>
              <a:t>Retwittea</a:t>
            </a:r>
            <a:r>
              <a:rPr lang="es-ES" sz="3200" b="1" dirty="0"/>
              <a:t>, comparte, dale a “me gusta” a las publicaciones de tus compañeros!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394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¿No tienes cuenta de Twitter o </a:t>
            </a:r>
            <a:r>
              <a:rPr lang="es-ES" dirty="0" err="1"/>
              <a:t>Linkedin</a:t>
            </a:r>
            <a:r>
              <a:rPr lang="es-E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128" y="1644552"/>
            <a:ext cx="11160000" cy="4500000"/>
          </a:xfrm>
        </p:spPr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s-ES" sz="3200" b="1" dirty="0"/>
              <a:t>Envía tu frase y tu foto a:</a:t>
            </a:r>
          </a:p>
          <a:p>
            <a:pPr marL="0" indent="0" algn="ctr">
              <a:buNone/>
            </a:pPr>
            <a:r>
              <a:rPr lang="es-ES" sz="3200" b="1" dirty="0"/>
              <a:t>laura.catalan@crowe.es</a:t>
            </a:r>
          </a:p>
          <a:p>
            <a:pPr marL="0" indent="0" algn="ctr">
              <a:buNone/>
            </a:pPr>
            <a:r>
              <a:rPr lang="es-ES" sz="3200" b="1" dirty="0"/>
              <a:t>Tu publicación será compartida </a:t>
            </a:r>
            <a:br>
              <a:rPr lang="es-ES" sz="3200" b="1" dirty="0"/>
            </a:br>
            <a:r>
              <a:rPr lang="es-ES" sz="3200" b="1" dirty="0"/>
              <a:t>en las cuentas de Crowe Spain.</a:t>
            </a:r>
          </a:p>
          <a:p>
            <a:pPr marL="0" indent="0" algn="ctr">
              <a:buNone/>
            </a:pPr>
            <a:r>
              <a:rPr lang="es-ES" sz="2800" b="1" dirty="0">
                <a:hlinkClick r:id="rId2"/>
              </a:rPr>
              <a:t>https://twitter.com/CroweSpain</a:t>
            </a:r>
            <a:r>
              <a:rPr lang="es-ES" sz="2800" b="1" dirty="0"/>
              <a:t> </a:t>
            </a:r>
          </a:p>
          <a:p>
            <a:pPr marL="0" indent="0" algn="ctr">
              <a:buNone/>
            </a:pPr>
            <a:r>
              <a:rPr lang="es-ES" sz="2800" b="1" dirty="0">
                <a:hlinkClick r:id="rId3"/>
              </a:rPr>
              <a:t>https://www.linkedin.com/company/crowespain/</a:t>
            </a:r>
            <a:r>
              <a:rPr lang="es-ES" sz="2800" b="1" dirty="0"/>
              <a:t> </a:t>
            </a:r>
          </a:p>
          <a:p>
            <a:pPr marL="0" indent="0" algn="ctr">
              <a:buNone/>
            </a:pPr>
            <a:r>
              <a:rPr lang="es-ES" sz="2800" b="1" dirty="0">
                <a:hlinkClick r:id="rId4"/>
              </a:rPr>
              <a:t>https://www.linkedin.com/company/crowespainauditadvisory/</a:t>
            </a:r>
            <a:endParaRPr lang="es-ES" sz="2800" b="1" dirty="0"/>
          </a:p>
          <a:p>
            <a:pPr marL="0" indent="0" algn="ctr">
              <a:buNone/>
            </a:pPr>
            <a:endParaRPr lang="es-ES" sz="3600" b="1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414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10692-D0E8-44DF-8BE0-D90971713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566" y="1849322"/>
            <a:ext cx="6038026" cy="2151035"/>
          </a:xfrm>
        </p:spPr>
        <p:txBody>
          <a:bodyPr/>
          <a:lstStyle/>
          <a:p>
            <a:r>
              <a:rPr lang="es-ES" sz="8000" b="1" dirty="0"/>
              <a:t>Frases</a:t>
            </a:r>
          </a:p>
          <a:p>
            <a:r>
              <a:rPr lang="es-ES" sz="4800" dirty="0"/>
              <a:t>Para tu publicación</a:t>
            </a:r>
          </a:p>
        </p:txBody>
      </p:sp>
    </p:spTree>
    <p:extLst>
      <p:ext uri="{BB962C8B-B14F-4D97-AF65-F5344CB8AC3E}">
        <p14:creationId xmlns:p14="http://schemas.microsoft.com/office/powerpoint/2010/main" val="77875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Frases</a:t>
            </a:r>
            <a:r>
              <a:rPr lang="en-GB" dirty="0"/>
              <a:t> que </a:t>
            </a:r>
            <a:r>
              <a:rPr lang="en-GB" dirty="0" err="1"/>
              <a:t>puedes</a:t>
            </a:r>
            <a:r>
              <a:rPr lang="en-GB" dirty="0"/>
              <a:t> </a:t>
            </a:r>
            <a:r>
              <a:rPr lang="en-GB" dirty="0" err="1"/>
              <a:t>utilizar</a:t>
            </a:r>
            <a:r>
              <a:rPr lang="en-GB" dirty="0"/>
              <a:t> en </a:t>
            </a:r>
            <a:r>
              <a:rPr lang="en-GB" dirty="0" err="1"/>
              <a:t>tu</a:t>
            </a:r>
            <a:r>
              <a:rPr lang="en-GB" dirty="0"/>
              <a:t> post de Twitter/LinkedIn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1179000"/>
            <a:ext cx="11388764" cy="4500000"/>
          </a:xfrm>
        </p:spPr>
        <p:txBody>
          <a:bodyPr/>
          <a:lstStyle/>
          <a:p>
            <a:endParaRPr lang="es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Soy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porqué no hay dos días iguales en mi trabajo. El mito más grande que existe acerca de mi profesión es 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[utiliza tu propio ejemplo]!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.....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CroweAudit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Lo que no sabe la gente sobre la auditoría es 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[utiliza tu propio ejemplo]!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CroweAudit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Algo que suele sorprender a la gente cuando les cuento lo qué hago es 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[utiliza tu propio ejemplo]!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CroweAudit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Me siento orgulloso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[a]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de lo que hago. Lo que más me gusta de mi trabajo es 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[utiliza tu propio ejemplo]!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CroweAudit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Algo que mucha gente no sabe acerca del trabajo de un auditor es </a:t>
            </a:r>
            <a:r>
              <a:rPr lang="es-ES" sz="2200" dirty="0">
                <a:solidFill>
                  <a:srgbClr val="FF0000"/>
                </a:solidFill>
                <a:latin typeface="Arial" panose="020B0604020202020204" pitchFamily="34" charset="0"/>
              </a:rPr>
              <a:t>[utiliza tu propio ejemplo]! </a:t>
            </a:r>
          </a:p>
          <a:p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Soy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AuditorProud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porqué trabajo junto a grandes profesionales que ayudan a tomar decisiones inteligentes como generar #transparencia y #confianza #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CroweAudit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492343"/>
      </p:ext>
    </p:extLst>
  </p:cSld>
  <p:clrMapOvr>
    <a:masterClrMapping/>
  </p:clrMapOvr>
</p:sld>
</file>

<file path=ppt/theme/theme1.xml><?xml version="1.0" encoding="utf-8"?>
<a:theme xmlns:a="http://schemas.openxmlformats.org/drawingml/2006/main" name="2018 Brand Refresh">
  <a:themeElements>
    <a:clrScheme name="CROWE HORWATH COLOR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2D62"/>
      </a:accent1>
      <a:accent2>
        <a:srgbClr val="FDB913"/>
      </a:accent2>
      <a:accent3>
        <a:srgbClr val="55C5E9"/>
      </a:accent3>
      <a:accent4>
        <a:srgbClr val="00AB8E"/>
      </a:accent4>
      <a:accent5>
        <a:srgbClr val="CC3333"/>
      </a:accent5>
      <a:accent6>
        <a:srgbClr val="666666"/>
      </a:accent6>
      <a:hlink>
        <a:srgbClr val="55C5E9"/>
      </a:hlink>
      <a:folHlink>
        <a:srgbClr val="002D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8948692-1AF6-4485-80DF-8C70B26F4F91}" vid="{17DB5A86-6635-43BE-957C-5846FF4739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Current Template 2</Template>
  <TotalTime>36402</TotalTime>
  <Words>372</Words>
  <Application>Microsoft Office PowerPoint</Application>
  <PresentationFormat>Panorámica</PresentationFormat>
  <Paragraphs>63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2018 Brand Refresh</vt:lpstr>
      <vt:lpstr>Día del  #AuditorProud 27/09/2018 </vt:lpstr>
      <vt:lpstr>#AuditorProud</vt:lpstr>
      <vt:lpstr>¡Celebra, diviértete y comparte tu historia!</vt:lpstr>
      <vt:lpstr>Presentación de PowerPoint</vt:lpstr>
      <vt:lpstr>La temática de este año</vt:lpstr>
      <vt:lpstr>¿Cómo puedes participar el 27 de septiembre?</vt:lpstr>
      <vt:lpstr>¿No tienes cuenta de Twitter o Linkedin?</vt:lpstr>
      <vt:lpstr>Presentación de PowerPoint</vt:lpstr>
      <vt:lpstr>Frases que puedes utilizar en tu post de Twitter/LinkedIn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Crowe Horwath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Steven Kurylowicz</dc:creator>
  <cp:lastModifiedBy>Laura Catalán</cp:lastModifiedBy>
  <cp:revision>839</cp:revision>
  <cp:lastPrinted>2018-03-30T11:28:04Z</cp:lastPrinted>
  <dcterms:created xsi:type="dcterms:W3CDTF">2016-04-14T19:57:34Z</dcterms:created>
  <dcterms:modified xsi:type="dcterms:W3CDTF">2018-09-25T11:40:58Z</dcterms:modified>
</cp:coreProperties>
</file>