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1" r:id="rId3"/>
    <p:sldId id="262" r:id="rId4"/>
    <p:sldId id="264" r:id="rId5"/>
    <p:sldId id="266" r:id="rId6"/>
    <p:sldId id="267" r:id="rId7"/>
    <p:sldId id="263" r:id="rId8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2529"/>
    <a:srgbClr val="5D87A1"/>
    <a:srgbClr val="C0AF2C"/>
    <a:srgbClr val="E7D8AC"/>
    <a:srgbClr val="FDB9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4" autoAdjust="0"/>
    <p:restoredTop sz="94660"/>
  </p:normalViewPr>
  <p:slideViewPr>
    <p:cSldViewPr>
      <p:cViewPr>
        <p:scale>
          <a:sx n="83" d="100"/>
          <a:sy n="83" d="100"/>
        </p:scale>
        <p:origin x="214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D7C63-7696-4CB4-99F4-83F88A190FD5}" type="datetimeFigureOut">
              <a:rPr lang="es-CL" smtClean="0"/>
              <a:t>22-05-2017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AAA867-7AD0-4A5A-9869-D896BFCAAD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5878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AF614-BB7C-4333-9B94-10E84F9346A1}" type="datetimeFigureOut">
              <a:rPr lang="es-CL" smtClean="0"/>
              <a:t>22-05-2017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F2FBA-7409-47F3-8987-5E91B04CDE8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2432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L"/>
              <a:t>Audit / Tax / Advisory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www.crowehorwath.net/cl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22FD839-BFF1-4B9D-9A06-D5582CD444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L"/>
              <a:t>Audit / Tax / Advisory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www.crowehorwath.net/cl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22FD839-BFF1-4B9D-9A06-D5582CD444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L"/>
              <a:t>Audit / Tax / Advisory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www.crowehorwath.net/cl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22FD839-BFF1-4B9D-9A06-D5582CD444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L"/>
              <a:t>Audit / Tax / Advisory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www.crowehorwath.net/cl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22FD839-BFF1-4B9D-9A06-D5582CD444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L"/>
              <a:t>Audit / Tax / Advisory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www.crowehorwath.net/cl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22FD839-BFF1-4B9D-9A06-D5582CD444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L"/>
              <a:t>Audit / Tax / Advisory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www.crowehorwath.net/cl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22FD839-BFF1-4B9D-9A06-D5582CD444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L"/>
              <a:t>Audit / Tax / Advisory</a:t>
            </a: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www.crowehorwath.net/cl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22FD839-BFF1-4B9D-9A06-D5582CD444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L"/>
              <a:t>Audit / Tax / Advisory</a:t>
            </a: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www.crowehorwath.net/cl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22FD839-BFF1-4B9D-9A06-D5582CD444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L"/>
              <a:t>Audit / Tax / Advisory</a:t>
            </a: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www.crowehorwath.net/cl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22FD839-BFF1-4B9D-9A06-D5582CD444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L"/>
              <a:t>Audit / Tax / Advisory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www.crowehorwath.net/cl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22FD839-BFF1-4B9D-9A06-D5582CD444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L"/>
              <a:t>Audit / Tax / Advisory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www.crowehorwath.net/cl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22FD839-BFF1-4B9D-9A06-D5582CD444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CL"/>
              <a:t>Audit / Tax / Advisory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65104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/>
              <a:t>www.crowehorwath.net/cl</a:t>
            </a:r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150912"/>
            <a:ext cx="6660000" cy="4725922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260648" y="5652120"/>
            <a:ext cx="4104456" cy="123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altLang="es-CL" sz="2400" b="1" dirty="0" err="1">
                <a:latin typeface="Arial" panose="020B0604020202020204" pitchFamily="34" charset="0"/>
              </a:rPr>
              <a:t>Risk</a:t>
            </a:r>
            <a:r>
              <a:rPr lang="es-ES" altLang="es-CL" sz="2400" b="1" dirty="0">
                <a:latin typeface="Arial" panose="020B0604020202020204" pitchFamily="34" charset="0"/>
              </a:rPr>
              <a:t> </a:t>
            </a:r>
            <a:r>
              <a:rPr lang="es-ES" altLang="es-CL" sz="2400" b="1" dirty="0" err="1">
                <a:latin typeface="Arial" panose="020B0604020202020204" pitchFamily="34" charset="0"/>
              </a:rPr>
              <a:t>Consulting</a:t>
            </a:r>
            <a:r>
              <a:rPr lang="es-ES" altLang="es-CL" sz="2400" b="1" dirty="0">
                <a:latin typeface="Arial" panose="020B0604020202020204" pitchFamily="34" charset="0"/>
              </a:rPr>
              <a:t> </a:t>
            </a:r>
            <a:r>
              <a:rPr lang="es-ES" altLang="es-CL" sz="2400" b="1" dirty="0" err="1">
                <a:latin typeface="Arial" panose="020B0604020202020204" pitchFamily="34" charset="0"/>
              </a:rPr>
              <a:t>Services</a:t>
            </a:r>
            <a:endParaRPr lang="es-ES" altLang="es-CL" sz="2400" b="1" dirty="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>
                <a:srgbClr val="FDB913"/>
              </a:buClr>
            </a:pPr>
            <a:endParaRPr lang="es-CL" altLang="es-CL" sz="2400" b="1" dirty="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>
                <a:srgbClr val="FDB913"/>
              </a:buClr>
            </a:pPr>
            <a:r>
              <a:rPr lang="es-CL" altLang="es-CL" b="1" dirty="0">
                <a:latin typeface="Arial" panose="020B0604020202020204" pitchFamily="34" charset="0"/>
              </a:rPr>
              <a:t>Presentación de servicios</a:t>
            </a:r>
          </a:p>
        </p:txBody>
      </p:sp>
      <p:sp>
        <p:nvSpPr>
          <p:cNvPr id="1026" name="16 Rectángulo"/>
          <p:cNvSpPr>
            <a:spLocks noChangeArrowheads="1"/>
          </p:cNvSpPr>
          <p:nvPr/>
        </p:nvSpPr>
        <p:spPr bwMode="auto">
          <a:xfrm>
            <a:off x="0" y="8460432"/>
            <a:ext cx="6858000" cy="166936"/>
          </a:xfrm>
          <a:prstGeom prst="rect">
            <a:avLst/>
          </a:prstGeom>
          <a:solidFill>
            <a:srgbClr val="FFC000"/>
          </a:solidFill>
          <a:ln w="12700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4077072" y="164704"/>
            <a:ext cx="26642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8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Smart</a:t>
            </a:r>
            <a:r>
              <a:rPr lang="es-ES" sz="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8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decisions</a:t>
            </a:r>
            <a:r>
              <a:rPr lang="es-ES" sz="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 </a:t>
            </a:r>
            <a:r>
              <a:rPr lang="es-ES" sz="8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Lasting</a:t>
            </a:r>
            <a:r>
              <a:rPr lang="es-ES" sz="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8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value</a:t>
            </a:r>
            <a:r>
              <a:rPr lang="es-ES" sz="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21 Conector recto"/>
          <p:cNvCxnSpPr/>
          <p:nvPr/>
        </p:nvCxnSpPr>
        <p:spPr>
          <a:xfrm flipH="1">
            <a:off x="4509120" y="4729611"/>
            <a:ext cx="2348880" cy="3816424"/>
          </a:xfrm>
          <a:prstGeom prst="line">
            <a:avLst/>
          </a:prstGeom>
          <a:ln>
            <a:solidFill>
              <a:srgbClr val="FDB9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 flipH="1">
            <a:off x="3933056" y="3707904"/>
            <a:ext cx="2924944" cy="4752528"/>
          </a:xfrm>
          <a:prstGeom prst="line">
            <a:avLst/>
          </a:prstGeom>
          <a:ln>
            <a:solidFill>
              <a:srgbClr val="FDB9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 flipH="1">
            <a:off x="3356992" y="2699792"/>
            <a:ext cx="3501008" cy="5688632"/>
          </a:xfrm>
          <a:prstGeom prst="line">
            <a:avLst/>
          </a:prstGeom>
          <a:ln>
            <a:solidFill>
              <a:srgbClr val="FDB9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CuadroTexto"/>
          <p:cNvSpPr txBox="1"/>
          <p:nvPr/>
        </p:nvSpPr>
        <p:spPr>
          <a:xfrm>
            <a:off x="353028" y="989380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alt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SERVICIOS</a:t>
            </a:r>
            <a:endParaRPr lang="es-ES" sz="1400" b="1" dirty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27135" y="1451762"/>
            <a:ext cx="639846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  <a:defRPr/>
            </a:pPr>
            <a:r>
              <a:rPr lang="es-ES" altLang="es-CL" sz="1400" dirty="0">
                <a:latin typeface="Arial" panose="020B0604020202020204" pitchFamily="34" charset="0"/>
                <a:cs typeface="Arial" panose="020B0604020202020204" pitchFamily="34" charset="0"/>
              </a:rPr>
              <a:t>Nuestros servicios consisten esencialmente en realizar tres líneas de negocio:</a:t>
            </a:r>
          </a:p>
          <a:p>
            <a:pPr algn="just">
              <a:spcBef>
                <a:spcPct val="0"/>
              </a:spcBef>
              <a:defRPr/>
            </a:pPr>
            <a:endParaRPr lang="es-ES" altLang="es-C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-358775" algn="just">
              <a:spcBef>
                <a:spcPct val="0"/>
              </a:spcBef>
              <a:buFont typeface="+mj-lt"/>
              <a:buAutoNum type="arabicPeriod"/>
              <a:tabLst>
                <a:tab pos="358775" algn="l"/>
              </a:tabLst>
              <a:defRPr/>
            </a:pPr>
            <a:r>
              <a:rPr lang="es-ES" altLang="es-CL" sz="1400" dirty="0">
                <a:latin typeface="Arial" panose="020B0604020202020204" pitchFamily="34" charset="0"/>
                <a:cs typeface="Arial" panose="020B0604020202020204" pitchFamily="34" charset="0"/>
              </a:rPr>
              <a:t>Auditorías de cumplimiento normativo (</a:t>
            </a:r>
            <a:r>
              <a:rPr lang="es-ES" altLang="es-CL" sz="1400" dirty="0" err="1">
                <a:latin typeface="Arial" panose="020B0604020202020204" pitchFamily="34" charset="0"/>
                <a:cs typeface="Arial" panose="020B0604020202020204" pitchFamily="34" charset="0"/>
              </a:rPr>
              <a:t>Compliance</a:t>
            </a:r>
            <a:r>
              <a:rPr lang="es-ES" altLang="es-CL" sz="1400" dirty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</a:p>
          <a:p>
            <a:pPr marL="358775" lvl="1" indent="-358775" algn="just">
              <a:spcBef>
                <a:spcPct val="0"/>
              </a:spcBef>
              <a:tabLst>
                <a:tab pos="358775" algn="l"/>
              </a:tabLst>
              <a:defRPr/>
            </a:pPr>
            <a:endParaRPr lang="es-C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lvl="1" indent="-358775" algn="just">
              <a:spcBef>
                <a:spcPct val="0"/>
              </a:spcBef>
              <a:tabLst>
                <a:tab pos="358775" algn="l"/>
              </a:tabLst>
              <a:defRPr/>
            </a:pPr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	Validamos que las políticas y procedimientos sean adecuadas y suficientes para garantizar que su empresa, cumpla con el marco normativo aplicable.</a:t>
            </a:r>
            <a:endParaRPr lang="es-ES" altLang="es-C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-358775" algn="just">
              <a:spcBef>
                <a:spcPct val="0"/>
              </a:spcBef>
              <a:buFont typeface="+mj-lt"/>
              <a:buAutoNum type="arabicPeriod"/>
              <a:tabLst>
                <a:tab pos="358775" algn="l"/>
              </a:tabLst>
              <a:defRPr/>
            </a:pPr>
            <a:endParaRPr lang="es-ES" altLang="es-C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-358775" algn="just">
              <a:spcBef>
                <a:spcPct val="0"/>
              </a:spcBef>
              <a:buFont typeface="+mj-lt"/>
              <a:buAutoNum type="arabicPeriod"/>
              <a:tabLst>
                <a:tab pos="358775" algn="l"/>
              </a:tabLst>
              <a:defRPr/>
            </a:pPr>
            <a:r>
              <a:rPr lang="es-ES" altLang="es-CL" sz="1400" dirty="0">
                <a:latin typeface="Arial" panose="020B0604020202020204" pitchFamily="34" charset="0"/>
                <a:cs typeface="Arial" panose="020B0604020202020204" pitchFamily="34" charset="0"/>
              </a:rPr>
              <a:t>Auditorías de Procesos</a:t>
            </a:r>
          </a:p>
          <a:p>
            <a:pPr marL="358775" lvl="1" indent="-358775" algn="just">
              <a:spcBef>
                <a:spcPct val="0"/>
              </a:spcBef>
              <a:tabLst>
                <a:tab pos="358775" algn="l"/>
              </a:tabLst>
              <a:defRPr/>
            </a:pPr>
            <a:endParaRPr lang="es-ES" altLang="es-C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lvl="1" indent="-358775" algn="just">
              <a:spcBef>
                <a:spcPct val="0"/>
              </a:spcBef>
              <a:tabLst>
                <a:tab pos="358775" algn="l"/>
              </a:tabLst>
              <a:defRPr/>
            </a:pPr>
            <a:r>
              <a:rPr lang="es-ES" altLang="es-CL" sz="1400" dirty="0">
                <a:latin typeface="Arial" panose="020B0604020202020204" pitchFamily="34" charset="0"/>
                <a:cs typeface="Arial" panose="020B0604020202020204" pitchFamily="34" charset="0"/>
              </a:rPr>
              <a:t>	Validamos que la empresa cuente con procedimientos de a cuerdo a la normativa vigente estandarizado y documentado, para las diferentes  actividades que intervienen en el análisis.</a:t>
            </a:r>
          </a:p>
          <a:p>
            <a:pPr marL="358775" indent="-358775" algn="just">
              <a:spcBef>
                <a:spcPct val="0"/>
              </a:spcBef>
              <a:buFont typeface="+mj-lt"/>
              <a:buAutoNum type="arabicPeriod"/>
              <a:tabLst>
                <a:tab pos="358775" algn="l"/>
              </a:tabLst>
              <a:defRPr/>
            </a:pPr>
            <a:endParaRPr lang="es-ES" altLang="es-C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-358775" algn="just">
              <a:spcBef>
                <a:spcPct val="0"/>
              </a:spcBef>
              <a:buFont typeface="+mj-lt"/>
              <a:buAutoNum type="arabicPeriod"/>
              <a:tabLst>
                <a:tab pos="358775" algn="l"/>
              </a:tabLst>
              <a:defRPr/>
            </a:pPr>
            <a:r>
              <a:rPr lang="es-ES" altLang="es-CL" sz="1400" dirty="0">
                <a:latin typeface="Arial" panose="020B0604020202020204" pitchFamily="34" charset="0"/>
                <a:cs typeface="Arial" panose="020B0604020202020204" pitchFamily="34" charset="0"/>
              </a:rPr>
              <a:t>Auditoría de estados financieros:</a:t>
            </a:r>
          </a:p>
          <a:p>
            <a:pPr marL="358775" lvl="1" indent="-358775" algn="just">
              <a:spcBef>
                <a:spcPct val="0"/>
              </a:spcBef>
              <a:tabLst>
                <a:tab pos="358775" algn="l"/>
              </a:tabLst>
              <a:defRPr/>
            </a:pPr>
            <a:endParaRPr lang="es-ES" altLang="es-C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lvl="1" indent="-358775" algn="just">
              <a:spcBef>
                <a:spcPct val="0"/>
              </a:spcBef>
              <a:tabLst>
                <a:tab pos="358775" algn="l"/>
              </a:tabLst>
              <a:defRPr/>
            </a:pPr>
            <a:r>
              <a:rPr lang="es-ES" altLang="es-CL" sz="1400" dirty="0">
                <a:latin typeface="Arial" panose="020B0604020202020204" pitchFamily="34" charset="0"/>
                <a:cs typeface="Arial" panose="020B0604020202020204" pitchFamily="34" charset="0"/>
              </a:rPr>
              <a:t>	Validamos los estados financieros de su empresa o persona jurídica, en relación a normas vigentes y entregamos una opinión, con sólido conocimiento y fundamentada con evidencias registradas en nuestros reportes, acorde a IFRS y conversión a USGAAP.</a:t>
            </a:r>
          </a:p>
          <a:p>
            <a:pPr lvl="1" algn="just">
              <a:spcBef>
                <a:spcPct val="0"/>
              </a:spcBef>
              <a:defRPr/>
            </a:pPr>
            <a:endParaRPr lang="es-ES" altLang="es-C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defRPr/>
            </a:pPr>
            <a:r>
              <a:rPr lang="es-ES" altLang="es-CL" sz="1400" dirty="0">
                <a:latin typeface="Arial" panose="020B0604020202020204" pitchFamily="34" charset="0"/>
                <a:cs typeface="Arial" panose="020B0604020202020204" pitchFamily="34" charset="0"/>
              </a:rPr>
              <a:t>Para nuestros servicios, comprometemos entrega oportuna de resultados, en el menor tiempo y con la calidad  que nos caracteriza.</a:t>
            </a:r>
          </a:p>
        </p:txBody>
      </p:sp>
      <p:pic>
        <p:nvPicPr>
          <p:cNvPr id="10" name="Picture 11" descr="logotipo fondo blanco (nuevo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" y="251520"/>
            <a:ext cx="2338387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>
          <a:xfrm>
            <a:off x="6165304" y="8546035"/>
            <a:ext cx="432048" cy="274437"/>
          </a:xfrm>
        </p:spPr>
        <p:txBody>
          <a:bodyPr/>
          <a:lstStyle/>
          <a:p>
            <a:fld id="{922FD839-BFF1-4B9D-9A06-D5582CD44449}" type="slidenum">
              <a:rPr lang="es-ES" sz="9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es-E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3 Marcador de fecha"/>
          <p:cNvSpPr>
            <a:spLocks noGrp="1"/>
          </p:cNvSpPr>
          <p:nvPr>
            <p:ph type="dt" sz="half" idx="4294967295"/>
          </p:nvPr>
        </p:nvSpPr>
        <p:spPr>
          <a:xfrm>
            <a:off x="342900" y="8460432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err="1"/>
              <a:t>Audit</a:t>
            </a:r>
            <a:r>
              <a:rPr lang="es-ES" dirty="0"/>
              <a:t> / </a:t>
            </a:r>
            <a:r>
              <a:rPr lang="es-ES" dirty="0" err="1"/>
              <a:t>Tax</a:t>
            </a:r>
            <a:r>
              <a:rPr lang="es-ES" dirty="0"/>
              <a:t> / </a:t>
            </a:r>
            <a:r>
              <a:rPr lang="es-ES" dirty="0" err="1"/>
              <a:t>Advisory</a:t>
            </a:r>
            <a:endParaRPr lang="es-ES" dirty="0"/>
          </a:p>
        </p:txBody>
      </p:sp>
      <p:sp>
        <p:nvSpPr>
          <p:cNvPr id="16" name="4 Marcador de pie de página"/>
          <p:cNvSpPr>
            <a:spLocks noGrp="1"/>
          </p:cNvSpPr>
          <p:nvPr>
            <p:ph type="ftr" sz="quarter" idx="4294967295"/>
          </p:nvPr>
        </p:nvSpPr>
        <p:spPr>
          <a:xfrm>
            <a:off x="3933056" y="8460432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err="1"/>
              <a:t>www.crowehorwath.net/cl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12736" y="1638698"/>
            <a:ext cx="17540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358775" algn="l"/>
              </a:tabLst>
            </a:pPr>
            <a:r>
              <a:rPr lang="es-ES" alt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1.	COMPLIANCE</a:t>
            </a:r>
            <a:endParaRPr lang="es-C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ángulo 33"/>
          <p:cNvSpPr/>
          <p:nvPr/>
        </p:nvSpPr>
        <p:spPr>
          <a:xfrm>
            <a:off x="342900" y="1122009"/>
            <a:ext cx="27590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DESCRIPCION DE SERVICIOS</a:t>
            </a:r>
            <a:endParaRPr lang="es-C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593086" y="2149879"/>
            <a:ext cx="6098091" cy="293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s-ES" altLang="es-CL" sz="1400" dirty="0">
                <a:latin typeface="Arial" panose="020B0604020202020204" pitchFamily="34" charset="0"/>
                <a:cs typeface="Arial" panose="020B0604020202020204" pitchFamily="34" charset="0"/>
              </a:rPr>
              <a:t>Custodia de Valores de Tercero (SVS 1962).</a:t>
            </a: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s-ES" altLang="es-C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s-ES" altLang="es-CL" sz="1400" dirty="0">
                <a:latin typeface="Arial" panose="020B0604020202020204" pitchFamily="34" charset="0"/>
                <a:cs typeface="Arial" panose="020B0604020202020204" pitchFamily="34" charset="0"/>
              </a:rPr>
              <a:t>Saldos de Valores de Tercero (BCS 1518 y BEC 139).</a:t>
            </a: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s-ES" altLang="es-C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s-ES" altLang="es-CL" sz="1400" dirty="0">
                <a:latin typeface="Arial" panose="020B0604020202020204" pitchFamily="34" charset="0"/>
                <a:cs typeface="Arial" panose="020B0604020202020204" pitchFamily="34" charset="0"/>
              </a:rPr>
              <a:t>Sistemas y seguridad de información y archivo (SVS 1202).</a:t>
            </a: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s-ES" altLang="es-C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s-ES" altLang="es-CL" sz="1400" dirty="0">
                <a:latin typeface="Arial" panose="020B0604020202020204" pitchFamily="34" charset="0"/>
                <a:cs typeface="Arial" panose="020B0604020202020204" pitchFamily="34" charset="0"/>
              </a:rPr>
              <a:t>Información privilegiada (Título XX y XXI, Ley 18.045).</a:t>
            </a: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s-ES" altLang="es-C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s-ES" altLang="es-CL" sz="1400" dirty="0">
                <a:latin typeface="Arial" panose="020B0604020202020204" pitchFamily="34" charset="0"/>
                <a:cs typeface="Arial" panose="020B0604020202020204" pitchFamily="34" charset="0"/>
              </a:rPr>
              <a:t>Requisitos CCLV Contraparte Central S.A.</a:t>
            </a: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s-ES" altLang="es-C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s-ES" altLang="es-CL" sz="1400" dirty="0">
                <a:latin typeface="Arial" panose="020B0604020202020204" pitchFamily="34" charset="0"/>
                <a:cs typeface="Arial" panose="020B0604020202020204" pitchFamily="34" charset="0"/>
              </a:rPr>
              <a:t>Procedimientos de Control y Riesgo Operacional (SVS 1869).</a:t>
            </a:r>
          </a:p>
          <a:p>
            <a:pPr marL="285750" indent="-285750" algn="just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s-ES" altLang="es-C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s-ES" altLang="es-CL" sz="1400" dirty="0">
                <a:latin typeface="Arial" panose="020B0604020202020204" pitchFamily="34" charset="0"/>
                <a:cs typeface="Arial" panose="020B0604020202020204" pitchFamily="34" charset="0"/>
              </a:rPr>
              <a:t>Prevención de Lavado de Activos y Financiamiento del Terrorismo (SVS 1809).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4519477" y="6948264"/>
            <a:ext cx="21717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Entregable: </a:t>
            </a:r>
          </a:p>
          <a:p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Depende de la norma analizada en la auditoría.</a:t>
            </a:r>
          </a:p>
        </p:txBody>
      </p:sp>
      <p:pic>
        <p:nvPicPr>
          <p:cNvPr id="10" name="Picture 11" descr="logotipo fondo blanco (nuevo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9888" y="273050"/>
            <a:ext cx="2338387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Marcador de número de diapositiva 10"/>
          <p:cNvSpPr>
            <a:spLocks noGrp="1"/>
          </p:cNvSpPr>
          <p:nvPr>
            <p:ph type="sldNum" sz="quarter" idx="12"/>
          </p:nvPr>
        </p:nvSpPr>
        <p:spPr>
          <a:xfrm>
            <a:off x="6259129" y="8604502"/>
            <a:ext cx="432048" cy="198691"/>
          </a:xfrm>
        </p:spPr>
        <p:txBody>
          <a:bodyPr/>
          <a:lstStyle/>
          <a:p>
            <a:fld id="{922FD839-BFF1-4B9D-9A06-D5582CD44449}" type="slidenum">
              <a:rPr lang="es-ES" sz="9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3</a:t>
            </a:fld>
            <a:endParaRPr lang="es-E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3 Marcador de fecha"/>
          <p:cNvSpPr>
            <a:spLocks noGrp="1"/>
          </p:cNvSpPr>
          <p:nvPr>
            <p:ph type="dt" sz="half" idx="4294967295"/>
          </p:nvPr>
        </p:nvSpPr>
        <p:spPr>
          <a:xfrm>
            <a:off x="593086" y="8460432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err="1"/>
              <a:t>Audit</a:t>
            </a:r>
            <a:r>
              <a:rPr lang="es-ES" dirty="0"/>
              <a:t> / </a:t>
            </a:r>
            <a:r>
              <a:rPr lang="es-ES" dirty="0" err="1"/>
              <a:t>Tax</a:t>
            </a:r>
            <a:r>
              <a:rPr lang="es-ES" dirty="0"/>
              <a:t> / </a:t>
            </a:r>
            <a:r>
              <a:rPr lang="es-ES" dirty="0" err="1"/>
              <a:t>Advisory</a:t>
            </a:r>
            <a:endParaRPr lang="es-ES" dirty="0"/>
          </a:p>
        </p:txBody>
      </p:sp>
      <p:sp>
        <p:nvSpPr>
          <p:cNvPr id="14" name="4 Marcador de pie de página"/>
          <p:cNvSpPr>
            <a:spLocks noGrp="1"/>
          </p:cNvSpPr>
          <p:nvPr>
            <p:ph type="ftr" sz="quarter" idx="4294967295"/>
          </p:nvPr>
        </p:nvSpPr>
        <p:spPr>
          <a:xfrm>
            <a:off x="3789040" y="8460432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err="1"/>
              <a:t>www.crowehorwath.net/cl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69888" y="912102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358775" algn="l"/>
              </a:tabLst>
            </a:pPr>
            <a:r>
              <a:rPr lang="es-ES" alt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2	PROCESOS</a:t>
            </a:r>
            <a:r>
              <a:rPr lang="es-ES" altLang="es-CL" sz="2400" b="1" dirty="0"/>
              <a:t>	</a:t>
            </a:r>
            <a:endParaRPr lang="es-CL" sz="2400" dirty="0"/>
          </a:p>
        </p:txBody>
      </p:sp>
      <p:sp>
        <p:nvSpPr>
          <p:cNvPr id="5" name="Rectángulo 4"/>
          <p:cNvSpPr/>
          <p:nvPr/>
        </p:nvSpPr>
        <p:spPr>
          <a:xfrm>
            <a:off x="772784" y="1488671"/>
            <a:ext cx="5680552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s-ES" altLang="es-CL" dirty="0"/>
              <a:t>Manual de Operaciones y procedimientos.</a:t>
            </a:r>
          </a:p>
          <a:p>
            <a:pPr marL="285750" indent="-285750" algn="just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s-ES" altLang="es-CL" dirty="0"/>
          </a:p>
          <a:p>
            <a:pPr marL="285750" indent="-285750" algn="just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s-ES" altLang="es-CL" dirty="0" err="1"/>
              <a:t>Testing</a:t>
            </a:r>
            <a:r>
              <a:rPr lang="es-ES" altLang="es-CL" dirty="0"/>
              <a:t> y elaboración de Matrices de Riesgo.</a:t>
            </a:r>
          </a:p>
          <a:p>
            <a:pPr marL="285750" indent="-285750" algn="just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s-ES" altLang="es-CL" dirty="0"/>
          </a:p>
          <a:p>
            <a:pPr marL="285750" indent="-285750" algn="just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s-ES" altLang="es-CL" dirty="0"/>
              <a:t>Administración del Riesgo Operacional (SVS 2054).</a:t>
            </a:r>
          </a:p>
          <a:p>
            <a:pPr marL="285750" indent="-285750" algn="just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s-ES" altLang="es-CL" dirty="0"/>
          </a:p>
          <a:p>
            <a:pPr marL="285750" indent="-285750" algn="just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s-ES" altLang="es-CL" dirty="0"/>
              <a:t>SOC 1 y SOC 2.</a:t>
            </a:r>
          </a:p>
          <a:p>
            <a:pPr marL="285750" indent="-285750" algn="just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s-ES" altLang="es-CL" dirty="0"/>
          </a:p>
          <a:p>
            <a:pPr marL="285750" indent="-285750" algn="just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s-ES" altLang="es-CL" dirty="0"/>
              <a:t>Control Interno.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88640" y="4139952"/>
            <a:ext cx="3779416" cy="685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358775" algn="l"/>
              </a:tabLst>
            </a:pPr>
            <a:r>
              <a:rPr lang="es-ES" alt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3	ESTADOS FINANCIEROS	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05284" y="4567911"/>
            <a:ext cx="5639487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s-ES" altLang="es-CL" sz="1400" dirty="0">
                <a:latin typeface="Arial" panose="020B0604020202020204" pitchFamily="34" charset="0"/>
                <a:cs typeface="Arial" panose="020B0604020202020204" pitchFamily="34" charset="0"/>
              </a:rPr>
              <a:t>Revisión de Estados Financieros (Instituciones  privadas).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defRPr/>
            </a:pPr>
            <a:endParaRPr lang="es-ES" altLang="es-C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s-ES" altLang="es-CL" sz="1400" dirty="0">
                <a:latin typeface="Arial" panose="020B0604020202020204" pitchFamily="34" charset="0"/>
                <a:cs typeface="Arial" panose="020B0604020202020204" pitchFamily="34" charset="0"/>
              </a:rPr>
              <a:t>Auditoría FECU.</a:t>
            </a:r>
          </a:p>
          <a:p>
            <a:pPr marL="285750" indent="-285750" algn="just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s-ES" altLang="es-C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s-ES" altLang="es-CL" sz="1400" dirty="0">
                <a:latin typeface="Arial" panose="020B0604020202020204" pitchFamily="34" charset="0"/>
                <a:cs typeface="Arial" panose="020B0604020202020204" pitchFamily="34" charset="0"/>
              </a:rPr>
              <a:t>Cuadraturas Carteras de terceros, propias y relacionadas.</a:t>
            </a:r>
          </a:p>
          <a:p>
            <a:pPr marL="285750" indent="-285750" algn="just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s-ES" altLang="es-C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s-ES" altLang="es-CL" sz="1400" dirty="0">
                <a:latin typeface="Arial" panose="020B0604020202020204" pitchFamily="34" charset="0"/>
                <a:cs typeface="Arial" panose="020B0604020202020204" pitchFamily="34" charset="0"/>
              </a:rPr>
              <a:t>SVS 979.</a:t>
            </a:r>
          </a:p>
          <a:p>
            <a:pPr marL="285750" indent="-285750" algn="just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s-ES" altLang="es-C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s-ES" altLang="es-CL" sz="1400" dirty="0">
                <a:latin typeface="Arial" panose="020B0604020202020204" pitchFamily="34" charset="0"/>
                <a:cs typeface="Arial" panose="020B0604020202020204" pitchFamily="34" charset="0"/>
              </a:rPr>
              <a:t>Valorización cuotas de FIP y verificación del patrimonio mínimo requerido.</a:t>
            </a:r>
          </a:p>
          <a:p>
            <a:pPr marL="285750" indent="-285750" algn="just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s-ES" altLang="es-C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s-ES" altLang="es-CL" sz="1400" dirty="0">
                <a:latin typeface="Arial" panose="020B0604020202020204" pitchFamily="34" charset="0"/>
                <a:cs typeface="Arial" panose="020B0604020202020204" pitchFamily="34" charset="0"/>
              </a:rPr>
              <a:t>Migración de FI Privados a Públicos.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3717032" y="3323269"/>
            <a:ext cx="29249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Entregable: </a:t>
            </a:r>
          </a:p>
          <a:p>
            <a:pPr marL="285750" indent="-285750">
              <a:buFontTx/>
              <a:buChar char="-"/>
            </a:pPr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Avance mensual por objetivo.</a:t>
            </a:r>
          </a:p>
          <a:p>
            <a:pPr marL="285750" indent="-285750">
              <a:buFontTx/>
              <a:buChar char="-"/>
            </a:pPr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Opinión de auditoría.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3717032" y="6948264"/>
            <a:ext cx="28433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Entregable: </a:t>
            </a:r>
          </a:p>
          <a:p>
            <a:pPr marL="285750" indent="-285750">
              <a:buFontTx/>
              <a:buChar char="-"/>
            </a:pPr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Avance mensual por objetivo.</a:t>
            </a:r>
          </a:p>
          <a:p>
            <a:pPr marL="285750" indent="-285750">
              <a:buFontTx/>
              <a:buChar char="-"/>
            </a:pPr>
            <a:r>
              <a:rPr lang="es-CL" sz="1400" dirty="0">
                <a:latin typeface="Arial" panose="020B0604020202020204" pitchFamily="34" charset="0"/>
                <a:cs typeface="Arial" panose="020B0604020202020204" pitchFamily="34" charset="0"/>
              </a:rPr>
              <a:t>Opinión de auditoría.</a:t>
            </a:r>
          </a:p>
        </p:txBody>
      </p:sp>
      <p:pic>
        <p:nvPicPr>
          <p:cNvPr id="10" name="Picture 11" descr="logotipo fondo blanco (nuevo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9888" y="273050"/>
            <a:ext cx="2338387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>
          <a:xfrm>
            <a:off x="6057900" y="8657167"/>
            <a:ext cx="584076" cy="486833"/>
          </a:xfrm>
        </p:spPr>
        <p:txBody>
          <a:bodyPr/>
          <a:lstStyle/>
          <a:p>
            <a:fld id="{922FD839-BFF1-4B9D-9A06-D5582CD44449}" type="slidenum">
              <a:rPr lang="es-ES" sz="9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4</a:t>
            </a:fld>
            <a:endParaRPr lang="es-E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3 Marcador de fecha"/>
          <p:cNvSpPr>
            <a:spLocks noGrp="1"/>
          </p:cNvSpPr>
          <p:nvPr>
            <p:ph type="dt" sz="half" idx="4294967295"/>
          </p:nvPr>
        </p:nvSpPr>
        <p:spPr>
          <a:xfrm>
            <a:off x="593086" y="8460432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err="1"/>
              <a:t>Audit</a:t>
            </a:r>
            <a:r>
              <a:rPr lang="es-ES" dirty="0"/>
              <a:t> / </a:t>
            </a:r>
            <a:r>
              <a:rPr lang="es-ES" dirty="0" err="1"/>
              <a:t>Tax</a:t>
            </a:r>
            <a:r>
              <a:rPr lang="es-ES" dirty="0"/>
              <a:t> / </a:t>
            </a:r>
            <a:r>
              <a:rPr lang="es-ES" dirty="0" err="1"/>
              <a:t>Advisory</a:t>
            </a:r>
            <a:endParaRPr lang="es-ES" dirty="0"/>
          </a:p>
        </p:txBody>
      </p:sp>
      <p:sp>
        <p:nvSpPr>
          <p:cNvPr id="20" name="4 Marcador de pie de página"/>
          <p:cNvSpPr>
            <a:spLocks noGrp="1"/>
          </p:cNvSpPr>
          <p:nvPr>
            <p:ph type="ftr" sz="quarter" idx="4294967295"/>
          </p:nvPr>
        </p:nvSpPr>
        <p:spPr>
          <a:xfrm>
            <a:off x="3789040" y="8460432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err="1"/>
              <a:t>www.crowehorwath.net/cl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76672" y="611560"/>
            <a:ext cx="4752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ORGANIGRAMA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583" y="1196481"/>
            <a:ext cx="5189697" cy="5319735"/>
          </a:xfrm>
          <a:prstGeom prst="rect">
            <a:avLst/>
          </a:prstGeom>
        </p:spPr>
      </p:pic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5949280" y="8604448"/>
            <a:ext cx="432048" cy="216024"/>
          </a:xfrm>
        </p:spPr>
        <p:txBody>
          <a:bodyPr/>
          <a:lstStyle/>
          <a:p>
            <a:fld id="{922FD839-BFF1-4B9D-9A06-D5582CD44449}" type="slidenum">
              <a:rPr lang="es-ES" sz="9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5</a:t>
            </a:fld>
            <a:endParaRPr lang="es-E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3 Marcador de fecha"/>
          <p:cNvSpPr>
            <a:spLocks noGrp="1"/>
          </p:cNvSpPr>
          <p:nvPr>
            <p:ph type="dt" sz="half" idx="4294967295"/>
          </p:nvPr>
        </p:nvSpPr>
        <p:spPr>
          <a:xfrm>
            <a:off x="593086" y="8460432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err="1"/>
              <a:t>Audit</a:t>
            </a:r>
            <a:r>
              <a:rPr lang="es-ES" dirty="0"/>
              <a:t> / </a:t>
            </a:r>
            <a:r>
              <a:rPr lang="es-ES" dirty="0" err="1"/>
              <a:t>Tax</a:t>
            </a:r>
            <a:r>
              <a:rPr lang="es-ES" dirty="0"/>
              <a:t> / </a:t>
            </a:r>
            <a:r>
              <a:rPr lang="es-ES" dirty="0" err="1"/>
              <a:t>Advisory</a:t>
            </a:r>
            <a:endParaRPr lang="es-ES" dirty="0"/>
          </a:p>
        </p:txBody>
      </p:sp>
      <p:sp>
        <p:nvSpPr>
          <p:cNvPr id="11" name="4 Marcador de pie de página"/>
          <p:cNvSpPr>
            <a:spLocks noGrp="1"/>
          </p:cNvSpPr>
          <p:nvPr>
            <p:ph type="ftr" sz="quarter" idx="4294967295"/>
          </p:nvPr>
        </p:nvSpPr>
        <p:spPr>
          <a:xfrm>
            <a:off x="3573016" y="8471345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err="1"/>
              <a:t>www.crowehorwath.net/cl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2579" y="1089030"/>
            <a:ext cx="4752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ALGUNAS CREDENCIALES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352579" y="1637044"/>
            <a:ext cx="6254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FE7F00"/>
              </a:buClr>
            </a:pPr>
            <a:r>
              <a:rPr lang="es-ES_tradnl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Nuestros profesionales han desarrollado importantes proyectos,  algunos de nuestros clientes  para la Unidad de Riesgo son: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720" y="3477754"/>
            <a:ext cx="1650677" cy="1132937"/>
          </a:xfrm>
          <a:prstGeom prst="rect">
            <a:avLst/>
          </a:prstGeom>
        </p:spPr>
      </p:pic>
      <p:pic>
        <p:nvPicPr>
          <p:cNvPr id="1026" name="Picture 2" descr="Resultado de imagen para FYNS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44" y="2613188"/>
            <a:ext cx="2304256" cy="603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para Corpban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649" y="3627368"/>
            <a:ext cx="2294756" cy="1037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n para compass grou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96" y="4843640"/>
            <a:ext cx="3426328" cy="101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sultado de imagen para bp capita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550" y="2545137"/>
            <a:ext cx="23241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sultado de imagen para capitaria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62" b="24036"/>
          <a:stretch/>
        </p:blipFill>
        <p:spPr bwMode="auto">
          <a:xfrm>
            <a:off x="836712" y="5732320"/>
            <a:ext cx="2926060" cy="1779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Resultado de imagen para moneda asset management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578" y="5053633"/>
            <a:ext cx="2165226" cy="597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1" descr="logotipo fondo blanco (nuevo)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69888" y="273050"/>
            <a:ext cx="2338387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Marcador de número de diapositiva 9"/>
          <p:cNvSpPr>
            <a:spLocks noGrp="1"/>
          </p:cNvSpPr>
          <p:nvPr>
            <p:ph type="sldNum" sz="quarter" idx="12"/>
          </p:nvPr>
        </p:nvSpPr>
        <p:spPr>
          <a:xfrm>
            <a:off x="6057900" y="8543942"/>
            <a:ext cx="478904" cy="486833"/>
          </a:xfrm>
        </p:spPr>
        <p:txBody>
          <a:bodyPr/>
          <a:lstStyle/>
          <a:p>
            <a:fld id="{922FD839-BFF1-4B9D-9A06-D5582CD44449}" type="slidenum">
              <a:rPr lang="es-ES" sz="9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6</a:t>
            </a:fld>
            <a:endParaRPr lang="es-ES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3 Marcador de fecha"/>
          <p:cNvSpPr>
            <a:spLocks noGrp="1"/>
          </p:cNvSpPr>
          <p:nvPr>
            <p:ph type="dt" sz="half" idx="4294967295"/>
          </p:nvPr>
        </p:nvSpPr>
        <p:spPr>
          <a:xfrm>
            <a:off x="593086" y="8460432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err="1"/>
              <a:t>Audit</a:t>
            </a:r>
            <a:r>
              <a:rPr lang="es-ES" dirty="0"/>
              <a:t> / </a:t>
            </a:r>
            <a:r>
              <a:rPr lang="es-ES" dirty="0" err="1"/>
              <a:t>Tax</a:t>
            </a:r>
            <a:r>
              <a:rPr lang="es-ES" dirty="0"/>
              <a:t> / </a:t>
            </a:r>
            <a:r>
              <a:rPr lang="es-ES" dirty="0" err="1"/>
              <a:t>Advisory</a:t>
            </a:r>
            <a:endParaRPr lang="es-ES" dirty="0"/>
          </a:p>
        </p:txBody>
      </p:sp>
      <p:sp>
        <p:nvSpPr>
          <p:cNvPr id="18" name="4 Marcador de pie de página"/>
          <p:cNvSpPr>
            <a:spLocks noGrp="1"/>
          </p:cNvSpPr>
          <p:nvPr>
            <p:ph type="ftr" sz="quarter" idx="4294967295"/>
          </p:nvPr>
        </p:nvSpPr>
        <p:spPr>
          <a:xfrm>
            <a:off x="3789040" y="8460432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err="1"/>
              <a:t>www.crowehorwath.net/cl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3137" y="2411760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36912" y="2411760"/>
            <a:ext cx="576063" cy="566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0688" y="2411760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31 CuadroTexto"/>
          <p:cNvSpPr txBox="1"/>
          <p:nvPr/>
        </p:nvSpPr>
        <p:spPr>
          <a:xfrm>
            <a:off x="2564904" y="1403648"/>
            <a:ext cx="1872208" cy="707886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628650" algn="l"/>
              </a:tabLst>
            </a:pPr>
            <a:r>
              <a:rPr lang="es-E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s-E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Germán Ilabaca</a:t>
            </a:r>
          </a:p>
          <a:p>
            <a:pPr>
              <a:tabLst>
                <a:tab pos="628650" algn="l"/>
              </a:tabLst>
            </a:pPr>
            <a:r>
              <a:rPr lang="es-E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Director</a:t>
            </a:r>
          </a:p>
          <a:p>
            <a:pPr>
              <a:tabLst>
                <a:tab pos="628650" algn="l"/>
              </a:tabLst>
            </a:pPr>
            <a:r>
              <a:rPr lang="es-E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º	</a:t>
            </a:r>
            <a:r>
              <a:rPr lang="es-E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Tax</a:t>
            </a:r>
            <a:r>
              <a:rPr lang="es-E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&amp; Legal</a:t>
            </a:r>
          </a:p>
          <a:p>
            <a:pPr>
              <a:tabLst>
                <a:tab pos="714375" algn="l"/>
              </a:tabLst>
            </a:pPr>
            <a:endParaRPr lang="es-ES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36912" y="1475657"/>
            <a:ext cx="57415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24 CuadroTexto"/>
          <p:cNvSpPr txBox="1"/>
          <p:nvPr/>
        </p:nvSpPr>
        <p:spPr>
          <a:xfrm>
            <a:off x="4581128" y="1403648"/>
            <a:ext cx="1872208" cy="707886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628650" algn="l"/>
              </a:tabLst>
            </a:pPr>
            <a:r>
              <a:rPr lang="es-E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s-E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Patricio Argote</a:t>
            </a:r>
          </a:p>
          <a:p>
            <a:pPr>
              <a:tabLst>
                <a:tab pos="628650" algn="l"/>
              </a:tabLst>
            </a:pPr>
            <a:r>
              <a:rPr lang="es-E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Socio</a:t>
            </a:r>
          </a:p>
          <a:p>
            <a:pPr>
              <a:tabLst>
                <a:tab pos="714375" algn="l"/>
              </a:tabLst>
            </a:pPr>
            <a:endParaRPr lang="es-ES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714375" algn="l"/>
              </a:tabLst>
            </a:pPr>
            <a:endParaRPr lang="es-ES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6" name="8 Imagen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136" y="1475656"/>
            <a:ext cx="586105" cy="576064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477730" y="890901"/>
            <a:ext cx="4320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NUESTROS FUNDADORES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548680" y="1403648"/>
            <a:ext cx="1872208" cy="707886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628650" algn="l"/>
              </a:tabLst>
            </a:pPr>
            <a:r>
              <a:rPr lang="es-E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s-E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Sergio Bascuñán</a:t>
            </a:r>
          </a:p>
          <a:p>
            <a:pPr>
              <a:tabLst>
                <a:tab pos="628650" algn="l"/>
              </a:tabLst>
            </a:pPr>
            <a:r>
              <a:rPr lang="es-E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Socio</a:t>
            </a:r>
          </a:p>
          <a:p>
            <a:pPr>
              <a:tabLst>
                <a:tab pos="628650" algn="l"/>
              </a:tabLst>
            </a:pPr>
            <a:endParaRPr lang="es-ES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714375" algn="l"/>
              </a:tabLst>
            </a:pPr>
            <a:endParaRPr lang="es-ES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2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88" y="1475656"/>
            <a:ext cx="57606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34 CuadroTexto"/>
          <p:cNvSpPr txBox="1"/>
          <p:nvPr/>
        </p:nvSpPr>
        <p:spPr>
          <a:xfrm>
            <a:off x="4581128" y="2339752"/>
            <a:ext cx="1872208" cy="707886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628650" algn="l"/>
              </a:tabLst>
            </a:pPr>
            <a:r>
              <a:rPr lang="es-E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s-E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Rodrigo Lara</a:t>
            </a:r>
          </a:p>
          <a:p>
            <a:pPr>
              <a:tabLst>
                <a:tab pos="628650" algn="l"/>
              </a:tabLst>
            </a:pPr>
            <a:r>
              <a:rPr lang="es-E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Director</a:t>
            </a:r>
          </a:p>
          <a:p>
            <a:pPr>
              <a:tabLst>
                <a:tab pos="628650" algn="l"/>
              </a:tabLst>
            </a:pPr>
            <a:r>
              <a:rPr lang="es-E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Capital Humano</a:t>
            </a:r>
          </a:p>
          <a:p>
            <a:pPr>
              <a:tabLst>
                <a:tab pos="714375" algn="l"/>
              </a:tabLst>
            </a:pPr>
            <a:endParaRPr lang="es-ES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2564904" y="2339752"/>
            <a:ext cx="1872208" cy="707886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628650" algn="l"/>
              </a:tabLst>
            </a:pPr>
            <a:r>
              <a:rPr lang="es-E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s-E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Francisco Silva</a:t>
            </a:r>
          </a:p>
          <a:p>
            <a:pPr>
              <a:tabLst>
                <a:tab pos="628650" algn="l"/>
              </a:tabLst>
            </a:pPr>
            <a:r>
              <a:rPr lang="es-E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Director</a:t>
            </a:r>
          </a:p>
          <a:p>
            <a:pPr>
              <a:tabLst>
                <a:tab pos="628650" algn="l"/>
              </a:tabLst>
            </a:pPr>
            <a:r>
              <a:rPr lang="es-E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s-E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Tax</a:t>
            </a:r>
            <a:r>
              <a:rPr lang="es-E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&amp; Legal</a:t>
            </a:r>
          </a:p>
          <a:p>
            <a:pPr>
              <a:tabLst>
                <a:tab pos="714375" algn="l"/>
              </a:tabLst>
            </a:pPr>
            <a:endParaRPr lang="es-ES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548680" y="2339752"/>
            <a:ext cx="1872208" cy="707886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628650" algn="l"/>
              </a:tabLst>
            </a:pPr>
            <a:r>
              <a:rPr lang="es-E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s-E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Sebastián Ferrer</a:t>
            </a:r>
          </a:p>
          <a:p>
            <a:pPr>
              <a:tabLst>
                <a:tab pos="628650" algn="l"/>
              </a:tabLst>
            </a:pPr>
            <a:r>
              <a:rPr lang="es-E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Director</a:t>
            </a:r>
          </a:p>
          <a:p>
            <a:pPr>
              <a:tabLst>
                <a:tab pos="628650" algn="l"/>
              </a:tabLst>
            </a:pPr>
            <a:r>
              <a:rPr lang="es-E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s-E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Tax</a:t>
            </a:r>
            <a:r>
              <a:rPr lang="es-E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&amp; Legal</a:t>
            </a:r>
          </a:p>
          <a:p>
            <a:pPr>
              <a:tabLst>
                <a:tab pos="714375" algn="l"/>
              </a:tabLst>
            </a:pPr>
            <a:endParaRPr lang="es-ES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16 Rectángulo"/>
          <p:cNvSpPr>
            <a:spLocks noChangeArrowheads="1"/>
          </p:cNvSpPr>
          <p:nvPr/>
        </p:nvSpPr>
        <p:spPr bwMode="auto">
          <a:xfrm>
            <a:off x="548680" y="3595283"/>
            <a:ext cx="5904656" cy="45719"/>
          </a:xfrm>
          <a:prstGeom prst="rect">
            <a:avLst/>
          </a:prstGeom>
          <a:solidFill>
            <a:srgbClr val="FFC000"/>
          </a:solidFill>
          <a:ln w="12700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5" name="44 CuadroTexto"/>
          <p:cNvSpPr txBox="1"/>
          <p:nvPr/>
        </p:nvSpPr>
        <p:spPr>
          <a:xfrm>
            <a:off x="466936" y="6444208"/>
            <a:ext cx="29523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>
                <a:srgbClr val="FDB913"/>
              </a:buClr>
            </a:pPr>
            <a:r>
              <a:rPr lang="es-E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CONTÁCTENOS</a:t>
            </a:r>
          </a:p>
          <a:p>
            <a:pPr lvl="0" algn="just">
              <a:buClr>
                <a:srgbClr val="FDB913"/>
              </a:buClr>
            </a:pPr>
            <a:endParaRPr lang="es-ES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Crowe</a:t>
            </a:r>
            <a:r>
              <a:rPr lang="es-E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Horwath</a:t>
            </a:r>
            <a:endParaRPr lang="es-ES" sz="1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Avda. Apoquindo 3669, oficina 902</a:t>
            </a:r>
          </a:p>
          <a:p>
            <a:pPr lvl="0" algn="just"/>
            <a:r>
              <a:rPr lang="es-E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Edificio Metrópolis, Las Condes</a:t>
            </a:r>
          </a:p>
          <a:p>
            <a:pPr lvl="0" algn="just"/>
            <a:r>
              <a:rPr lang="es-E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Santiago</a:t>
            </a:r>
          </a:p>
          <a:p>
            <a:pPr lvl="0" algn="just"/>
            <a:r>
              <a:rPr lang="es-E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Teléfono:  56 2 26076700</a:t>
            </a:r>
          </a:p>
          <a:p>
            <a:pPr lvl="0" algn="just"/>
            <a:r>
              <a:rPr lang="es-E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Email:  </a:t>
            </a:r>
            <a:r>
              <a:rPr lang="es-E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contacto@crowehorwath.cl</a:t>
            </a:r>
            <a:endParaRPr lang="es-ES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6116166" y="8532440"/>
            <a:ext cx="674340" cy="486833"/>
          </a:xfrm>
        </p:spPr>
        <p:txBody>
          <a:bodyPr/>
          <a:lstStyle/>
          <a:p>
            <a:fld id="{922FD839-BFF1-4B9D-9A06-D5582CD44449}" type="slidenum">
              <a:rPr lang="es-ES" sz="9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7</a:t>
            </a:fld>
            <a:endParaRPr lang="es-E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3 Marcador de fecha"/>
          <p:cNvSpPr>
            <a:spLocks noGrp="1"/>
          </p:cNvSpPr>
          <p:nvPr>
            <p:ph type="dt" sz="half" idx="4294967295"/>
          </p:nvPr>
        </p:nvSpPr>
        <p:spPr>
          <a:xfrm>
            <a:off x="593086" y="8460432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err="1"/>
              <a:t>Audit</a:t>
            </a:r>
            <a:r>
              <a:rPr lang="es-ES" dirty="0"/>
              <a:t> / </a:t>
            </a:r>
            <a:r>
              <a:rPr lang="es-ES" dirty="0" err="1"/>
              <a:t>Tax</a:t>
            </a:r>
            <a:r>
              <a:rPr lang="es-ES" dirty="0"/>
              <a:t> / </a:t>
            </a:r>
            <a:r>
              <a:rPr lang="es-ES" dirty="0" err="1"/>
              <a:t>Advisory</a:t>
            </a:r>
            <a:endParaRPr lang="es-ES" dirty="0"/>
          </a:p>
        </p:txBody>
      </p:sp>
      <p:sp>
        <p:nvSpPr>
          <p:cNvPr id="23" name="4 Marcador de pie de página"/>
          <p:cNvSpPr>
            <a:spLocks noGrp="1"/>
          </p:cNvSpPr>
          <p:nvPr>
            <p:ph type="ftr" sz="quarter" idx="4294967295"/>
          </p:nvPr>
        </p:nvSpPr>
        <p:spPr>
          <a:xfrm>
            <a:off x="3789040" y="8460432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err="1"/>
              <a:t>www.crowehorwath.net/cl</a:t>
            </a:r>
            <a:endParaRPr lang="es-ES" dirty="0"/>
          </a:p>
        </p:txBody>
      </p:sp>
      <p:pic>
        <p:nvPicPr>
          <p:cNvPr id="24" name="Picture 11" descr="logotipo fondo blanco (nuevo)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2900" y="251520"/>
            <a:ext cx="2338387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346</Words>
  <Application>Microsoft Office PowerPoint</Application>
  <PresentationFormat>Presentación en pantalla (4:3)</PresentationFormat>
  <Paragraphs>112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Auditoria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mbarra</dc:creator>
  <cp:lastModifiedBy>pzagmutt</cp:lastModifiedBy>
  <cp:revision>90</cp:revision>
  <cp:lastPrinted>2017-05-19T13:44:39Z</cp:lastPrinted>
  <dcterms:created xsi:type="dcterms:W3CDTF">2016-11-23T13:39:06Z</dcterms:created>
  <dcterms:modified xsi:type="dcterms:W3CDTF">2017-05-22T22:52:42Z</dcterms:modified>
</cp:coreProperties>
</file>