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61" r:id="rId3"/>
    <p:sldId id="262" r:id="rId4"/>
    <p:sldId id="264" r:id="rId5"/>
    <p:sldId id="266" r:id="rId6"/>
    <p:sldId id="267" r:id="rId7"/>
    <p:sldId id="263" r:id="rId8"/>
  </p:sldIdLst>
  <p:sldSz cx="6858000" cy="9144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A2529"/>
    <a:srgbClr val="5D87A1"/>
    <a:srgbClr val="C0AF2C"/>
    <a:srgbClr val="E7D8AC"/>
    <a:srgbClr val="FDB91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4" autoAdjust="0"/>
    <p:restoredTop sz="94660"/>
  </p:normalViewPr>
  <p:slideViewPr>
    <p:cSldViewPr>
      <p:cViewPr>
        <p:scale>
          <a:sx n="83" d="100"/>
          <a:sy n="83" d="100"/>
        </p:scale>
        <p:origin x="2142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3D7C63-7696-4CB4-99F4-83F88A190FD5}" type="datetimeFigureOut">
              <a:rPr lang="es-CL" smtClean="0"/>
              <a:t>22-05-2017</a:t>
            </a:fld>
            <a:endParaRPr lang="es-CL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AAA867-7AD0-4A5A-9869-D896BFCAADB1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4658788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9AF614-BB7C-4333-9B94-10E84F9346A1}" type="datetimeFigureOut">
              <a:rPr lang="es-CL" smtClean="0"/>
              <a:t>22-05-2017</a:t>
            </a:fld>
            <a:endParaRPr lang="es-C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C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C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4F2FBA-7409-47F3-8987-5E91B04CDE8F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412432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s-CL"/>
              <a:t>Audit / Tax / Advisory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ES"/>
              <a:t>www.crowehorwath.net/cl</a:t>
            </a: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/>
          <a:lstStyle/>
          <a:p>
            <a:fld id="{922FD839-BFF1-4B9D-9A06-D5582CD44449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CL"/>
              <a:t>Audit / Tax / Advisory</a:t>
            </a:r>
            <a:endParaRPr lang="es-ES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65104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/>
              <a:t>www.crowehorwath.net/cl</a:t>
            </a:r>
            <a:endParaRPr lang="es-E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jpeg"/><Relationship Id="rId3" Type="http://schemas.openxmlformats.org/officeDocument/2006/relationships/image" Target="../media/image5.png"/><Relationship Id="rId7" Type="http://schemas.openxmlformats.org/officeDocument/2006/relationships/image" Target="../media/image9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image" Target="../media/image12.jpeg"/><Relationship Id="rId7" Type="http://schemas.openxmlformats.org/officeDocument/2006/relationships/image" Target="../media/image16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5.jpeg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632" y="150912"/>
            <a:ext cx="6660000" cy="4725922"/>
          </a:xfrm>
          <a:prstGeom prst="rect">
            <a:avLst/>
          </a:prstGeom>
        </p:spPr>
      </p:pic>
      <p:sp>
        <p:nvSpPr>
          <p:cNvPr id="5" name="4 CuadroTexto"/>
          <p:cNvSpPr txBox="1"/>
          <p:nvPr/>
        </p:nvSpPr>
        <p:spPr>
          <a:xfrm>
            <a:off x="260648" y="5652120"/>
            <a:ext cx="4104456" cy="12372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CL" sz="2400" b="1" dirty="0" err="1">
                <a:latin typeface="Arial" panose="020B0604020202020204" pitchFamily="34" charset="0"/>
              </a:rPr>
              <a:t>Risk</a:t>
            </a:r>
            <a:r>
              <a:rPr lang="es-ES" altLang="es-CL" sz="2400" b="1" dirty="0">
                <a:latin typeface="Arial" panose="020B0604020202020204" pitchFamily="34" charset="0"/>
              </a:rPr>
              <a:t> </a:t>
            </a:r>
            <a:r>
              <a:rPr lang="es-ES" altLang="es-CL" sz="2400" b="1" dirty="0" err="1">
                <a:latin typeface="Arial" panose="020B0604020202020204" pitchFamily="34" charset="0"/>
              </a:rPr>
              <a:t>Consulting</a:t>
            </a:r>
            <a:r>
              <a:rPr lang="es-ES" altLang="es-CL" sz="2400" b="1" dirty="0">
                <a:latin typeface="Arial" panose="020B0604020202020204" pitchFamily="34" charset="0"/>
              </a:rPr>
              <a:t> </a:t>
            </a:r>
            <a:r>
              <a:rPr lang="es-ES" altLang="es-CL" sz="2400" b="1" dirty="0" err="1">
                <a:latin typeface="Arial" panose="020B0604020202020204" pitchFamily="34" charset="0"/>
              </a:rPr>
              <a:t>Services</a:t>
            </a:r>
            <a:endParaRPr lang="es-ES" altLang="es-CL" sz="2400" b="1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FDB913"/>
              </a:buClr>
            </a:pPr>
            <a:endParaRPr lang="es-CL" altLang="es-CL" sz="2400" b="1" dirty="0">
              <a:latin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FDB913"/>
              </a:buClr>
            </a:pPr>
            <a:r>
              <a:rPr lang="es-CL" altLang="es-CL" b="1" dirty="0">
                <a:latin typeface="Arial" panose="020B0604020202020204" pitchFamily="34" charset="0"/>
              </a:rPr>
              <a:t>Presentación de servicios</a:t>
            </a:r>
          </a:p>
        </p:txBody>
      </p:sp>
      <p:sp>
        <p:nvSpPr>
          <p:cNvPr id="1026" name="16 Rectángulo"/>
          <p:cNvSpPr>
            <a:spLocks noChangeArrowheads="1"/>
          </p:cNvSpPr>
          <p:nvPr/>
        </p:nvSpPr>
        <p:spPr bwMode="auto">
          <a:xfrm>
            <a:off x="0" y="8460432"/>
            <a:ext cx="6858000" cy="166936"/>
          </a:xfrm>
          <a:prstGeom prst="rect">
            <a:avLst/>
          </a:prstGeom>
          <a:solidFill>
            <a:srgbClr val="FFC000"/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10" name="9 CuadroTexto"/>
          <p:cNvSpPr txBox="1"/>
          <p:nvPr/>
        </p:nvSpPr>
        <p:spPr>
          <a:xfrm>
            <a:off x="4077072" y="164704"/>
            <a:ext cx="266429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Smart</a:t>
            </a:r>
            <a:r>
              <a:rPr lang="es-E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decisions</a:t>
            </a:r>
            <a:r>
              <a:rPr lang="es-E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  </a:t>
            </a:r>
            <a:r>
              <a:rPr lang="es-ES" sz="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Lasting</a:t>
            </a:r>
            <a:r>
              <a:rPr lang="es-E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800" b="1" dirty="0" err="1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value</a:t>
            </a:r>
            <a:r>
              <a:rPr lang="es-ES" sz="8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2" name="21 Conector recto"/>
          <p:cNvCxnSpPr/>
          <p:nvPr/>
        </p:nvCxnSpPr>
        <p:spPr>
          <a:xfrm flipH="1">
            <a:off x="4509120" y="4729611"/>
            <a:ext cx="2348880" cy="3816424"/>
          </a:xfrm>
          <a:prstGeom prst="line">
            <a:avLst/>
          </a:prstGeom>
          <a:ln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22 Conector recto"/>
          <p:cNvCxnSpPr/>
          <p:nvPr/>
        </p:nvCxnSpPr>
        <p:spPr>
          <a:xfrm flipH="1">
            <a:off x="3933056" y="3707904"/>
            <a:ext cx="2924944" cy="4752528"/>
          </a:xfrm>
          <a:prstGeom prst="line">
            <a:avLst/>
          </a:prstGeom>
          <a:ln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23 Conector recto"/>
          <p:cNvCxnSpPr/>
          <p:nvPr/>
        </p:nvCxnSpPr>
        <p:spPr>
          <a:xfrm flipH="1">
            <a:off x="3356992" y="2699792"/>
            <a:ext cx="3501008" cy="5688632"/>
          </a:xfrm>
          <a:prstGeom prst="line">
            <a:avLst/>
          </a:prstGeom>
          <a:ln>
            <a:solidFill>
              <a:srgbClr val="FDB91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3 CuadroTexto"/>
          <p:cNvSpPr txBox="1"/>
          <p:nvPr/>
        </p:nvSpPr>
        <p:spPr>
          <a:xfrm>
            <a:off x="353028" y="989380"/>
            <a:ext cx="432048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alt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SERVICIOS</a:t>
            </a:r>
            <a:endParaRPr lang="es-ES" sz="1400" b="1" dirty="0">
              <a:latin typeface="Arial" panose="020B0604020202020204" pitchFamily="34" charset="0"/>
              <a:cs typeface="Arial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327135" y="1451762"/>
            <a:ext cx="6398468" cy="50475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ct val="0"/>
              </a:spcBef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Nuestros servicios consisten esencialmente en realizar tres líneas de negocio:</a:t>
            </a:r>
          </a:p>
          <a:p>
            <a:pPr algn="just">
              <a:spcBef>
                <a:spcPct val="0"/>
              </a:spcBef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>
              <a:spcBef>
                <a:spcPct val="0"/>
              </a:spcBef>
              <a:buFont typeface="+mj-lt"/>
              <a:buAutoNum type="arabicPeriod"/>
              <a:tabLst>
                <a:tab pos="358775" algn="l"/>
              </a:tabLst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Auditorías de cumplimiento normativo (</a:t>
            </a:r>
            <a:r>
              <a:rPr lang="es-ES" altLang="es-CL" sz="1400" dirty="0" err="1">
                <a:latin typeface="Arial" panose="020B0604020202020204" pitchFamily="34" charset="0"/>
                <a:cs typeface="Arial" panose="020B0604020202020204" pitchFamily="34" charset="0"/>
              </a:rPr>
              <a:t>Compliance</a:t>
            </a: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): </a:t>
            </a:r>
          </a:p>
          <a:p>
            <a:pPr marL="358775" lvl="1" indent="-358775" algn="just">
              <a:spcBef>
                <a:spcPct val="0"/>
              </a:spcBef>
              <a:tabLst>
                <a:tab pos="358775" algn="l"/>
              </a:tabLst>
              <a:defRPr/>
            </a:pPr>
            <a:endParaRPr 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lvl="1" indent="-358775" algn="just">
              <a:spcBef>
                <a:spcPct val="0"/>
              </a:spcBef>
              <a:tabLst>
                <a:tab pos="358775" algn="l"/>
              </a:tabLst>
              <a:defRPr/>
            </a:pPr>
            <a:r>
              <a:rPr lang="es-CL" sz="1400" dirty="0">
                <a:latin typeface="Arial" panose="020B0604020202020204" pitchFamily="34" charset="0"/>
                <a:cs typeface="Arial" panose="020B0604020202020204" pitchFamily="34" charset="0"/>
              </a:rPr>
              <a:t>	Validamos que las políticas y procedimientos sean adecuadas y suficientes para garantizar que su empresa, cumpla con el marco normativo aplicable.</a:t>
            </a: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>
              <a:spcBef>
                <a:spcPct val="0"/>
              </a:spcBef>
              <a:buFont typeface="+mj-lt"/>
              <a:buAutoNum type="arabicPeriod"/>
              <a:tabLst>
                <a:tab pos="358775" algn="l"/>
              </a:tabLst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>
              <a:spcBef>
                <a:spcPct val="0"/>
              </a:spcBef>
              <a:buFont typeface="+mj-lt"/>
              <a:buAutoNum type="arabicPeriod"/>
              <a:tabLst>
                <a:tab pos="358775" algn="l"/>
              </a:tabLst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Auditorías de Procesos</a:t>
            </a:r>
          </a:p>
          <a:p>
            <a:pPr marL="358775" lvl="1" indent="-358775" algn="just">
              <a:spcBef>
                <a:spcPct val="0"/>
              </a:spcBef>
              <a:tabLst>
                <a:tab pos="358775" algn="l"/>
              </a:tabLst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lvl="1" indent="-358775" algn="just">
              <a:spcBef>
                <a:spcPct val="0"/>
              </a:spcBef>
              <a:tabLst>
                <a:tab pos="358775" algn="l"/>
              </a:tabLst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	Validamos que la empresa cuente con procedimientos de a cuerdo a la normativa vigente estandarizado y documentado, para las diferentes  actividades que intervienen en el análisis.</a:t>
            </a:r>
          </a:p>
          <a:p>
            <a:pPr marL="358775" indent="-358775" algn="just">
              <a:spcBef>
                <a:spcPct val="0"/>
              </a:spcBef>
              <a:buFont typeface="+mj-lt"/>
              <a:buAutoNum type="arabicPeriod"/>
              <a:tabLst>
                <a:tab pos="358775" algn="l"/>
              </a:tabLst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indent="-358775" algn="just">
              <a:spcBef>
                <a:spcPct val="0"/>
              </a:spcBef>
              <a:buFont typeface="+mj-lt"/>
              <a:buAutoNum type="arabicPeriod"/>
              <a:tabLst>
                <a:tab pos="358775" algn="l"/>
              </a:tabLst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Auditoría de estados financieros:</a:t>
            </a:r>
          </a:p>
          <a:p>
            <a:pPr marL="358775" lvl="1" indent="-358775" algn="just">
              <a:spcBef>
                <a:spcPct val="0"/>
              </a:spcBef>
              <a:tabLst>
                <a:tab pos="358775" algn="l"/>
              </a:tabLst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358775" lvl="1" indent="-358775" algn="just">
              <a:spcBef>
                <a:spcPct val="0"/>
              </a:spcBef>
              <a:tabLst>
                <a:tab pos="358775" algn="l"/>
              </a:tabLst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	Validamos los estados financieros de su empresa o persona jurídica, en relación a normas vigentes y entregamos una opinión, con sólido conocimiento y fundamentada con evidencias registradas en nuestros reportes, acorde a IFRS y conversión a USGAAP.</a:t>
            </a:r>
          </a:p>
          <a:p>
            <a:pPr lvl="1" algn="just">
              <a:spcBef>
                <a:spcPct val="0"/>
              </a:spcBef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>
              <a:spcBef>
                <a:spcPct val="0"/>
              </a:spcBef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Para nuestros servicios, comprometemos entrega oportuna de resultados, en el menor tiempo y con la calidad  que nos caracteriza.</a:t>
            </a:r>
          </a:p>
        </p:txBody>
      </p:sp>
      <p:pic>
        <p:nvPicPr>
          <p:cNvPr id="10" name="Picture 11" descr="logotipo fondo blanco (nuevo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900" y="251520"/>
            <a:ext cx="233838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>
          <a:xfrm>
            <a:off x="6165304" y="8546035"/>
            <a:ext cx="432048" cy="274437"/>
          </a:xfrm>
        </p:spPr>
        <p:txBody>
          <a:bodyPr/>
          <a:lstStyle/>
          <a:p>
            <a:fld id="{922FD839-BFF1-4B9D-9A06-D5582CD44449}" type="slidenum">
              <a:rPr lang="es-E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2</a:t>
            </a:fld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3 Marcador de fecha"/>
          <p:cNvSpPr>
            <a:spLocks noGrp="1"/>
          </p:cNvSpPr>
          <p:nvPr>
            <p:ph type="dt" sz="half" idx="4294967295"/>
          </p:nvPr>
        </p:nvSpPr>
        <p:spPr>
          <a:xfrm>
            <a:off x="342900" y="8460432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Audit</a:t>
            </a:r>
            <a:r>
              <a:rPr lang="es-ES" dirty="0"/>
              <a:t> / </a:t>
            </a:r>
            <a:r>
              <a:rPr lang="es-ES" dirty="0" err="1"/>
              <a:t>Tax</a:t>
            </a:r>
            <a:r>
              <a:rPr lang="es-ES" dirty="0"/>
              <a:t> / </a:t>
            </a:r>
            <a:r>
              <a:rPr lang="es-ES" dirty="0" err="1"/>
              <a:t>Advisory</a:t>
            </a:r>
            <a:endParaRPr lang="es-ES" dirty="0"/>
          </a:p>
        </p:txBody>
      </p:sp>
      <p:sp>
        <p:nvSpPr>
          <p:cNvPr id="16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933056" y="8460432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www.crowehorwath.net/cl</a:t>
            </a: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12736" y="1638698"/>
            <a:ext cx="17540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58775" algn="l"/>
              </a:tabLst>
            </a:pPr>
            <a:r>
              <a:rPr lang="es-ES" alt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1.	COMPLIANCE</a:t>
            </a:r>
            <a:endParaRPr 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4" name="Rectángulo 33"/>
          <p:cNvSpPr/>
          <p:nvPr/>
        </p:nvSpPr>
        <p:spPr>
          <a:xfrm>
            <a:off x="342900" y="1122009"/>
            <a:ext cx="275902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sz="1400" b="1" dirty="0">
                <a:latin typeface="Arial" panose="020B0604020202020204" pitchFamily="34" charset="0"/>
                <a:cs typeface="Arial" panose="020B0604020202020204" pitchFamily="34" charset="0"/>
              </a:rPr>
              <a:t>DESCRIPCION DE SERVICIOS</a:t>
            </a:r>
            <a:endParaRPr 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93086" y="2149879"/>
            <a:ext cx="6098091" cy="29361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Custodia de Valores de Tercero (SVS 1962).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Saldos de Valores de Tercero (BCS 1518 y BEC 139).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Sistemas y seguridad de información y archivo (SVS 1202).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Información privilegiada (Título XX y XXI, Ley 18.045).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Requisitos CCLV Contraparte Central S.A.</a:t>
            </a:r>
          </a:p>
          <a:p>
            <a:pPr marL="285750" indent="-285750" algn="just"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Procedimientos de Control y Riesgo Operacional (SVS 1869).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Prevención de Lavado de Activos y Financiamiento del Terrorismo (SVS 1809).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4519477" y="6948264"/>
            <a:ext cx="21717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Entregable: </a:t>
            </a:r>
          </a:p>
          <a:p>
            <a:r>
              <a:rPr lang="es-CL" sz="1400" dirty="0">
                <a:latin typeface="Arial" panose="020B0604020202020204" pitchFamily="34" charset="0"/>
                <a:cs typeface="Arial" panose="020B0604020202020204" pitchFamily="34" charset="0"/>
              </a:rPr>
              <a:t>Depende de la norma analizada en la auditoría.</a:t>
            </a:r>
          </a:p>
        </p:txBody>
      </p:sp>
      <p:pic>
        <p:nvPicPr>
          <p:cNvPr id="10" name="Picture 11" descr="logotipo fondo blanco (nuevo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88" y="273050"/>
            <a:ext cx="233838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Marcador de número de diapositiva 10"/>
          <p:cNvSpPr>
            <a:spLocks noGrp="1"/>
          </p:cNvSpPr>
          <p:nvPr>
            <p:ph type="sldNum" sz="quarter" idx="12"/>
          </p:nvPr>
        </p:nvSpPr>
        <p:spPr>
          <a:xfrm>
            <a:off x="6259129" y="8604502"/>
            <a:ext cx="432048" cy="198691"/>
          </a:xfrm>
        </p:spPr>
        <p:txBody>
          <a:bodyPr/>
          <a:lstStyle/>
          <a:p>
            <a:fld id="{922FD839-BFF1-4B9D-9A06-D5582CD44449}" type="slidenum">
              <a:rPr lang="es-E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3</a:t>
            </a:fld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3 Marcador de fecha"/>
          <p:cNvSpPr>
            <a:spLocks noGrp="1"/>
          </p:cNvSpPr>
          <p:nvPr>
            <p:ph type="dt" sz="half" idx="4294967295"/>
          </p:nvPr>
        </p:nvSpPr>
        <p:spPr>
          <a:xfrm>
            <a:off x="593086" y="8460432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Audit</a:t>
            </a:r>
            <a:r>
              <a:rPr lang="es-ES" dirty="0"/>
              <a:t> / </a:t>
            </a:r>
            <a:r>
              <a:rPr lang="es-ES" dirty="0" err="1"/>
              <a:t>Tax</a:t>
            </a:r>
            <a:r>
              <a:rPr lang="es-ES" dirty="0"/>
              <a:t> / </a:t>
            </a:r>
            <a:r>
              <a:rPr lang="es-ES" dirty="0" err="1"/>
              <a:t>Advisory</a:t>
            </a:r>
            <a:endParaRPr lang="es-ES" dirty="0"/>
          </a:p>
        </p:txBody>
      </p:sp>
      <p:sp>
        <p:nvSpPr>
          <p:cNvPr id="14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789040" y="8460432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www.crowehorwath.net/cl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369888" y="912102"/>
            <a:ext cx="203132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58775" algn="l"/>
              </a:tabLst>
            </a:pPr>
            <a:r>
              <a:rPr lang="es-ES" alt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2	PROCESOS</a:t>
            </a:r>
            <a:r>
              <a:rPr lang="es-ES" altLang="es-CL" sz="2400" b="1" dirty="0"/>
              <a:t>	</a:t>
            </a:r>
            <a:endParaRPr lang="es-CL" sz="2400" dirty="0"/>
          </a:p>
        </p:txBody>
      </p:sp>
      <p:sp>
        <p:nvSpPr>
          <p:cNvPr id="5" name="Rectángulo 4"/>
          <p:cNvSpPr/>
          <p:nvPr/>
        </p:nvSpPr>
        <p:spPr>
          <a:xfrm>
            <a:off x="772784" y="1488671"/>
            <a:ext cx="5680552" cy="20867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dirty="0"/>
              <a:t>Manual de Operaciones y procedimientos.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dirty="0"/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dirty="0" err="1"/>
              <a:t>Testing</a:t>
            </a:r>
            <a:r>
              <a:rPr lang="es-ES" altLang="es-CL" dirty="0"/>
              <a:t> y elaboración de Matrices de Riesgo.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dirty="0"/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dirty="0"/>
              <a:t>Administración del Riesgo Operacional (SVS 2054).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dirty="0"/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dirty="0"/>
              <a:t>SOC 1 y SOC 2.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dirty="0"/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dirty="0"/>
              <a:t>Control Interno.</a:t>
            </a:r>
          </a:p>
        </p:txBody>
      </p:sp>
      <p:sp>
        <p:nvSpPr>
          <p:cNvPr id="13" name="Title 1"/>
          <p:cNvSpPr txBox="1">
            <a:spLocks/>
          </p:cNvSpPr>
          <p:nvPr/>
        </p:nvSpPr>
        <p:spPr>
          <a:xfrm>
            <a:off x="188640" y="4139952"/>
            <a:ext cx="3779416" cy="685800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tabLst>
                <a:tab pos="358775" algn="l"/>
              </a:tabLst>
            </a:pPr>
            <a:r>
              <a:rPr lang="es-ES" alt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3	ESTADOS FINANCIEROS	</a:t>
            </a:r>
          </a:p>
        </p:txBody>
      </p:sp>
      <p:sp>
        <p:nvSpPr>
          <p:cNvPr id="14" name="Rectángulo 13"/>
          <p:cNvSpPr/>
          <p:nvPr/>
        </p:nvSpPr>
        <p:spPr>
          <a:xfrm>
            <a:off x="505284" y="4567911"/>
            <a:ext cx="5639487" cy="21605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Revisión de Estados Financieros (Instituciones  privadas).</a:t>
            </a:r>
          </a:p>
          <a:p>
            <a:pPr algn="just">
              <a:lnSpc>
                <a:spcPct val="80000"/>
              </a:lnSpc>
              <a:spcBef>
                <a:spcPct val="0"/>
              </a:spcBef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Auditoría FECU.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Cuadraturas Carteras de terceros, propias y relacionadas.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SVS 979.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Valorización cuotas de FIP y verificación del patrimonio mínimo requerido.</a:t>
            </a: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endParaRPr lang="es-ES" altLang="es-CL" sz="1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indent="-285750" algn="just">
              <a:lnSpc>
                <a:spcPct val="80000"/>
              </a:lnSpc>
              <a:spcBef>
                <a:spcPct val="0"/>
              </a:spcBef>
              <a:buFont typeface="Arial" panose="020B0604020202020204" pitchFamily="34" charset="0"/>
              <a:buChar char="•"/>
              <a:defRPr/>
            </a:pPr>
            <a:r>
              <a:rPr lang="es-ES" altLang="es-CL" sz="1400" dirty="0">
                <a:latin typeface="Arial" panose="020B0604020202020204" pitchFamily="34" charset="0"/>
                <a:cs typeface="Arial" panose="020B0604020202020204" pitchFamily="34" charset="0"/>
              </a:rPr>
              <a:t>Migración de FI Privados a Públicos.</a:t>
            </a:r>
          </a:p>
        </p:txBody>
      </p:sp>
      <p:sp>
        <p:nvSpPr>
          <p:cNvPr id="15" name="CuadroTexto 14"/>
          <p:cNvSpPr txBox="1"/>
          <p:nvPr/>
        </p:nvSpPr>
        <p:spPr>
          <a:xfrm>
            <a:off x="3717032" y="3323269"/>
            <a:ext cx="292494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Entregable: </a:t>
            </a:r>
          </a:p>
          <a:p>
            <a:pPr marL="285750" indent="-285750">
              <a:buFontTx/>
              <a:buChar char="-"/>
            </a:pPr>
            <a:r>
              <a:rPr lang="es-CL" sz="1400" dirty="0">
                <a:latin typeface="Arial" panose="020B0604020202020204" pitchFamily="34" charset="0"/>
                <a:cs typeface="Arial" panose="020B0604020202020204" pitchFamily="34" charset="0"/>
              </a:rPr>
              <a:t>Avance mensual por objetivo.</a:t>
            </a:r>
          </a:p>
          <a:p>
            <a:pPr marL="285750" indent="-285750">
              <a:buFontTx/>
              <a:buChar char="-"/>
            </a:pPr>
            <a:r>
              <a:rPr lang="es-CL" sz="1400" dirty="0">
                <a:latin typeface="Arial" panose="020B0604020202020204" pitchFamily="34" charset="0"/>
                <a:cs typeface="Arial" panose="020B0604020202020204" pitchFamily="34" charset="0"/>
              </a:rPr>
              <a:t>Opinión de auditoría.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3717032" y="6948264"/>
            <a:ext cx="284331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1400" b="1" dirty="0">
                <a:latin typeface="Arial" panose="020B0604020202020204" pitchFamily="34" charset="0"/>
                <a:cs typeface="Arial" panose="020B0604020202020204" pitchFamily="34" charset="0"/>
              </a:rPr>
              <a:t>Entregable: </a:t>
            </a:r>
          </a:p>
          <a:p>
            <a:pPr marL="285750" indent="-285750">
              <a:buFontTx/>
              <a:buChar char="-"/>
            </a:pPr>
            <a:r>
              <a:rPr lang="es-CL" sz="1400" dirty="0">
                <a:latin typeface="Arial" panose="020B0604020202020204" pitchFamily="34" charset="0"/>
                <a:cs typeface="Arial" panose="020B0604020202020204" pitchFamily="34" charset="0"/>
              </a:rPr>
              <a:t>Avance mensual por objetivo.</a:t>
            </a:r>
          </a:p>
          <a:p>
            <a:pPr marL="285750" indent="-285750">
              <a:buFontTx/>
              <a:buChar char="-"/>
            </a:pPr>
            <a:r>
              <a:rPr lang="es-CL" sz="1400" dirty="0">
                <a:latin typeface="Arial" panose="020B0604020202020204" pitchFamily="34" charset="0"/>
                <a:cs typeface="Arial" panose="020B0604020202020204" pitchFamily="34" charset="0"/>
              </a:rPr>
              <a:t>Opinión de auditoría.</a:t>
            </a:r>
          </a:p>
        </p:txBody>
      </p:sp>
      <p:pic>
        <p:nvPicPr>
          <p:cNvPr id="10" name="Picture 11" descr="logotipo fondo blanco (nuevo)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69888" y="273050"/>
            <a:ext cx="233838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Marcador de número de diapositiva 7"/>
          <p:cNvSpPr>
            <a:spLocks noGrp="1"/>
          </p:cNvSpPr>
          <p:nvPr>
            <p:ph type="sldNum" sz="quarter" idx="12"/>
          </p:nvPr>
        </p:nvSpPr>
        <p:spPr>
          <a:xfrm>
            <a:off x="6057900" y="8657167"/>
            <a:ext cx="584076" cy="486833"/>
          </a:xfrm>
        </p:spPr>
        <p:txBody>
          <a:bodyPr/>
          <a:lstStyle/>
          <a:p>
            <a:fld id="{922FD839-BFF1-4B9D-9A06-D5582CD44449}" type="slidenum">
              <a:rPr lang="es-E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4</a:t>
            </a:fld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3 Marcador de fecha"/>
          <p:cNvSpPr>
            <a:spLocks noGrp="1"/>
          </p:cNvSpPr>
          <p:nvPr>
            <p:ph type="dt" sz="half" idx="4294967295"/>
          </p:nvPr>
        </p:nvSpPr>
        <p:spPr>
          <a:xfrm>
            <a:off x="593086" y="8460432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Audit</a:t>
            </a:r>
            <a:r>
              <a:rPr lang="es-ES" dirty="0"/>
              <a:t> / </a:t>
            </a:r>
            <a:r>
              <a:rPr lang="es-ES" dirty="0" err="1"/>
              <a:t>Tax</a:t>
            </a:r>
            <a:r>
              <a:rPr lang="es-ES" dirty="0"/>
              <a:t> / </a:t>
            </a:r>
            <a:r>
              <a:rPr lang="es-ES" dirty="0" err="1"/>
              <a:t>Advisory</a:t>
            </a:r>
            <a:endParaRPr lang="es-ES" dirty="0"/>
          </a:p>
        </p:txBody>
      </p:sp>
      <p:sp>
        <p:nvSpPr>
          <p:cNvPr id="20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789040" y="8460432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www.crowehorwath.net/cl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476672" y="611560"/>
            <a:ext cx="47525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ORGANIGRAMA</a:t>
            </a:r>
          </a:p>
        </p:txBody>
      </p:sp>
      <p:sp>
        <p:nvSpPr>
          <p:cNvPr id="3" name="Rectangle 1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s-CL"/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9583" y="1196481"/>
            <a:ext cx="5189697" cy="5319735"/>
          </a:xfrm>
          <a:prstGeom prst="rect">
            <a:avLst/>
          </a:prstGeom>
        </p:spPr>
      </p:pic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>
          <a:xfrm>
            <a:off x="5949280" y="8604448"/>
            <a:ext cx="432048" cy="216024"/>
          </a:xfrm>
        </p:spPr>
        <p:txBody>
          <a:bodyPr/>
          <a:lstStyle/>
          <a:p>
            <a:fld id="{922FD839-BFF1-4B9D-9A06-D5582CD44449}" type="slidenum">
              <a:rPr lang="es-E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5</a:t>
            </a:fld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3 Marcador de fecha"/>
          <p:cNvSpPr>
            <a:spLocks noGrp="1"/>
          </p:cNvSpPr>
          <p:nvPr>
            <p:ph type="dt" sz="half" idx="4294967295"/>
          </p:nvPr>
        </p:nvSpPr>
        <p:spPr>
          <a:xfrm>
            <a:off x="593086" y="8460432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Audit</a:t>
            </a:r>
            <a:r>
              <a:rPr lang="es-ES" dirty="0"/>
              <a:t> / </a:t>
            </a:r>
            <a:r>
              <a:rPr lang="es-ES" dirty="0" err="1"/>
              <a:t>Tax</a:t>
            </a:r>
            <a:r>
              <a:rPr lang="es-ES" dirty="0"/>
              <a:t> / </a:t>
            </a:r>
            <a:r>
              <a:rPr lang="es-ES" dirty="0" err="1"/>
              <a:t>Advisory</a:t>
            </a:r>
            <a:endParaRPr lang="es-ES" dirty="0"/>
          </a:p>
        </p:txBody>
      </p:sp>
      <p:sp>
        <p:nvSpPr>
          <p:cNvPr id="11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573016" y="8471345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www.crowehorwath.net/cl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352579" y="1089030"/>
            <a:ext cx="47525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ALGUNAS CREDENCIALES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352579" y="1637044"/>
            <a:ext cx="62544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Clr>
                <a:srgbClr val="FE7F00"/>
              </a:buClr>
            </a:pPr>
            <a:r>
              <a:rPr lang="es-ES_tradnl" sz="14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anose="020B0604020202020204" pitchFamily="34" charset="0"/>
                <a:cs typeface="Arial" pitchFamily="34" charset="0"/>
              </a:rPr>
              <a:t>Nuestros profesionales han desarrollado importantes proyectos,  algunos de nuestros clientes  para la Unidad de Riesgo son: 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8720" y="3477754"/>
            <a:ext cx="1650677" cy="1132937"/>
          </a:xfrm>
          <a:prstGeom prst="rect">
            <a:avLst/>
          </a:prstGeom>
        </p:spPr>
      </p:pic>
      <p:pic>
        <p:nvPicPr>
          <p:cNvPr id="1026" name="Picture 2" descr="Resultado de imagen para FYNSA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644" y="2613188"/>
            <a:ext cx="2304256" cy="6030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Resultado de imagen para Corpbanc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649" y="3627368"/>
            <a:ext cx="2294756" cy="10375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Resultado de imagen para compass group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2696" y="4843640"/>
            <a:ext cx="3426328" cy="1017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Resultado de imagen para bp capital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38550" y="2545137"/>
            <a:ext cx="2324100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Resultado de imagen para capitaria"/>
          <p:cNvPicPr>
            <a:picLocks noChangeAspect="1" noChangeArrowheads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162" b="24036"/>
          <a:stretch/>
        </p:blipFill>
        <p:spPr bwMode="auto">
          <a:xfrm>
            <a:off x="836712" y="5732320"/>
            <a:ext cx="2926060" cy="17791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2" descr="Resultado de imagen para moneda asset management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71578" y="5053633"/>
            <a:ext cx="2165226" cy="597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1" descr="logotipo fondo blanco (nuevo)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369888" y="273050"/>
            <a:ext cx="233838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" name="Marcador de número de diapositiva 9"/>
          <p:cNvSpPr>
            <a:spLocks noGrp="1"/>
          </p:cNvSpPr>
          <p:nvPr>
            <p:ph type="sldNum" sz="quarter" idx="12"/>
          </p:nvPr>
        </p:nvSpPr>
        <p:spPr>
          <a:xfrm>
            <a:off x="6057900" y="8543942"/>
            <a:ext cx="478904" cy="486833"/>
          </a:xfrm>
        </p:spPr>
        <p:txBody>
          <a:bodyPr/>
          <a:lstStyle/>
          <a:p>
            <a:fld id="{922FD839-BFF1-4B9D-9A06-D5582CD44449}" type="slidenum">
              <a:rPr lang="es-E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6</a:t>
            </a:fld>
            <a:endParaRPr lang="es-ES" sz="9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3 Marcador de fecha"/>
          <p:cNvSpPr>
            <a:spLocks noGrp="1"/>
          </p:cNvSpPr>
          <p:nvPr>
            <p:ph type="dt" sz="half" idx="4294967295"/>
          </p:nvPr>
        </p:nvSpPr>
        <p:spPr>
          <a:xfrm>
            <a:off x="593086" y="8460432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Audit</a:t>
            </a:r>
            <a:r>
              <a:rPr lang="es-ES" dirty="0"/>
              <a:t> / </a:t>
            </a:r>
            <a:r>
              <a:rPr lang="es-ES" dirty="0" err="1"/>
              <a:t>Tax</a:t>
            </a:r>
            <a:r>
              <a:rPr lang="es-ES" dirty="0"/>
              <a:t> / </a:t>
            </a:r>
            <a:r>
              <a:rPr lang="es-ES" dirty="0" err="1"/>
              <a:t>Advisory</a:t>
            </a:r>
            <a:endParaRPr lang="es-ES" dirty="0"/>
          </a:p>
        </p:txBody>
      </p:sp>
      <p:sp>
        <p:nvSpPr>
          <p:cNvPr id="18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789040" y="8460432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www.crowehorwath.net/cl</a:t>
            </a: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53137" y="2411760"/>
            <a:ext cx="5760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36912" y="2411760"/>
            <a:ext cx="576063" cy="566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0688" y="2411760"/>
            <a:ext cx="576064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2" name="31 CuadroTexto"/>
          <p:cNvSpPr txBox="1"/>
          <p:nvPr/>
        </p:nvSpPr>
        <p:spPr>
          <a:xfrm>
            <a:off x="2564904" y="1403648"/>
            <a:ext cx="1872208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Germán Ilabaca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Director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º	</a:t>
            </a:r>
            <a:r>
              <a:rPr lang="es-E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Tax</a:t>
            </a: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&amp; Legal</a:t>
            </a: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36912" y="1475657"/>
            <a:ext cx="574158" cy="5760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5" name="24 CuadroTexto"/>
          <p:cNvSpPr txBox="1"/>
          <p:nvPr/>
        </p:nvSpPr>
        <p:spPr>
          <a:xfrm>
            <a:off x="4581128" y="1403648"/>
            <a:ext cx="1872208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Patricio Argote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Socio</a:t>
            </a: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26" name="8 Imagen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3136" y="1475656"/>
            <a:ext cx="586105" cy="576064"/>
          </a:xfrm>
          <a:prstGeom prst="rect">
            <a:avLst/>
          </a:prstGeom>
        </p:spPr>
      </p:pic>
      <p:sp>
        <p:nvSpPr>
          <p:cNvPr id="2" name="1 CuadroTexto"/>
          <p:cNvSpPr txBox="1"/>
          <p:nvPr/>
        </p:nvSpPr>
        <p:spPr>
          <a:xfrm>
            <a:off x="477730" y="890901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NUESTROS FUNDADORES</a:t>
            </a:r>
          </a:p>
        </p:txBody>
      </p:sp>
      <p:sp>
        <p:nvSpPr>
          <p:cNvPr id="14" name="13 CuadroTexto"/>
          <p:cNvSpPr txBox="1"/>
          <p:nvPr/>
        </p:nvSpPr>
        <p:spPr>
          <a:xfrm>
            <a:off x="548680" y="1403648"/>
            <a:ext cx="1872208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Sergio Bascuñán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Socio</a:t>
            </a:r>
          </a:p>
          <a:p>
            <a:pPr>
              <a:tabLst>
                <a:tab pos="628650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8" name="Picture 2"/>
          <p:cNvPicPr/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688" y="1475656"/>
            <a:ext cx="576064" cy="57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5" name="34 CuadroTexto"/>
          <p:cNvSpPr txBox="1"/>
          <p:nvPr/>
        </p:nvSpPr>
        <p:spPr>
          <a:xfrm>
            <a:off x="4581128" y="2339752"/>
            <a:ext cx="1872208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Rodrigo Lara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Director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Capital Humano</a:t>
            </a: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7" name="36 CuadroTexto"/>
          <p:cNvSpPr txBox="1"/>
          <p:nvPr/>
        </p:nvSpPr>
        <p:spPr>
          <a:xfrm>
            <a:off x="2564904" y="2339752"/>
            <a:ext cx="1872208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Francisco Silva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Director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Tax</a:t>
            </a: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&amp; Legal</a:t>
            </a: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9" name="38 CuadroTexto"/>
          <p:cNvSpPr txBox="1"/>
          <p:nvPr/>
        </p:nvSpPr>
        <p:spPr>
          <a:xfrm>
            <a:off x="548680" y="2339752"/>
            <a:ext cx="1872208" cy="707886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Sebastián Ferrer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Director</a:t>
            </a:r>
          </a:p>
          <a:p>
            <a:pPr>
              <a:tabLst>
                <a:tab pos="628650" algn="l"/>
              </a:tabLst>
            </a:pP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s-E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Tax</a:t>
            </a:r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&amp; Legal</a:t>
            </a:r>
          </a:p>
          <a:p>
            <a:pPr>
              <a:tabLst>
                <a:tab pos="714375" algn="l"/>
              </a:tabLst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16 Rectángulo"/>
          <p:cNvSpPr>
            <a:spLocks noChangeArrowheads="1"/>
          </p:cNvSpPr>
          <p:nvPr/>
        </p:nvSpPr>
        <p:spPr bwMode="auto">
          <a:xfrm>
            <a:off x="548680" y="3595283"/>
            <a:ext cx="5904656" cy="45719"/>
          </a:xfrm>
          <a:prstGeom prst="rect">
            <a:avLst/>
          </a:prstGeom>
          <a:solidFill>
            <a:srgbClr val="FFC000"/>
          </a:solidFill>
          <a:ln w="12700">
            <a:solidFill>
              <a:srgbClr val="FFC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endParaRPr lang="es-ES"/>
          </a:p>
        </p:txBody>
      </p:sp>
      <p:sp>
        <p:nvSpPr>
          <p:cNvPr id="45" name="44 CuadroTexto"/>
          <p:cNvSpPr txBox="1"/>
          <p:nvPr/>
        </p:nvSpPr>
        <p:spPr>
          <a:xfrm>
            <a:off x="466936" y="6444208"/>
            <a:ext cx="2952328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>
              <a:buClr>
                <a:srgbClr val="FDB913"/>
              </a:buClr>
            </a:pP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CONTÁCTENOS</a:t>
            </a:r>
          </a:p>
          <a:p>
            <a:pPr lvl="0" algn="just">
              <a:buClr>
                <a:srgbClr val="FDB913"/>
              </a:buClr>
            </a:pP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Crowe</a:t>
            </a:r>
            <a:r>
              <a:rPr lang="es-ES" sz="10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s-ES" sz="1000" b="1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Horwath</a:t>
            </a:r>
            <a:endParaRPr lang="es-ES" sz="10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lvl="0" algn="just"/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Avda. Apoquindo 3669, oficina 902</a:t>
            </a:r>
          </a:p>
          <a:p>
            <a:pPr lvl="0" algn="just"/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Edificio Metrópolis, Las Condes</a:t>
            </a:r>
          </a:p>
          <a:p>
            <a:pPr lvl="0" algn="just"/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Santiago</a:t>
            </a:r>
          </a:p>
          <a:p>
            <a:pPr lvl="0" algn="just"/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Teléfono:  56 2 26076700</a:t>
            </a:r>
          </a:p>
          <a:p>
            <a:pPr lvl="0" algn="just"/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Email:  </a:t>
            </a:r>
            <a:r>
              <a:rPr lang="es-ES" sz="1000" dirty="0" err="1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contacto@crowehorwath.cl</a:t>
            </a:r>
            <a:endParaRPr lang="es-ES" sz="1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ES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 </a:t>
            </a:r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>
          <a:xfrm>
            <a:off x="6116166" y="8532440"/>
            <a:ext cx="674340" cy="486833"/>
          </a:xfrm>
        </p:spPr>
        <p:txBody>
          <a:bodyPr/>
          <a:lstStyle/>
          <a:p>
            <a:fld id="{922FD839-BFF1-4B9D-9A06-D5582CD44449}" type="slidenum">
              <a:rPr lang="es-ES" sz="900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7</a:t>
            </a:fld>
            <a:endParaRPr lang="es-ES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3 Marcador de fecha"/>
          <p:cNvSpPr>
            <a:spLocks noGrp="1"/>
          </p:cNvSpPr>
          <p:nvPr>
            <p:ph type="dt" sz="half" idx="4294967295"/>
          </p:nvPr>
        </p:nvSpPr>
        <p:spPr>
          <a:xfrm>
            <a:off x="593086" y="8460432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Audit</a:t>
            </a:r>
            <a:r>
              <a:rPr lang="es-ES" dirty="0"/>
              <a:t> / </a:t>
            </a:r>
            <a:r>
              <a:rPr lang="es-ES" dirty="0" err="1"/>
              <a:t>Tax</a:t>
            </a:r>
            <a:r>
              <a:rPr lang="es-ES" dirty="0"/>
              <a:t> / </a:t>
            </a:r>
            <a:r>
              <a:rPr lang="es-ES" dirty="0" err="1"/>
              <a:t>Advisory</a:t>
            </a:r>
            <a:endParaRPr lang="es-ES" dirty="0"/>
          </a:p>
        </p:txBody>
      </p:sp>
      <p:sp>
        <p:nvSpPr>
          <p:cNvPr id="23" name="4 Marcador de pie de página"/>
          <p:cNvSpPr>
            <a:spLocks noGrp="1"/>
          </p:cNvSpPr>
          <p:nvPr>
            <p:ph type="ftr" sz="quarter" idx="4294967295"/>
          </p:nvPr>
        </p:nvSpPr>
        <p:spPr>
          <a:xfrm>
            <a:off x="3789040" y="8460432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s-ES" dirty="0" err="1"/>
              <a:t>www.crowehorwath.net/cl</a:t>
            </a:r>
            <a:endParaRPr lang="es-ES" dirty="0"/>
          </a:p>
        </p:txBody>
      </p:sp>
      <p:pic>
        <p:nvPicPr>
          <p:cNvPr id="24" name="Picture 11" descr="logotipo fondo blanco (nuevo)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2900" y="251520"/>
            <a:ext cx="2338387" cy="411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760</TotalTime>
  <Words>346</Words>
  <Application>Microsoft Office PowerPoint</Application>
  <PresentationFormat>Presentación en pantalla (4:3)</PresentationFormat>
  <Paragraphs>112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0" baseType="lpstr">
      <vt:lpstr>Arial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Auditoria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mbarra</dc:creator>
  <cp:lastModifiedBy>pzagmutt</cp:lastModifiedBy>
  <cp:revision>90</cp:revision>
  <cp:lastPrinted>2017-05-19T13:44:39Z</cp:lastPrinted>
  <dcterms:created xsi:type="dcterms:W3CDTF">2016-11-23T13:39:06Z</dcterms:created>
  <dcterms:modified xsi:type="dcterms:W3CDTF">2017-05-22T22:52:42Z</dcterms:modified>
</cp:coreProperties>
</file>