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3"/>
  </p:notesMasterIdLst>
  <p:sldIdLst>
    <p:sldId id="494" r:id="rId2"/>
    <p:sldId id="445" r:id="rId3"/>
    <p:sldId id="748" r:id="rId4"/>
    <p:sldId id="749" r:id="rId5"/>
    <p:sldId id="507" r:id="rId6"/>
    <p:sldId id="747" r:id="rId7"/>
    <p:sldId id="514" r:id="rId8"/>
    <p:sldId id="517" r:id="rId9"/>
    <p:sldId id="518" r:id="rId10"/>
    <p:sldId id="476" r:id="rId11"/>
    <p:sldId id="501" r:id="rId12"/>
    <p:sldId id="477" r:id="rId13"/>
    <p:sldId id="480" r:id="rId14"/>
    <p:sldId id="482" r:id="rId15"/>
    <p:sldId id="478" r:id="rId16"/>
    <p:sldId id="481" r:id="rId17"/>
    <p:sldId id="483" r:id="rId18"/>
    <p:sldId id="484" r:id="rId19"/>
    <p:sldId id="495" r:id="rId20"/>
    <p:sldId id="485" r:id="rId21"/>
    <p:sldId id="487" r:id="rId22"/>
    <p:sldId id="488" r:id="rId23"/>
    <p:sldId id="489" r:id="rId24"/>
    <p:sldId id="490" r:id="rId25"/>
    <p:sldId id="491" r:id="rId26"/>
    <p:sldId id="492" r:id="rId27"/>
    <p:sldId id="493" r:id="rId28"/>
    <p:sldId id="504" r:id="rId29"/>
    <p:sldId id="505" r:id="rId30"/>
    <p:sldId id="506" r:id="rId31"/>
    <p:sldId id="509" r:id="rId32"/>
    <p:sldId id="510" r:id="rId33"/>
    <p:sldId id="511" r:id="rId34"/>
    <p:sldId id="512" r:id="rId35"/>
    <p:sldId id="513" r:id="rId36"/>
    <p:sldId id="500" r:id="rId37"/>
    <p:sldId id="496" r:id="rId38"/>
    <p:sldId id="497" r:id="rId39"/>
    <p:sldId id="502" r:id="rId40"/>
    <p:sldId id="498" r:id="rId41"/>
    <p:sldId id="503" r:id="rId4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5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33" clrIdx="0">
    <p:extLst>
      <p:ext uri="{19B8F6BF-5375-455C-9EA6-DF929625EA0E}">
        <p15:presenceInfo xmlns:p15="http://schemas.microsoft.com/office/powerpoint/2012/main" userId="Alpers, Jessica" providerId="None"/>
      </p:ext>
    </p:extLst>
  </p:cmAuthor>
  <p:cmAuthor id="2" name="Mian Wang" initials="MW" lastIdx="10" clrIdx="1">
    <p:extLst>
      <p:ext uri="{19B8F6BF-5375-455C-9EA6-DF929625EA0E}">
        <p15:presenceInfo xmlns:p15="http://schemas.microsoft.com/office/powerpoint/2012/main" userId="f5394569009b6e69" providerId="Windows Live"/>
      </p:ext>
    </p:extLst>
  </p:cmAuthor>
  <p:cmAuthor id="3" name="Kevin McGrath" initials="KM" lastIdx="13" clrIdx="2">
    <p:extLst>
      <p:ext uri="{19B8F6BF-5375-455C-9EA6-DF929625EA0E}">
        <p15:presenceInfo xmlns:p15="http://schemas.microsoft.com/office/powerpoint/2012/main" userId="287063e7e2b897e5" providerId="Windows Live"/>
      </p:ext>
    </p:extLst>
  </p:cmAuthor>
  <p:cmAuthor id="4" name="Olivia (Xunzi) Liu" initials="OL" lastIdx="1" clrIdx="3">
    <p:extLst>
      <p:ext uri="{19B8F6BF-5375-455C-9EA6-DF929625EA0E}">
        <p15:presenceInfo xmlns:p15="http://schemas.microsoft.com/office/powerpoint/2012/main" userId="Olivia (Xunzi)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961319"/>
    <a:srgbClr val="94151A"/>
    <a:srgbClr val="4F86A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5302" autoAdjust="0"/>
  </p:normalViewPr>
  <p:slideViewPr>
    <p:cSldViewPr snapToGrid="0">
      <p:cViewPr varScale="1">
        <p:scale>
          <a:sx n="97" d="100"/>
          <a:sy n="97" d="100"/>
        </p:scale>
        <p:origin x="888" y="200"/>
      </p:cViewPr>
      <p:guideLst>
        <p:guide orient="horz" pos="816"/>
        <p:guide pos="51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00664FC-4014-42BB-98E1-75403AEF9E7D}" type="datetimeFigureOut">
              <a:rPr lang="en-US" smtClean="0"/>
              <a:t>9/18/19</a:t>
            </a:fld>
            <a:endParaRPr lang="en-US"/>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2731FE9-F90D-409B-BFAC-39D681C90CF9}" type="slidenum">
              <a:rPr lang="en-US" smtClean="0"/>
              <a:t>‹Nº›</a:t>
            </a:fld>
            <a:endParaRPr lang="en-US"/>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eme Cover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34228B-E1EC-4A39-87E2-8B92CF2154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8011CD6D-272C-44B5-AFF1-0792EBCE23F2}"/>
              </a:ext>
            </a:extLst>
          </p:cNvPr>
          <p:cNvPicPr>
            <a:picLocks noChangeAspect="1"/>
          </p:cNvPicPr>
          <p:nvPr userDrawn="1"/>
        </p:nvPicPr>
        <p:blipFill>
          <a:blip r:embed="rId3"/>
          <a:stretch>
            <a:fillRect/>
          </a:stretch>
        </p:blipFill>
        <p:spPr>
          <a:xfrm>
            <a:off x="938784" y="557181"/>
            <a:ext cx="10314432" cy="5743645"/>
          </a:xfrm>
          <a:prstGeom prst="rect">
            <a:avLst/>
          </a:prstGeom>
        </p:spPr>
      </p:pic>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2052210"/>
            <a:ext cx="5088014" cy="1231106"/>
          </a:xfrm>
        </p:spPr>
        <p:txBody>
          <a:bodyPr wrap="square">
            <a:spAutoFit/>
          </a:bodyPr>
          <a:lstStyle>
            <a:lvl1pPr>
              <a:lnSpc>
                <a:spcPts val="4800"/>
              </a:lnSpc>
              <a:defRPr sz="4800" spc="-200" baseline="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307355"/>
            <a:ext cx="5088014" cy="369332"/>
          </a:xfrm>
        </p:spPr>
        <p:txBody>
          <a:bodyPr wrap="square">
            <a:spAutoFit/>
          </a:bodyPr>
          <a:lstStyle>
            <a:lvl1pPr marL="0" indent="0">
              <a:buNone/>
              <a:defRPr sz="240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94394"/>
            <a:ext cx="5088014" cy="369332"/>
          </a:xfrm>
        </p:spPr>
        <p:txBody>
          <a:bodyPr wrap="square">
            <a:spAutoFit/>
          </a:bodyPr>
          <a:lstStyle>
            <a:lvl1pPr marL="0" indent="0">
              <a:buNone/>
              <a:defRPr sz="240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149509"/>
            <a:ext cx="5088015" cy="369332"/>
          </a:xfrm>
        </p:spPr>
        <p:txBody>
          <a:bodyPr wrap="square">
            <a:spAutoFit/>
          </a:bodyPr>
          <a:lstStyle>
            <a:lvl1pPr marL="0" indent="0">
              <a:buNone/>
              <a:defRPr sz="2400">
                <a:solidFill>
                  <a:schemeClr val="tx1"/>
                </a:solidFill>
              </a:defRPr>
            </a:lvl1pPr>
          </a:lstStyle>
          <a:p>
            <a:pPr lvl="0"/>
            <a:r>
              <a:rPr lang="en-US" dirty="0"/>
              <a:t>Month/Day/Year</a:t>
            </a:r>
          </a:p>
        </p:txBody>
      </p:sp>
      <p:pic>
        <p:nvPicPr>
          <p:cNvPr id="16" name="Picture 15">
            <a:extLst>
              <a:ext uri="{FF2B5EF4-FFF2-40B4-BE49-F238E27FC236}">
                <a16:creationId xmlns:a16="http://schemas.microsoft.com/office/drawing/2014/main" id="{07484510-0506-48DE-AED8-A29451006BA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0000" y="900000"/>
            <a:ext cx="1945349" cy="539875"/>
          </a:xfrm>
          <a:prstGeom prst="rect">
            <a:avLst/>
          </a:prstGeom>
        </p:spPr>
      </p:pic>
      <p:sp>
        <p:nvSpPr>
          <p:cNvPr id="17" name="TextBox 16">
            <a:extLst>
              <a:ext uri="{FF2B5EF4-FFF2-40B4-BE49-F238E27FC236}">
                <a16:creationId xmlns:a16="http://schemas.microsoft.com/office/drawing/2014/main" id="{CFCC7290-524A-403C-A6EF-364FEE591851}"/>
              </a:ext>
            </a:extLst>
          </p:cNvPr>
          <p:cNvSpPr txBox="1"/>
          <p:nvPr userDrawn="1"/>
        </p:nvSpPr>
        <p:spPr>
          <a:xfrm>
            <a:off x="9296400" y="1165335"/>
            <a:ext cx="2092239" cy="246221"/>
          </a:xfrm>
          <a:prstGeom prst="rect">
            <a:avLst/>
          </a:prstGeom>
          <a:noFill/>
        </p:spPr>
        <p:txBody>
          <a:bodyPr wrap="none" rtlCol="0">
            <a:spAutoFit/>
          </a:bodyPr>
          <a:lstStyle/>
          <a:p>
            <a:pPr algn="r"/>
            <a:r>
              <a:rPr lang="en-US" sz="1000" b="1" dirty="0">
                <a:solidFill>
                  <a:schemeClr val="tx1"/>
                </a:solidFill>
              </a:rPr>
              <a:t>Smart decisions. Lasting value.</a:t>
            </a:r>
          </a:p>
        </p:txBody>
      </p:sp>
    </p:spTree>
    <p:extLst>
      <p:ext uri="{BB962C8B-B14F-4D97-AF65-F5344CB8AC3E}">
        <p14:creationId xmlns:p14="http://schemas.microsoft.com/office/powerpoint/2010/main" val="28731178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752600"/>
            <a:ext cx="5410200"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7567" y="1752600"/>
            <a:ext cx="5412433"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6102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000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41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7" name="TextBox 6">
            <a:extLst>
              <a:ext uri="{FF2B5EF4-FFF2-40B4-BE49-F238E27FC236}">
                <a16:creationId xmlns:a16="http://schemas.microsoft.com/office/drawing/2014/main" id="{83683CB2-E51F-42B5-B557-7A5A10960F2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28636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7" name="TextBox 6"/>
          <p:cNvSpPr txBox="1"/>
          <p:nvPr userDrawn="1"/>
        </p:nvSpPr>
        <p:spPr>
          <a:xfrm>
            <a:off x="720000" y="6336429"/>
            <a:ext cx="8758340" cy="369332"/>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t>Crowe Global is a leading international network of separate and independent accounting and consulting firms that are licensed to use “Crowe” in connection with the provision of professional services to their clients. Crowe Global itself is a non-practicing entity and does not provide professional services to clients. Services are provided by the member firms. Crowe Global and its member firms are not agents of, and do not obligate, one another and are not liable for one another’s acts or omissions.</a:t>
            </a:r>
          </a:p>
          <a:p>
            <a:endParaRPr lang="en-US" sz="600" dirty="0"/>
          </a:p>
          <a:p>
            <a:r>
              <a:rPr lang="en-US" sz="600" dirty="0"/>
              <a:t>© 2019 Crowe Global</a:t>
            </a: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userDrawn="1"/>
        </p:nvSpPr>
        <p:spPr>
          <a:xfrm>
            <a:off x="72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dirty="0">
                <a:solidFill>
                  <a:srgbClr val="000000"/>
                </a:solidFill>
              </a:rPr>
              <a:t>T</a:t>
            </a:r>
            <a:r>
              <a:rPr lang="en-US" sz="6000" spc="-300" dirty="0">
                <a:solidFill>
                  <a:srgbClr val="000000"/>
                </a:solidFill>
              </a:rPr>
              <a:t>hank You</a:t>
            </a:r>
          </a:p>
        </p:txBody>
      </p:sp>
      <p:pic>
        <p:nvPicPr>
          <p:cNvPr id="8" name="Picture 7">
            <a:extLst>
              <a:ext uri="{FF2B5EF4-FFF2-40B4-BE49-F238E27FC236}">
                <a16:creationId xmlns:a16="http://schemas.microsoft.com/office/drawing/2014/main" id="{903D3365-4548-4CB2-BC85-D0F868C80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762000"/>
            <a:ext cx="1945800" cy="540000"/>
          </a:xfrm>
          <a:prstGeom prst="rect">
            <a:avLst/>
          </a:prstGeom>
        </p:spPr>
      </p:pic>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296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7872000" y="2971800"/>
            <a:ext cx="3240000" cy="3124200"/>
          </a:xfrm>
        </p:spPr>
        <p:txBody>
          <a:bodyPr/>
          <a:lstStyle>
            <a:lvl1pPr marL="0" indent="0">
              <a:buFontTx/>
              <a:buNone/>
              <a:defRPr sz="1800"/>
            </a:lvl1pPr>
          </a:lstStyle>
          <a:p>
            <a:pPr lvl="0"/>
            <a:r>
              <a:rPr lang="en-US" dirty="0"/>
              <a:t>Click to add presenters names and contact information.</a:t>
            </a:r>
          </a:p>
        </p:txBody>
      </p:sp>
    </p:spTree>
    <p:extLst>
      <p:ext uri="{BB962C8B-B14F-4D97-AF65-F5344CB8AC3E}">
        <p14:creationId xmlns:p14="http://schemas.microsoft.com/office/powerpoint/2010/main" val="779682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92443"/>
          </a:xfrm>
          <a:prstGeom prst="rect">
            <a:avLst/>
          </a:prstGeom>
        </p:spPr>
        <p:txBody>
          <a:bodyPr/>
          <a:lstStyle/>
          <a:p>
            <a:r>
              <a:rPr lang="en-US"/>
              <a:t>Click to edit Master title style</a:t>
            </a:r>
            <a:endParaRPr lang="es-BO"/>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BO"/>
          </a:p>
        </p:txBody>
      </p:sp>
    </p:spTree>
    <p:extLst>
      <p:ext uri="{BB962C8B-B14F-4D97-AF65-F5344CB8AC3E}">
        <p14:creationId xmlns:p14="http://schemas.microsoft.com/office/powerpoint/2010/main" val="85142514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eme Cover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EB1D0-A67D-46CE-A304-1F532495E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8011CD6D-272C-44B5-AFF1-0792EBCE23F2}"/>
              </a:ext>
            </a:extLst>
          </p:cNvPr>
          <p:cNvPicPr>
            <a:picLocks noChangeAspect="1"/>
          </p:cNvPicPr>
          <p:nvPr userDrawn="1"/>
        </p:nvPicPr>
        <p:blipFill>
          <a:blip r:embed="rId3"/>
          <a:stretch>
            <a:fillRect/>
          </a:stretch>
        </p:blipFill>
        <p:spPr>
          <a:xfrm>
            <a:off x="938784" y="557181"/>
            <a:ext cx="10314432" cy="5743645"/>
          </a:xfrm>
          <a:prstGeom prst="rect">
            <a:avLst/>
          </a:prstGeom>
        </p:spPr>
      </p:pic>
      <p:pic>
        <p:nvPicPr>
          <p:cNvPr id="12" name="Picture 11">
            <a:extLst>
              <a:ext uri="{FF2B5EF4-FFF2-40B4-BE49-F238E27FC236}">
                <a16:creationId xmlns:a16="http://schemas.microsoft.com/office/drawing/2014/main" id="{62BBAF9E-9052-42FA-835E-7D01C2243F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225" y="900062"/>
            <a:ext cx="1944899" cy="539749"/>
          </a:xfrm>
          <a:prstGeom prst="rect">
            <a:avLst/>
          </a:prstGeom>
        </p:spPr>
      </p:pic>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2052210"/>
            <a:ext cx="5088014" cy="1231106"/>
          </a:xfrm>
        </p:spPr>
        <p:txBody>
          <a:bodyPr wrap="square">
            <a:spAutoFit/>
          </a:bodyPr>
          <a:lstStyle>
            <a:lvl1pPr>
              <a:lnSpc>
                <a:spcPts val="4800"/>
              </a:lnSpc>
              <a:defRPr sz="4800" spc="-200" baseline="0">
                <a:solidFill>
                  <a:schemeClr val="bg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307355"/>
            <a:ext cx="5088014" cy="369332"/>
          </a:xfrm>
        </p:spPr>
        <p:txBody>
          <a:bodyPr wrap="square">
            <a:spAutoFit/>
          </a:bodyPr>
          <a:lstStyle>
            <a:lvl1pPr marL="0" indent="0">
              <a:buNone/>
              <a:defRPr sz="2400">
                <a:solidFill>
                  <a:schemeClr val="bg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94394"/>
            <a:ext cx="5088014" cy="369332"/>
          </a:xfrm>
        </p:spPr>
        <p:txBody>
          <a:bodyPr wrap="square">
            <a:spAutoFit/>
          </a:bodyPr>
          <a:lstStyle>
            <a:lvl1pPr marL="0" indent="0">
              <a:buNone/>
              <a:defRPr sz="240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149509"/>
            <a:ext cx="5088015" cy="369332"/>
          </a:xfrm>
        </p:spPr>
        <p:txBody>
          <a:bodyPr wrap="square">
            <a:spAutoFit/>
          </a:bodyPr>
          <a:lstStyle>
            <a:lvl1pPr marL="0" indent="0">
              <a:buNone/>
              <a:defRPr sz="2400">
                <a:solidFill>
                  <a:schemeClr val="tx1"/>
                </a:solidFill>
              </a:defRPr>
            </a:lvl1pPr>
          </a:lstStyle>
          <a:p>
            <a:pPr lvl="0"/>
            <a:r>
              <a:rPr lang="en-US" dirty="0"/>
              <a:t>Month/Day/Year</a:t>
            </a:r>
          </a:p>
        </p:txBody>
      </p:sp>
      <p:sp>
        <p:nvSpPr>
          <p:cNvPr id="16" name="TextBox 15">
            <a:extLst>
              <a:ext uri="{FF2B5EF4-FFF2-40B4-BE49-F238E27FC236}">
                <a16:creationId xmlns:a16="http://schemas.microsoft.com/office/drawing/2014/main" id="{62B899F4-2E17-48D5-A54C-B7F80AD1002C}"/>
              </a:ext>
            </a:extLst>
          </p:cNvPr>
          <p:cNvSpPr txBox="1"/>
          <p:nvPr userDrawn="1"/>
        </p:nvSpPr>
        <p:spPr>
          <a:xfrm>
            <a:off x="9296400" y="1165335"/>
            <a:ext cx="2092239" cy="246221"/>
          </a:xfrm>
          <a:prstGeom prst="rect">
            <a:avLst/>
          </a:prstGeom>
          <a:noFill/>
        </p:spPr>
        <p:txBody>
          <a:bodyPr wrap="none" rtlCol="0">
            <a:spAutoFit/>
          </a:bodyPr>
          <a:lstStyle/>
          <a:p>
            <a:pPr algn="r"/>
            <a:r>
              <a:rPr lang="en-US" sz="1000" b="1" dirty="0">
                <a:solidFill>
                  <a:schemeClr val="bg1"/>
                </a:solidFill>
              </a:rPr>
              <a:t>Smart decisions. Lasting value.</a:t>
            </a:r>
          </a:p>
        </p:txBody>
      </p:sp>
    </p:spTree>
    <p:extLst>
      <p:ext uri="{BB962C8B-B14F-4D97-AF65-F5344CB8AC3E}">
        <p14:creationId xmlns:p14="http://schemas.microsoft.com/office/powerpoint/2010/main" val="36068080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77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868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14754"/>
            <a:ext cx="5831231" cy="1752600"/>
          </a:xfrm>
        </p:spPr>
        <p:txBody>
          <a:bodyPr/>
          <a:lstStyle>
            <a:lvl1pPr marL="0" indent="0">
              <a:buFontTx/>
              <a:buNone/>
              <a:defRPr sz="48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199D5923-4348-41F0-AF49-5518B89C8A36}"/>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244421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p:nvPr>
        </p:nvSpPr>
        <p:spPr>
          <a:xfrm>
            <a:off x="938846" y="25527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7" name="TextBox 6">
            <a:extLst>
              <a:ext uri="{FF2B5EF4-FFF2-40B4-BE49-F238E27FC236}">
                <a16:creationId xmlns:a16="http://schemas.microsoft.com/office/drawing/2014/main" id="{A89DC78F-EE2C-4BF9-ADFE-ADD490446DD6}"/>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959901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5" name="Picture 4" descr="A bridge over a body of water with a city in the background&#10;&#10;Description automatically generated">
            <a:extLst>
              <a:ext uri="{FF2B5EF4-FFF2-40B4-BE49-F238E27FC236}">
                <a16:creationId xmlns:a16="http://schemas.microsoft.com/office/drawing/2014/main" id="{26EBCF41-80AE-4F03-8173-DF705ACEE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3"/>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03564"/>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dirty="0"/>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130590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Break 1">
    <p:bg>
      <p:bgPr>
        <a:solidFill>
          <a:schemeClr val="bg1"/>
        </a:solidFill>
        <a:effectLst/>
      </p:bgPr>
    </p:bg>
    <p:spTree>
      <p:nvGrpSpPr>
        <p:cNvPr id="1" name=""/>
        <p:cNvGrpSpPr/>
        <p:nvPr/>
      </p:nvGrpSpPr>
      <p:grpSpPr>
        <a:xfrm>
          <a:off x="0" y="0"/>
          <a:ext cx="0" cy="0"/>
          <a:chOff x="0" y="0"/>
          <a:chExt cx="0" cy="0"/>
        </a:xfrm>
      </p:grpSpPr>
      <p:pic>
        <p:nvPicPr>
          <p:cNvPr id="4" name="Picture 3" descr="A close up of a tree&#10;&#10;Description automatically generated">
            <a:extLst>
              <a:ext uri="{FF2B5EF4-FFF2-40B4-BE49-F238E27FC236}">
                <a16:creationId xmlns:a16="http://schemas.microsoft.com/office/drawing/2014/main" id="{1F533EF8-6983-4175-9FFE-929969697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92B8FB8B-4D0B-4F56-B217-E3F88F3DBAEC}"/>
              </a:ext>
            </a:extLst>
          </p:cNvPr>
          <p:cNvPicPr>
            <a:picLocks noChangeAspect="1"/>
          </p:cNvPicPr>
          <p:nvPr userDrawn="1"/>
        </p:nvPicPr>
        <p:blipFill>
          <a:blip r:embed="rId3"/>
          <a:stretch>
            <a:fillRect/>
          </a:stretch>
        </p:blipFill>
        <p:spPr>
          <a:xfrm>
            <a:off x="938784" y="557181"/>
            <a:ext cx="10314432" cy="5743645"/>
          </a:xfrm>
          <a:prstGeom prst="rect">
            <a:avLst/>
          </a:prstGeom>
        </p:spPr>
      </p:pic>
      <p:sp>
        <p:nvSpPr>
          <p:cNvPr id="11" name="Text Placeholder 10"/>
          <p:cNvSpPr>
            <a:spLocks noGrp="1"/>
          </p:cNvSpPr>
          <p:nvPr>
            <p:ph type="body" sz="quarter" idx="11" hasCustomPrompt="1"/>
          </p:nvPr>
        </p:nvSpPr>
        <p:spPr>
          <a:xfrm>
            <a:off x="938846" y="1745673"/>
            <a:ext cx="10314370" cy="3422071"/>
          </a:xfrm>
        </p:spPr>
        <p:txBody>
          <a:bodyPr anchor="ctr"/>
          <a:lstStyle>
            <a:lvl1pPr marL="0" indent="0" algn="ctr">
              <a:buFontTx/>
              <a:buNone/>
              <a:defRPr sz="6000" b="1">
                <a:solidFill>
                  <a:schemeClr val="tx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dirty="0"/>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3989650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Break 2">
    <p:bg>
      <p:bgPr>
        <a:solidFill>
          <a:schemeClr val="bg1"/>
        </a:solidFill>
        <a:effectLst/>
      </p:bgPr>
    </p:bg>
    <p:spTree>
      <p:nvGrpSpPr>
        <p:cNvPr id="1" name=""/>
        <p:cNvGrpSpPr/>
        <p:nvPr/>
      </p:nvGrpSpPr>
      <p:grpSpPr>
        <a:xfrm>
          <a:off x="0" y="0"/>
          <a:ext cx="0" cy="0"/>
          <a:chOff x="0" y="0"/>
          <a:chExt cx="0" cy="0"/>
        </a:xfrm>
      </p:grpSpPr>
      <p:pic>
        <p:nvPicPr>
          <p:cNvPr id="4" name="Picture 3" descr="A group of palm trees with a building in the background&#10;&#10;Description automatically generated">
            <a:extLst>
              <a:ext uri="{FF2B5EF4-FFF2-40B4-BE49-F238E27FC236}">
                <a16:creationId xmlns:a16="http://schemas.microsoft.com/office/drawing/2014/main" id="{B481C75B-3145-448A-91D1-87AB7D2D7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1FD069A5-AFFD-4F75-AA51-2EAA82D18E85}"/>
              </a:ext>
            </a:extLst>
          </p:cNvPr>
          <p:cNvSpPr/>
          <p:nvPr userDrawn="1"/>
        </p:nvSpPr>
        <p:spPr>
          <a:xfrm>
            <a:off x="0" y="1526512"/>
            <a:ext cx="12192000" cy="3466617"/>
          </a:xfrm>
          <a:prstGeom prst="rect">
            <a:avLst/>
          </a:prstGeom>
          <a:gradFill>
            <a:gsLst>
              <a:gs pos="0">
                <a:schemeClr val="tx1">
                  <a:alpha val="0"/>
                </a:schemeClr>
              </a:gs>
              <a:gs pos="50000">
                <a:schemeClr val="tx1">
                  <a:alpha val="52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70FA37F-A077-4B97-87D2-606473E81F77}"/>
              </a:ext>
            </a:extLst>
          </p:cNvPr>
          <p:cNvPicPr>
            <a:picLocks noChangeAspect="1"/>
          </p:cNvPicPr>
          <p:nvPr userDrawn="1"/>
        </p:nvPicPr>
        <p:blipFill>
          <a:blip r:embed="rId3"/>
          <a:stretch>
            <a:fillRect/>
          </a:stretch>
        </p:blipFill>
        <p:spPr>
          <a:xfrm>
            <a:off x="938846" y="557212"/>
            <a:ext cx="10314308" cy="5743576"/>
          </a:xfrm>
          <a:prstGeom prst="rect">
            <a:avLst/>
          </a:prstGeom>
        </p:spPr>
      </p:pic>
      <p:sp>
        <p:nvSpPr>
          <p:cNvPr id="11" name="Text Placeholder 10"/>
          <p:cNvSpPr>
            <a:spLocks noGrp="1"/>
          </p:cNvSpPr>
          <p:nvPr>
            <p:ph type="body" sz="quarter" idx="11" hasCustomPrompt="1"/>
          </p:nvPr>
        </p:nvSpPr>
        <p:spPr>
          <a:xfrm>
            <a:off x="938845" y="1717964"/>
            <a:ext cx="10314308" cy="3401291"/>
          </a:xfrm>
        </p:spPr>
        <p:txBody>
          <a:bodyPr anchor="ctr"/>
          <a:lstStyle>
            <a:lvl1pPr marL="0" indent="0" algn="ctr">
              <a:buFontTx/>
              <a:buNone/>
              <a:defRPr sz="6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dirty="0"/>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bg1"/>
                </a:solidFill>
                <a:latin typeface="+mn-lt"/>
                <a:ea typeface="+mn-ea"/>
                <a:cs typeface="+mn-cs"/>
              </a:rPr>
              <a:t>© 2019 Crowe Global</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334650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92443"/>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4" name="TextBox 3"/>
          <p:cNvSpPr txBox="1"/>
          <p:nvPr/>
        </p:nvSpPr>
        <p:spPr>
          <a:xfrm>
            <a:off x="540000" y="6523912"/>
            <a:ext cx="915315"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Global</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‹Nº›</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253354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64" r:id="rId3"/>
    <p:sldLayoutId id="2147483765" r:id="rId4"/>
    <p:sldLayoutId id="2147483766" r:id="rId5"/>
    <p:sldLayoutId id="2147483767" r:id="rId6"/>
    <p:sldLayoutId id="2147483768" r:id="rId7"/>
    <p:sldLayoutId id="2147483779" r:id="rId8"/>
    <p:sldLayoutId id="2147483778" r:id="rId9"/>
    <p:sldLayoutId id="2147483770" r:id="rId10"/>
    <p:sldLayoutId id="2147483771" r:id="rId11"/>
    <p:sldLayoutId id="2147483772" r:id="rId12"/>
    <p:sldLayoutId id="2147483783" r:id="rId13"/>
    <p:sldLayoutId id="2147483784" r:id="rId14"/>
  </p:sldLayoutIdLst>
  <p:hf sldNum="0" hdr="0" ftr="0" dt="0"/>
  <p:txStyles>
    <p:titleStyle>
      <a:lvl1pPr algn="l" defTabSz="685800" rtl="0" eaLnBrk="1" latinLnBrk="0" hangingPunct="1">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104" userDrawn="1">
          <p15:clr>
            <a:srgbClr val="F26B43"/>
          </p15:clr>
        </p15:guide>
        <p15:guide id="3" pos="5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hyperlink" Target="http://www.fuenterrebollo.com/Republica/banderas-espana/1931-1939.gif" TargetMode="Externa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47B8A7-134C-4A6D-A2AA-8FE2FB3B60A6}"/>
              </a:ext>
            </a:extLst>
          </p:cNvPr>
          <p:cNvSpPr>
            <a:spLocks noGrp="1"/>
          </p:cNvSpPr>
          <p:nvPr>
            <p:ph type="title"/>
          </p:nvPr>
        </p:nvSpPr>
        <p:spPr>
          <a:xfrm>
            <a:off x="900001" y="2052210"/>
            <a:ext cx="5088014" cy="1231106"/>
          </a:xfrm>
        </p:spPr>
        <p:txBody>
          <a:bodyPr/>
          <a:lstStyle/>
          <a:p>
            <a:r>
              <a:rPr lang="es-BO" dirty="0" err="1"/>
              <a:t>Doing</a:t>
            </a:r>
            <a:r>
              <a:rPr lang="es-BO" dirty="0"/>
              <a:t> Business in Bolivia</a:t>
            </a:r>
            <a:endParaRPr lang="en-US" dirty="0"/>
          </a:p>
        </p:txBody>
      </p:sp>
      <p:sp>
        <p:nvSpPr>
          <p:cNvPr id="11" name="Text Placeholder 10">
            <a:extLst>
              <a:ext uri="{FF2B5EF4-FFF2-40B4-BE49-F238E27FC236}">
                <a16:creationId xmlns:a16="http://schemas.microsoft.com/office/drawing/2014/main" id="{3412FEEA-9840-42C8-9B59-FFFD407D2841}"/>
              </a:ext>
            </a:extLst>
          </p:cNvPr>
          <p:cNvSpPr>
            <a:spLocks noGrp="1"/>
          </p:cNvSpPr>
          <p:nvPr>
            <p:ph type="body" sz="quarter" idx="10"/>
          </p:nvPr>
        </p:nvSpPr>
        <p:spPr/>
        <p:txBody>
          <a:bodyPr/>
          <a:lstStyle/>
          <a:p>
            <a:r>
              <a:rPr lang="es-BO" dirty="0" err="1"/>
              <a:t>Tax</a:t>
            </a:r>
            <a:r>
              <a:rPr lang="es-BO" dirty="0"/>
              <a:t> </a:t>
            </a:r>
            <a:r>
              <a:rPr lang="es-BO" dirty="0" err="1"/>
              <a:t>System</a:t>
            </a:r>
            <a:endParaRPr lang="en-US" dirty="0"/>
          </a:p>
        </p:txBody>
      </p:sp>
      <p:sp>
        <p:nvSpPr>
          <p:cNvPr id="12" name="Text Placeholder 11">
            <a:extLst>
              <a:ext uri="{FF2B5EF4-FFF2-40B4-BE49-F238E27FC236}">
                <a16:creationId xmlns:a16="http://schemas.microsoft.com/office/drawing/2014/main" id="{95BC45A3-73E4-4030-9E94-B3CD5F143F9F}"/>
              </a:ext>
            </a:extLst>
          </p:cNvPr>
          <p:cNvSpPr>
            <a:spLocks noGrp="1"/>
          </p:cNvSpPr>
          <p:nvPr>
            <p:ph type="body" sz="quarter" idx="11"/>
          </p:nvPr>
        </p:nvSpPr>
        <p:spPr/>
        <p:txBody>
          <a:bodyPr/>
          <a:lstStyle/>
          <a:p>
            <a:r>
              <a:rPr lang="es-BO" dirty="0"/>
              <a:t>Roberto Viscafé Ureña</a:t>
            </a:r>
            <a:endParaRPr lang="en-US" dirty="0"/>
          </a:p>
        </p:txBody>
      </p:sp>
      <p:sp>
        <p:nvSpPr>
          <p:cNvPr id="13" name="Text Placeholder 12">
            <a:extLst>
              <a:ext uri="{FF2B5EF4-FFF2-40B4-BE49-F238E27FC236}">
                <a16:creationId xmlns:a16="http://schemas.microsoft.com/office/drawing/2014/main" id="{DFCAEC56-B46B-4B2C-BBEB-2036AE4BB0FB}"/>
              </a:ext>
            </a:extLst>
          </p:cNvPr>
          <p:cNvSpPr>
            <a:spLocks noGrp="1"/>
          </p:cNvSpPr>
          <p:nvPr>
            <p:ph type="body" sz="quarter" idx="12"/>
          </p:nvPr>
        </p:nvSpPr>
        <p:spPr/>
        <p:txBody>
          <a:bodyPr/>
          <a:lstStyle/>
          <a:p>
            <a:r>
              <a:rPr lang="es-BO" dirty="0" err="1"/>
              <a:t>September</a:t>
            </a:r>
            <a:r>
              <a:rPr lang="es-BO" dirty="0"/>
              <a:t> 30, 2019</a:t>
            </a:r>
            <a:endParaRPr lang="en-US" dirty="0"/>
          </a:p>
        </p:txBody>
      </p:sp>
    </p:spTree>
    <p:extLst>
      <p:ext uri="{BB962C8B-B14F-4D97-AF65-F5344CB8AC3E}">
        <p14:creationId xmlns:p14="http://schemas.microsoft.com/office/powerpoint/2010/main" val="47206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984885"/>
          </a:xfrm>
        </p:spPr>
        <p:txBody>
          <a:bodyPr/>
          <a:lstStyle/>
          <a:p>
            <a:pPr lvl="0"/>
            <a:r>
              <a:rPr lang="en-US" dirty="0"/>
              <a:t>Tax System</a:t>
            </a:r>
            <a:br>
              <a:rPr lang="en-US" dirty="0"/>
            </a:br>
            <a:endParaRPr lang="en-US"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r>
              <a:rPr lang="en-US" b="1" dirty="0"/>
              <a:t>Corporate Tax</a:t>
            </a:r>
          </a:p>
          <a:p>
            <a:pPr lvl="4"/>
            <a:r>
              <a:rPr lang="en-US" dirty="0"/>
              <a:t>Value Added Tax 14.94</a:t>
            </a:r>
          </a:p>
          <a:p>
            <a:pPr lvl="4"/>
            <a:r>
              <a:rPr lang="en-US" dirty="0"/>
              <a:t>Transaction Tax (3%) Included VAT</a:t>
            </a:r>
          </a:p>
          <a:p>
            <a:pPr lvl="4"/>
            <a:r>
              <a:rPr lang="en-US" dirty="0"/>
              <a:t>Income Tax (25%) </a:t>
            </a:r>
            <a:r>
              <a:rPr lang="en-US" dirty="0" err="1"/>
              <a:t>Minning</a:t>
            </a:r>
            <a:r>
              <a:rPr lang="en-US" dirty="0"/>
              <a:t> 37.5. Financial (50%)</a:t>
            </a:r>
          </a:p>
          <a:p>
            <a:pPr lvl="4"/>
            <a:r>
              <a:rPr lang="en-US" dirty="0"/>
              <a:t>Withholding Tax 12.5%</a:t>
            </a:r>
          </a:p>
          <a:p>
            <a:pPr marL="387540" lvl="3" indent="0">
              <a:buNone/>
            </a:pPr>
            <a:endParaRPr lang="en-US" dirty="0"/>
          </a:p>
          <a:p>
            <a:pPr lvl="0"/>
            <a:r>
              <a:rPr lang="en-US" b="1" dirty="0"/>
              <a:t>Personal Tax</a:t>
            </a:r>
            <a:endParaRPr lang="en-US" dirty="0"/>
          </a:p>
          <a:p>
            <a:pPr lvl="4"/>
            <a:r>
              <a:rPr lang="en-US" dirty="0"/>
              <a:t>Value Added Tax Complementary Regime 13%</a:t>
            </a:r>
          </a:p>
        </p:txBody>
      </p:sp>
    </p:spTree>
    <p:extLst>
      <p:ext uri="{BB962C8B-B14F-4D97-AF65-F5344CB8AC3E}">
        <p14:creationId xmlns:p14="http://schemas.microsoft.com/office/powerpoint/2010/main" val="30905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A0686E-C289-4911-B9C0-F2E420B07FFE}"/>
              </a:ext>
            </a:extLst>
          </p:cNvPr>
          <p:cNvSpPr>
            <a:spLocks noGrp="1"/>
          </p:cNvSpPr>
          <p:nvPr>
            <p:ph type="body" sz="quarter" idx="11"/>
          </p:nvPr>
        </p:nvSpPr>
        <p:spPr>
          <a:xfrm>
            <a:off x="938845" y="803564"/>
            <a:ext cx="8156663" cy="1752600"/>
          </a:xfrm>
        </p:spPr>
        <p:txBody>
          <a:bodyPr/>
          <a:lstStyle/>
          <a:p>
            <a:r>
              <a:rPr lang="en-US" dirty="0"/>
              <a:t>Corporate Tax</a:t>
            </a:r>
          </a:p>
        </p:txBody>
      </p:sp>
    </p:spTree>
    <p:extLst>
      <p:ext uri="{BB962C8B-B14F-4D97-AF65-F5344CB8AC3E}">
        <p14:creationId xmlns:p14="http://schemas.microsoft.com/office/powerpoint/2010/main" val="119642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Value Added Tax (IVA) </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r>
              <a:rPr lang="en-US" b="1" dirty="0"/>
              <a:t>This Tax Affects Sales Of: </a:t>
            </a:r>
          </a:p>
          <a:p>
            <a:endParaRPr lang="en-US" sz="700" b="1" dirty="0"/>
          </a:p>
          <a:p>
            <a:pPr lvl="4"/>
            <a:r>
              <a:rPr lang="en-US" dirty="0"/>
              <a:t>Fixtures,</a:t>
            </a:r>
          </a:p>
          <a:p>
            <a:pPr lvl="4"/>
            <a:r>
              <a:rPr lang="en-US" dirty="0"/>
              <a:t>Service-rendering, </a:t>
            </a:r>
          </a:p>
          <a:p>
            <a:pPr lvl="4"/>
            <a:r>
              <a:rPr lang="en-US" dirty="0"/>
              <a:t>Contracts, </a:t>
            </a:r>
          </a:p>
          <a:p>
            <a:pPr lvl="4"/>
            <a:r>
              <a:rPr lang="en-US" dirty="0"/>
              <a:t>Jobs performed in Bolivia, </a:t>
            </a:r>
          </a:p>
          <a:p>
            <a:pPr lvl="4"/>
            <a:r>
              <a:rPr lang="en-US" dirty="0"/>
              <a:t>Definite imports.</a:t>
            </a:r>
          </a:p>
          <a:p>
            <a:pPr marL="0" indent="0">
              <a:buNone/>
            </a:pPr>
            <a:endParaRPr lang="en-US" dirty="0"/>
          </a:p>
        </p:txBody>
      </p:sp>
    </p:spTree>
    <p:extLst>
      <p:ext uri="{BB962C8B-B14F-4D97-AF65-F5344CB8AC3E}">
        <p14:creationId xmlns:p14="http://schemas.microsoft.com/office/powerpoint/2010/main" val="87664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Value Added Tax (IVA)</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The Following Are Not Included In The Taxable Subject:</a:t>
            </a:r>
          </a:p>
          <a:p>
            <a:pPr marL="0" indent="0">
              <a:buNone/>
            </a:pPr>
            <a:endParaRPr lang="en-US" sz="700" dirty="0"/>
          </a:p>
          <a:p>
            <a:pPr lvl="4"/>
            <a:r>
              <a:rPr lang="en-US" dirty="0"/>
              <a:t>Interest on granted loans and received deposits from financial institutions.</a:t>
            </a:r>
          </a:p>
          <a:p>
            <a:pPr lvl="4"/>
            <a:r>
              <a:rPr lang="en-US" dirty="0"/>
              <a:t>Sales-purchases of stocks, debentures, securities and financial claims. </a:t>
            </a:r>
          </a:p>
          <a:p>
            <a:pPr lvl="4"/>
            <a:r>
              <a:rPr lang="en-US" dirty="0"/>
              <a:t>Transferences of company’s reorganization,</a:t>
            </a:r>
          </a:p>
          <a:p>
            <a:pPr lvl="4"/>
            <a:r>
              <a:rPr lang="en-US" dirty="0"/>
              <a:t>Capital Contributions.</a:t>
            </a:r>
          </a:p>
          <a:p>
            <a:pPr marL="0" indent="0">
              <a:buNone/>
            </a:pPr>
            <a:endParaRPr lang="en-US" dirty="0"/>
          </a:p>
        </p:txBody>
      </p:sp>
    </p:spTree>
    <p:extLst>
      <p:ext uri="{BB962C8B-B14F-4D97-AF65-F5344CB8AC3E}">
        <p14:creationId xmlns:p14="http://schemas.microsoft.com/office/powerpoint/2010/main" val="36536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Value Added Tax (IVA)</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The Following Are Exempt Of This Tax:</a:t>
            </a:r>
          </a:p>
          <a:p>
            <a:pPr marL="0" indent="0">
              <a:buNone/>
            </a:pPr>
            <a:endParaRPr lang="en-US" sz="700" dirty="0"/>
          </a:p>
          <a:p>
            <a:pPr lvl="3"/>
            <a:r>
              <a:rPr lang="en-US" dirty="0"/>
              <a:t>Imported goods by diplomatic representations. </a:t>
            </a:r>
          </a:p>
          <a:p>
            <a:pPr lvl="3"/>
            <a:r>
              <a:rPr lang="en-US" dirty="0"/>
              <a:t>Admissions “bonafide” of goods with a limit of US$ 1.000</a:t>
            </a:r>
          </a:p>
          <a:p>
            <a:pPr lvl="3"/>
            <a:r>
              <a:rPr lang="en-US" dirty="0"/>
              <a:t>Life insurance premiums.</a:t>
            </a:r>
          </a:p>
          <a:p>
            <a:pPr lvl="3"/>
            <a:r>
              <a:rPr lang="en-US" dirty="0"/>
              <a:t>Capital earnings</a:t>
            </a:r>
          </a:p>
          <a:p>
            <a:pPr lvl="3"/>
            <a:r>
              <a:rPr lang="en-US" dirty="0"/>
              <a:t>Artistic events of national folklore.</a:t>
            </a:r>
          </a:p>
        </p:txBody>
      </p:sp>
    </p:spTree>
    <p:extLst>
      <p:ext uri="{BB962C8B-B14F-4D97-AF65-F5344CB8AC3E}">
        <p14:creationId xmlns:p14="http://schemas.microsoft.com/office/powerpoint/2010/main" val="44180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Value Added Tax (IVA)</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Tax Rate</a:t>
            </a:r>
            <a:r>
              <a:rPr lang="en-US" dirty="0"/>
              <a:t> </a:t>
            </a:r>
          </a:p>
          <a:p>
            <a:pPr lvl="4"/>
            <a:r>
              <a:rPr lang="en-US" dirty="0"/>
              <a:t>Nominal tax rate is 13%, </a:t>
            </a:r>
          </a:p>
          <a:p>
            <a:pPr lvl="4"/>
            <a:r>
              <a:rPr lang="en-US" dirty="0"/>
              <a:t>Effective tax a 14,94%, </a:t>
            </a:r>
          </a:p>
          <a:p>
            <a:pPr marL="557784" lvl="4" indent="0">
              <a:buNone/>
            </a:pPr>
            <a:r>
              <a:rPr lang="en-US" dirty="0"/>
              <a:t>The tax must not be shown separately on the invoice.</a:t>
            </a:r>
          </a:p>
          <a:p>
            <a:pPr marL="0" indent="0">
              <a:buNone/>
            </a:pPr>
            <a:endParaRPr lang="en-US" sz="700" b="1" dirty="0"/>
          </a:p>
          <a:p>
            <a:pPr marL="0" indent="0">
              <a:buNone/>
            </a:pPr>
            <a:r>
              <a:rPr lang="en-US" b="1" dirty="0"/>
              <a:t>Tax Liquidation</a:t>
            </a:r>
          </a:p>
          <a:p>
            <a:pPr marL="0" indent="0">
              <a:buNone/>
            </a:pPr>
            <a:r>
              <a:rPr lang="en-US" dirty="0"/>
              <a:t>Monthly, the payable tax is the difference of debit (sales), minus credit (purchases).</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74574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Value Added Tax (IVA)</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Importation Tax Liquidation </a:t>
            </a:r>
            <a:endParaRPr lang="en-US" dirty="0"/>
          </a:p>
          <a:p>
            <a:pPr marL="0" indent="0">
              <a:buNone/>
            </a:pPr>
            <a:r>
              <a:rPr lang="en-US" dirty="0"/>
              <a:t>The liquidation must be applied at the moment of performing the customs dispatch, either the definite dispatch or the emergency one.</a:t>
            </a:r>
          </a:p>
          <a:p>
            <a:endParaRPr lang="en-US" sz="700" dirty="0"/>
          </a:p>
          <a:p>
            <a:r>
              <a:rPr lang="en-US" dirty="0"/>
              <a:t>The tax base is given by the Customs-CIF</a:t>
            </a:r>
          </a:p>
          <a:p>
            <a:r>
              <a:rPr lang="en-US" dirty="0"/>
              <a:t>In case of imports of capital goods, the VAT payment, as well as the GA, can be certified within a 36-month term, with a previous payment of a 10% of such amounts.</a:t>
            </a:r>
          </a:p>
          <a:p>
            <a:pPr marL="0" indent="0">
              <a:buNone/>
            </a:pPr>
            <a:endParaRPr lang="en-US" dirty="0"/>
          </a:p>
        </p:txBody>
      </p:sp>
    </p:spTree>
    <p:extLst>
      <p:ext uri="{BB962C8B-B14F-4D97-AF65-F5344CB8AC3E}">
        <p14:creationId xmlns:p14="http://schemas.microsoft.com/office/powerpoint/2010/main" val="219604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Transaction Tax (IT) </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This tax affects the exercise of trade, industry, profession, craft, business, rent of goods, jobs or services, transferences of holdings on onerous title and/or free of fixtures, real state and rights and/or any other commercial activity, either for profit or not, performed within the Bolivian soil. </a:t>
            </a:r>
          </a:p>
          <a:p>
            <a:pPr marL="0" indent="0">
              <a:buNone/>
            </a:pPr>
            <a:r>
              <a:rPr lang="en-US" dirty="0"/>
              <a:t>All the corporate income. </a:t>
            </a:r>
          </a:p>
        </p:txBody>
      </p:sp>
    </p:spTree>
    <p:extLst>
      <p:ext uri="{BB962C8B-B14F-4D97-AF65-F5344CB8AC3E}">
        <p14:creationId xmlns:p14="http://schemas.microsoft.com/office/powerpoint/2010/main" val="8297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Transaction Tax (IT)</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Transferences Which Are Not Included In The Tax Subject Are:</a:t>
            </a:r>
          </a:p>
          <a:p>
            <a:pPr marL="0" indent="0">
              <a:buNone/>
            </a:pPr>
            <a:endParaRPr lang="en-US" sz="700" b="1" dirty="0"/>
          </a:p>
          <a:p>
            <a:pPr lvl="4"/>
            <a:r>
              <a:rPr lang="en-US" dirty="0"/>
              <a:t>Company reorganization processes, understanding as such cleavage, merges, and/or legal modification of a company.</a:t>
            </a:r>
          </a:p>
          <a:p>
            <a:pPr lvl="4"/>
            <a:r>
              <a:rPr lang="en-US" dirty="0"/>
              <a:t>Capital contributions.</a:t>
            </a:r>
          </a:p>
          <a:p>
            <a:pPr lvl="4"/>
            <a:r>
              <a:rPr lang="en-US" dirty="0"/>
              <a:t>Non current sales of vehicles and real state which are taxed by the Municipal Tax on Real State and Vehicle Transferences.</a:t>
            </a:r>
          </a:p>
        </p:txBody>
      </p:sp>
    </p:spTree>
    <p:extLst>
      <p:ext uri="{BB962C8B-B14F-4D97-AF65-F5344CB8AC3E}">
        <p14:creationId xmlns:p14="http://schemas.microsoft.com/office/powerpoint/2010/main" val="340532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Transaction Tax (IT)</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The Following Are Exempt From This Tax:</a:t>
            </a:r>
          </a:p>
          <a:p>
            <a:pPr marL="0" indent="0">
              <a:buNone/>
            </a:pPr>
            <a:endParaRPr lang="en-US" sz="700" b="1" dirty="0"/>
          </a:p>
          <a:p>
            <a:pPr lvl="4"/>
            <a:r>
              <a:rPr lang="en-US" dirty="0"/>
              <a:t>Labor of personnel within a dependency relationship</a:t>
            </a:r>
          </a:p>
          <a:p>
            <a:pPr lvl="4"/>
            <a:r>
              <a:rPr lang="en-US" dirty="0"/>
              <a:t>Performance of public positions.</a:t>
            </a:r>
          </a:p>
          <a:p>
            <a:pPr lvl="4"/>
            <a:r>
              <a:rPr lang="en-US" dirty="0"/>
              <a:t>Exports.</a:t>
            </a:r>
          </a:p>
          <a:p>
            <a:pPr lvl="4"/>
            <a:r>
              <a:rPr lang="en-US" dirty="0"/>
              <a:t>Sales/purchase of minerals, metals, oil and natural gas on the internal market, as long as its final destination is exporting them.</a:t>
            </a:r>
          </a:p>
          <a:p>
            <a:pPr lvl="4"/>
            <a:r>
              <a:rPr lang="en-US" dirty="0"/>
              <a:t>Services of diplomatic missions and foreign international bodies. </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427135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4DCDF2-2047-4229-A7FA-720E7DB0FF82}"/>
              </a:ext>
            </a:extLst>
          </p:cNvPr>
          <p:cNvSpPr>
            <a:spLocks noGrp="1"/>
          </p:cNvSpPr>
          <p:nvPr>
            <p:ph type="body" sz="quarter" idx="11"/>
          </p:nvPr>
        </p:nvSpPr>
        <p:spPr>
          <a:xfrm>
            <a:off x="883813" y="2353733"/>
            <a:ext cx="10337070" cy="1938867"/>
          </a:xfrm>
        </p:spPr>
        <p:txBody>
          <a:bodyPr/>
          <a:lstStyle/>
          <a:p>
            <a:pPr algn="ctr" fontAlgn="base"/>
            <a:r>
              <a:rPr lang="es-BO" dirty="0" err="1"/>
              <a:t>Doing</a:t>
            </a:r>
            <a:r>
              <a:rPr lang="es-BO" dirty="0"/>
              <a:t> Business in Bolivia</a:t>
            </a:r>
            <a:endParaRPr lang="en-US" dirty="0"/>
          </a:p>
        </p:txBody>
      </p:sp>
    </p:spTree>
    <p:extLst>
      <p:ext uri="{BB962C8B-B14F-4D97-AF65-F5344CB8AC3E}">
        <p14:creationId xmlns:p14="http://schemas.microsoft.com/office/powerpoint/2010/main" val="260348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Transaction Tax (IT)</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Tax Rate</a:t>
            </a:r>
          </a:p>
          <a:p>
            <a:pPr marL="0" indent="0">
              <a:buNone/>
            </a:pPr>
            <a:r>
              <a:rPr lang="en-US" dirty="0"/>
              <a:t>Tax rate of this tax is 3%, which is applicable on the gross accrued income.</a:t>
            </a:r>
          </a:p>
          <a:p>
            <a:pPr marL="0" indent="0">
              <a:buNone/>
            </a:pPr>
            <a:endParaRPr lang="en-US" sz="700" dirty="0"/>
          </a:p>
          <a:p>
            <a:pPr marL="0" indent="0">
              <a:buNone/>
            </a:pPr>
            <a:r>
              <a:rPr lang="en-US" b="1" dirty="0"/>
              <a:t>Tax Liquidation</a:t>
            </a:r>
          </a:p>
          <a:p>
            <a:pPr marL="0" indent="0">
              <a:buNone/>
            </a:pPr>
            <a:r>
              <a:rPr lang="en-US" dirty="0"/>
              <a:t>Monthly, days 13 and 22 of the following month from the fiscal period which is being liquidated, based on the last digit of the NIT (Tributary Number Identification)</a:t>
            </a:r>
          </a:p>
          <a:p>
            <a:pPr marL="0" indent="0">
              <a:buNone/>
            </a:pPr>
            <a:r>
              <a:rPr lang="en-US" dirty="0"/>
              <a:t>The payable tax is created from 3% of gross accrued income.</a:t>
            </a:r>
          </a:p>
          <a:p>
            <a:pPr marL="0" indent="0">
              <a:buNone/>
            </a:pPr>
            <a:endParaRPr lang="en-US" sz="700" b="1" dirty="0"/>
          </a:p>
          <a:p>
            <a:pPr marL="0" indent="0">
              <a:buNone/>
            </a:pPr>
            <a:r>
              <a:rPr lang="en-US" b="1" dirty="0"/>
              <a:t>Compensation Of Tax</a:t>
            </a:r>
          </a:p>
          <a:p>
            <a:pPr marL="0" indent="0">
              <a:buNone/>
            </a:pPr>
            <a:r>
              <a:rPr lang="en-US" dirty="0"/>
              <a:t>The Corporate Income Tax (IUE), effectively paid, is considered as an advance payment of this tax.</a:t>
            </a:r>
            <a:endParaRPr lang="en-US" b="1" dirty="0"/>
          </a:p>
          <a:p>
            <a:pPr marL="0" indent="0">
              <a:buNone/>
            </a:pPr>
            <a:endParaRPr lang="en-US" dirty="0"/>
          </a:p>
        </p:txBody>
      </p:sp>
    </p:spTree>
    <p:extLst>
      <p:ext uri="{BB962C8B-B14F-4D97-AF65-F5344CB8AC3E}">
        <p14:creationId xmlns:p14="http://schemas.microsoft.com/office/powerpoint/2010/main" val="178030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Company Income Tax (IUE)</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This tax affects profits from Bolivian source earned by companies with an address in Bolivia.</a:t>
            </a:r>
          </a:p>
          <a:p>
            <a:pPr marL="0" indent="0">
              <a:buNone/>
            </a:pPr>
            <a:endParaRPr lang="en-US" sz="700" dirty="0"/>
          </a:p>
          <a:p>
            <a:pPr marL="0" indent="0">
              <a:buNone/>
            </a:pPr>
            <a:r>
              <a:rPr lang="en-US" dirty="0"/>
              <a:t>Bolivian-source profits are those that are generated from goods located, allocated, or economically utilized in Bolivia; by realizing any act or activity susceptible of generating profits in Bolivian soil; or deeds which happen inside the border, without taking into account the nationality, residence address or the bearer.</a:t>
            </a:r>
          </a:p>
        </p:txBody>
      </p:sp>
    </p:spTree>
    <p:extLst>
      <p:ext uri="{BB962C8B-B14F-4D97-AF65-F5344CB8AC3E}">
        <p14:creationId xmlns:p14="http://schemas.microsoft.com/office/powerpoint/2010/main" val="1113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Company Income Tax (IUE) </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The Following Are Not Included In The Tax Subject: </a:t>
            </a:r>
          </a:p>
          <a:p>
            <a:pPr marL="0" indent="0">
              <a:buNone/>
            </a:pPr>
            <a:endParaRPr lang="en-US" sz="700" b="1" dirty="0"/>
          </a:p>
          <a:p>
            <a:pPr lvl="4"/>
            <a:r>
              <a:rPr lang="en-US" dirty="0"/>
              <a:t>Results which are a consequence of a process of the company’s reorganization, understanding as such the cleavage, merge, legal modification of a company and/or capital contributions.</a:t>
            </a:r>
          </a:p>
          <a:p>
            <a:pPr lvl="4"/>
            <a:r>
              <a:rPr lang="en-US" dirty="0"/>
              <a:t>Benefits gained as profit distribution, whenever the distributing company is passive subject of this tax. </a:t>
            </a:r>
          </a:p>
          <a:p>
            <a:pPr lvl="4"/>
            <a:r>
              <a:rPr lang="en-US" dirty="0"/>
              <a:t>Income and/or rent from foreign source.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328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Company Income Tax (IUE)</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The Following are Exempt From This Tax:</a:t>
            </a:r>
          </a:p>
          <a:p>
            <a:pPr lvl="4"/>
            <a:r>
              <a:rPr lang="en-US" dirty="0"/>
              <a:t>The State’s activities and its departments..</a:t>
            </a:r>
          </a:p>
          <a:p>
            <a:pPr lvl="4"/>
            <a:r>
              <a:rPr lang="en-US" dirty="0"/>
              <a:t>Profits gained from associations, foundations, or non-for-profit institutions legally authorized, such as churches, charity, relief, social welfare, educational, cultural, scientific, ecologic, artistic, literature, sports, political, professional, and unions, in case this institutions do not perform financial intermediation activities or other trade activities. </a:t>
            </a:r>
          </a:p>
          <a:p>
            <a:pPr lvl="4"/>
            <a:r>
              <a:rPr lang="en-US" dirty="0"/>
              <a:t>Interest in behalf of international credit organizations and official foreign institutions. </a:t>
            </a:r>
          </a:p>
          <a:p>
            <a:pPr lvl="4"/>
            <a:r>
              <a:rPr lang="en-US" dirty="0"/>
              <a:t>Life insurance primes. </a:t>
            </a:r>
          </a:p>
          <a:p>
            <a:pPr marL="0" indent="0">
              <a:buNone/>
            </a:pPr>
            <a:endParaRPr lang="en-US" dirty="0"/>
          </a:p>
        </p:txBody>
      </p:sp>
    </p:spTree>
    <p:extLst>
      <p:ext uri="{BB962C8B-B14F-4D97-AF65-F5344CB8AC3E}">
        <p14:creationId xmlns:p14="http://schemas.microsoft.com/office/powerpoint/2010/main" val="181441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Company Income Tax (IUE)</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Tax Liquidation</a:t>
            </a:r>
          </a:p>
          <a:p>
            <a:pPr marL="0" indent="0">
              <a:buNone/>
            </a:pPr>
            <a:endParaRPr lang="en-US" sz="700" b="1" dirty="0"/>
          </a:p>
          <a:p>
            <a:pPr marL="0" indent="0">
              <a:buNone/>
            </a:pPr>
            <a:r>
              <a:rPr lang="en-US" dirty="0"/>
              <a:t>The due dates of this tax are established according to the type of activity that the Company performs. Due dates are established as follows:</a:t>
            </a:r>
          </a:p>
          <a:p>
            <a:pPr marL="0" indent="0">
              <a:buNone/>
            </a:pP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1898437073"/>
              </p:ext>
            </p:extLst>
          </p:nvPr>
        </p:nvGraphicFramePr>
        <p:xfrm>
          <a:off x="2471544" y="3302605"/>
          <a:ext cx="7296912" cy="3025043"/>
        </p:xfrm>
        <a:graphic>
          <a:graphicData uri="http://schemas.openxmlformats.org/drawingml/2006/table">
            <a:tbl>
              <a:tblPr>
                <a:tableStyleId>{9D7B26C5-4107-4FEC-AEDC-1716B250A1EF}</a:tableStyleId>
              </a:tblPr>
              <a:tblGrid>
                <a:gridCol w="1802123">
                  <a:extLst>
                    <a:ext uri="{9D8B030D-6E8A-4147-A177-3AD203B41FA5}">
                      <a16:colId xmlns:a16="http://schemas.microsoft.com/office/drawing/2014/main" val="1853735967"/>
                    </a:ext>
                  </a:extLst>
                </a:gridCol>
                <a:gridCol w="5494789">
                  <a:extLst>
                    <a:ext uri="{9D8B030D-6E8A-4147-A177-3AD203B41FA5}">
                      <a16:colId xmlns:a16="http://schemas.microsoft.com/office/drawing/2014/main" val="2100423624"/>
                    </a:ext>
                  </a:extLst>
                </a:gridCol>
              </a:tblGrid>
              <a:tr h="560511">
                <a:tc>
                  <a:txBody>
                    <a:bodyPr/>
                    <a:lstStyle/>
                    <a:p>
                      <a:pPr algn="ctr">
                        <a:spcBef>
                          <a:spcPts val="1200"/>
                        </a:spcBef>
                        <a:spcAft>
                          <a:spcPts val="0"/>
                        </a:spcAft>
                      </a:pPr>
                      <a:r>
                        <a:rPr lang="en-US" sz="2000" dirty="0">
                          <a:effectLst/>
                        </a:rPr>
                        <a:t>Deadline</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200"/>
                        </a:spcBef>
                        <a:spcAft>
                          <a:spcPts val="0"/>
                        </a:spcAft>
                      </a:pPr>
                      <a:r>
                        <a:rPr lang="en-US" sz="2000" dirty="0">
                          <a:effectLst/>
                        </a:rPr>
                        <a:t>Company’s Activity</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7286696"/>
                  </a:ext>
                </a:extLst>
              </a:tr>
              <a:tr h="306403">
                <a:tc>
                  <a:txBody>
                    <a:bodyPr/>
                    <a:lstStyle/>
                    <a:p>
                      <a:pPr algn="just">
                        <a:lnSpc>
                          <a:spcPts val="1400"/>
                        </a:lnSpc>
                        <a:spcAft>
                          <a:spcPts val="0"/>
                        </a:spcAft>
                      </a:pPr>
                      <a:r>
                        <a:rPr lang="en-US" sz="2000" dirty="0">
                          <a:effectLst/>
                        </a:rPr>
                        <a:t>March 31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rPr>
                        <a:t>Industrial, oil and construction.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32012630"/>
                  </a:ext>
                </a:extLst>
              </a:tr>
              <a:tr h="612807">
                <a:tc>
                  <a:txBody>
                    <a:bodyPr/>
                    <a:lstStyle/>
                    <a:p>
                      <a:pPr algn="just">
                        <a:spcAft>
                          <a:spcPts val="0"/>
                        </a:spcAft>
                      </a:pPr>
                      <a:r>
                        <a:rPr lang="en-US" sz="2000">
                          <a:effectLst/>
                        </a:rPr>
                        <a:t>June 30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dirty="0">
                          <a:effectLst/>
                        </a:rPr>
                        <a:t>Rubber, chestnuts, agricultural, cattle, and agro industry.  </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46350732"/>
                  </a:ext>
                </a:extLst>
              </a:tr>
              <a:tr h="515106">
                <a:tc>
                  <a:txBody>
                    <a:bodyPr/>
                    <a:lstStyle/>
                    <a:p>
                      <a:pPr algn="just">
                        <a:spcAft>
                          <a:spcPts val="0"/>
                        </a:spcAft>
                      </a:pPr>
                      <a:r>
                        <a:rPr lang="en-US" sz="2000">
                          <a:effectLst/>
                        </a:rPr>
                        <a:t>September 30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dirty="0">
                          <a:effectLst/>
                        </a:rPr>
                        <a:t>Mining.</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3791870"/>
                  </a:ext>
                </a:extLst>
              </a:tr>
              <a:tr h="1030216">
                <a:tc>
                  <a:txBody>
                    <a:bodyPr/>
                    <a:lstStyle/>
                    <a:p>
                      <a:pPr algn="just">
                        <a:spcAft>
                          <a:spcPts val="0"/>
                        </a:spcAft>
                      </a:pPr>
                      <a:r>
                        <a:rPr lang="en-US" sz="2000">
                          <a:effectLst/>
                        </a:rPr>
                        <a:t>December 31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000" dirty="0">
                          <a:effectLst/>
                        </a:rPr>
                        <a:t>Banking, insurance, trade, services, person performing professions or tasks and others not covered by the previous groups.</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0162922"/>
                  </a:ext>
                </a:extLst>
              </a:tr>
            </a:tbl>
          </a:graphicData>
        </a:graphic>
      </p:graphicFrame>
    </p:spTree>
    <p:extLst>
      <p:ext uri="{BB962C8B-B14F-4D97-AF65-F5344CB8AC3E}">
        <p14:creationId xmlns:p14="http://schemas.microsoft.com/office/powerpoint/2010/main" val="96142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n-US" dirty="0"/>
              <a:t>Company Income Tax (IUE)</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Tax Base</a:t>
            </a:r>
            <a:endParaRPr lang="en-US" dirty="0"/>
          </a:p>
          <a:p>
            <a:pPr marL="0" lvl="0" indent="0">
              <a:buNone/>
            </a:pPr>
            <a:r>
              <a:rPr lang="en-US" dirty="0"/>
              <a:t>Tax base for companies is generated from financial statements at the year end closing date.</a:t>
            </a:r>
          </a:p>
          <a:p>
            <a:pPr marL="0" lvl="0" indent="0">
              <a:buNone/>
            </a:pPr>
            <a:endParaRPr lang="en-US" sz="700" b="1" dirty="0"/>
          </a:p>
          <a:p>
            <a:pPr marL="0" indent="0">
              <a:buNone/>
            </a:pPr>
            <a:r>
              <a:rPr lang="en-US" b="1" dirty="0"/>
              <a:t>Tax Rate</a:t>
            </a:r>
            <a:endParaRPr lang="en-US" dirty="0"/>
          </a:p>
          <a:p>
            <a:pPr marL="0" lvl="0" indent="0">
              <a:buNone/>
            </a:pPr>
            <a:endParaRPr lang="en-US" sz="700" dirty="0"/>
          </a:p>
          <a:p>
            <a:r>
              <a:rPr lang="en-US" dirty="0"/>
              <a:t>Tax rate for this tax is 25% of the tax base. </a:t>
            </a:r>
          </a:p>
          <a:p>
            <a:r>
              <a:rPr lang="en-US" dirty="0"/>
              <a:t>Mining 12,5% + Surtax 25%  </a:t>
            </a:r>
          </a:p>
          <a:p>
            <a:r>
              <a:rPr lang="en-US" dirty="0"/>
              <a:t>Financial Institutions 25%</a:t>
            </a:r>
          </a:p>
          <a:p>
            <a:endParaRPr lang="en-US" dirty="0"/>
          </a:p>
          <a:p>
            <a:r>
              <a:rPr lang="en-US" dirty="0"/>
              <a:t> Compensation for losses do not have a term in time, except in cases of company’s merges, in which case the compensation has a term of the 4th year.</a:t>
            </a:r>
          </a:p>
          <a:p>
            <a:pPr marL="0" indent="0">
              <a:buNone/>
            </a:pPr>
            <a:endParaRPr lang="en-US" dirty="0"/>
          </a:p>
        </p:txBody>
      </p:sp>
    </p:spTree>
    <p:extLst>
      <p:ext uri="{BB962C8B-B14F-4D97-AF65-F5344CB8AC3E}">
        <p14:creationId xmlns:p14="http://schemas.microsoft.com/office/powerpoint/2010/main" val="49348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1"/>
            <a:ext cx="11160000" cy="492443"/>
          </a:xfrm>
        </p:spPr>
        <p:txBody>
          <a:bodyPr/>
          <a:lstStyle/>
          <a:p>
            <a:r>
              <a:rPr lang="en-US" dirty="0"/>
              <a:t>Withholding (IUE-BE) 12.5%</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42228" indent="0">
              <a:buNone/>
            </a:pPr>
            <a:r>
              <a:rPr lang="en-US" dirty="0"/>
              <a:t>Our legislation is based on the principle of source and territoriality for the application of Income Tax, and despite they are not paid in Bolivia, they are still considered as rents from Bolivian source. Some of them are:</a:t>
            </a:r>
          </a:p>
          <a:p>
            <a:pPr lvl="4"/>
            <a:r>
              <a:rPr lang="en-US" dirty="0"/>
              <a:t>Wages or salaries that board members, counsel or directory bodies receive as a result of activities performed abroad for companies residing in Bolivia.</a:t>
            </a:r>
          </a:p>
          <a:p>
            <a:pPr lvl="4"/>
            <a:r>
              <a:rPr lang="en-US" dirty="0"/>
              <a:t>Salaries, retributions or wages as a result of service rendering of: consultancy, advisory of any kind, technical assistance, research, professional services and expert testimony, performed from or abroad. </a:t>
            </a:r>
          </a:p>
          <a:p>
            <a:pPr marL="0" indent="0">
              <a:buNone/>
            </a:pPr>
            <a:r>
              <a:rPr lang="en-US" dirty="0"/>
              <a:t> </a:t>
            </a:r>
          </a:p>
          <a:p>
            <a:pPr marL="0" indent="0">
              <a:buNone/>
            </a:pPr>
            <a:r>
              <a:rPr lang="en-US" dirty="0"/>
              <a:t>When companies pay these type of rent, they must withhold a tax rate of 12.5% on the consigned amount.</a:t>
            </a:r>
          </a:p>
          <a:p>
            <a:pPr marL="0" indent="0">
              <a:buNone/>
            </a:pPr>
            <a:endParaRPr lang="en-US" dirty="0"/>
          </a:p>
        </p:txBody>
      </p:sp>
    </p:spTree>
    <p:extLst>
      <p:ext uri="{BB962C8B-B14F-4D97-AF65-F5344CB8AC3E}">
        <p14:creationId xmlns:p14="http://schemas.microsoft.com/office/powerpoint/2010/main" val="16621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In case of Branch offices of companies abroad, it is assumed without accepting counter-evidences, that the profit distribution was performed on the due date of the Income Tax, independently of the effective pay-date, except the re-investment amount.</a:t>
            </a:r>
          </a:p>
          <a:p>
            <a:pPr marL="0" indent="0">
              <a:buNone/>
            </a:pPr>
            <a:endParaRPr lang="en-US" dirty="0"/>
          </a:p>
        </p:txBody>
      </p:sp>
      <p:sp>
        <p:nvSpPr>
          <p:cNvPr id="6" name="Title 1">
            <a:extLst>
              <a:ext uri="{FF2B5EF4-FFF2-40B4-BE49-F238E27FC236}">
                <a16:creationId xmlns:a16="http://schemas.microsoft.com/office/drawing/2014/main" id="{4AA01D74-F884-EF47-86A1-7E23805ADC93}"/>
              </a:ext>
            </a:extLst>
          </p:cNvPr>
          <p:cNvSpPr txBox="1">
            <a:spLocks/>
          </p:cNvSpPr>
          <p:nvPr/>
        </p:nvSpPr>
        <p:spPr>
          <a:xfrm>
            <a:off x="540000" y="670343"/>
            <a:ext cx="11160000" cy="492443"/>
          </a:xfrm>
          <a:prstGeom prst="rect">
            <a:avLst/>
          </a:prstGeom>
        </p:spPr>
        <p:txBody>
          <a:bodyPr vert="horz" wrap="square" lIns="0" tIns="0" rIns="0" bIns="0" rtlCol="0" anchor="t" anchorCtr="0">
            <a:spAutoFit/>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US" dirty="0"/>
              <a:t>Withholding (IUE-BE) 12.5%</a:t>
            </a:r>
          </a:p>
        </p:txBody>
      </p:sp>
    </p:spTree>
    <p:extLst>
      <p:ext uri="{BB962C8B-B14F-4D97-AF65-F5344CB8AC3E}">
        <p14:creationId xmlns:p14="http://schemas.microsoft.com/office/powerpoint/2010/main" val="525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861774"/>
          </a:xfrm>
        </p:spPr>
        <p:txBody>
          <a:bodyPr/>
          <a:lstStyle/>
          <a:p>
            <a:r>
              <a:rPr lang="en-US" dirty="0"/>
              <a:t>Tax on Mining</a:t>
            </a:r>
            <a:br>
              <a:rPr lang="en-US" dirty="0"/>
            </a:b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It taxes, exploration, exploitation, concentration, ironworks, refining, and mineral and metal trade in Bolivian territory. </a:t>
            </a:r>
          </a:p>
          <a:p>
            <a:pPr marL="0" indent="0">
              <a:buNone/>
            </a:pPr>
            <a:r>
              <a:rPr lang="en-US" dirty="0"/>
              <a:t>Mineral and metal manufacturing is not in the object of this tax. </a:t>
            </a:r>
          </a:p>
          <a:p>
            <a:pPr marL="0" indent="0">
              <a:buNone/>
            </a:pPr>
            <a:r>
              <a:rPr lang="en-US" dirty="0"/>
              <a:t>The tax base is perfected: In case of internal market sales, when an invoice or receipt and/or equivalent document. In case of export in the provisional and/or definite liquidation of the export process.</a:t>
            </a:r>
          </a:p>
          <a:p>
            <a:pPr marL="0" indent="0">
              <a:buNone/>
            </a:pPr>
            <a:endParaRPr lang="en-US" sz="700" dirty="0"/>
          </a:p>
          <a:p>
            <a:pPr marL="0" indent="0" hangingPunct="0">
              <a:buNone/>
            </a:pPr>
            <a:r>
              <a:rPr lang="en-US" b="1" dirty="0"/>
              <a:t>Tax Rate</a:t>
            </a:r>
          </a:p>
          <a:p>
            <a:pPr marL="0" indent="0" hangingPunct="0">
              <a:buNone/>
            </a:pPr>
            <a:r>
              <a:rPr lang="en-US" dirty="0"/>
              <a:t>The tax rate is given by the percent rates differentiated by quotation and by product, depending on the mineral or metal, according a scale.</a:t>
            </a:r>
          </a:p>
          <a:p>
            <a:pPr marL="0" indent="0" hangingPunct="0">
              <a:buNone/>
            </a:pPr>
            <a:r>
              <a:rPr lang="es-BO" dirty="0"/>
              <a:t>Mining 12,5% + Surtax 25%  </a:t>
            </a:r>
            <a:endParaRPr lang="en-US" dirty="0"/>
          </a:p>
        </p:txBody>
      </p:sp>
    </p:spTree>
    <p:extLst>
      <p:ext uri="{BB962C8B-B14F-4D97-AF65-F5344CB8AC3E}">
        <p14:creationId xmlns:p14="http://schemas.microsoft.com/office/powerpoint/2010/main" val="87247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Specific Consumption Tax (ICE) </a:t>
            </a: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hangingPunct="0"/>
            <a:r>
              <a:rPr lang="en-US" dirty="0"/>
              <a:t>It taxes the production and the imports of some goods.</a:t>
            </a:r>
          </a:p>
          <a:p>
            <a:pPr marL="515556" lvl="4" indent="0" hangingPunct="0">
              <a:buNone/>
            </a:pPr>
            <a:endParaRPr lang="en-US" sz="700" dirty="0"/>
          </a:p>
          <a:p>
            <a:pPr hangingPunct="0"/>
            <a:r>
              <a:rPr lang="en-US" b="1" dirty="0"/>
              <a:t>Tax Rate	</a:t>
            </a:r>
          </a:p>
          <a:p>
            <a:pPr marL="0" indent="0" hangingPunct="0">
              <a:buNone/>
            </a:pPr>
            <a:r>
              <a:rPr lang="en-US" dirty="0"/>
              <a:t>It is differenced by the type of product. Furthermore there are specific rates by measuring unit and percent rates.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3546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s-BO" dirty="0" err="1"/>
              <a:t>Some</a:t>
            </a:r>
            <a:r>
              <a:rPr lang="es-BO" dirty="0"/>
              <a:t> </a:t>
            </a:r>
            <a:r>
              <a:rPr lang="es-BO" dirty="0" err="1"/>
              <a:t>Information</a:t>
            </a:r>
            <a:endParaRPr lang="en-US"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667480"/>
            <a:ext cx="11160000" cy="4527648"/>
          </a:xfrm>
        </p:spPr>
        <p:txBody>
          <a:bodyPr/>
          <a:lstStyle/>
          <a:p>
            <a:pPr marL="0" lvl="0" indent="0">
              <a:buNone/>
            </a:pPr>
            <a:endParaRPr lang="en-US" b="1"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lgn="ctr">
              <a:buNone/>
            </a:pPr>
            <a:endParaRPr lang="es-BO" sz="1800" b="1" dirty="0"/>
          </a:p>
          <a:p>
            <a:pPr marL="0" indent="0" algn="ctr">
              <a:buNone/>
            </a:pPr>
            <a:endParaRPr lang="es-BO" sz="1800" b="1" dirty="0"/>
          </a:p>
          <a:p>
            <a:pPr marL="0" indent="0" algn="ctr">
              <a:buNone/>
            </a:pPr>
            <a:endParaRPr lang="es-BO" sz="1800" b="1" dirty="0"/>
          </a:p>
          <a:p>
            <a:pPr marL="0" indent="0" algn="ctr">
              <a:buNone/>
            </a:pPr>
            <a:r>
              <a:rPr lang="es-BO" sz="1800" b="1" dirty="0"/>
              <a:t>Fuente: </a:t>
            </a:r>
            <a:r>
              <a:rPr lang="es-BO" sz="1800" dirty="0"/>
              <a:t>https://www.doingbusiness.org/content/dam/doingBusiness/country/b/bolivia/BOL.pdf</a:t>
            </a:r>
          </a:p>
        </p:txBody>
      </p:sp>
      <p:graphicFrame>
        <p:nvGraphicFramePr>
          <p:cNvPr id="6" name="Tabla 5"/>
          <p:cNvGraphicFramePr>
            <a:graphicFrameLocks noGrp="1"/>
          </p:cNvGraphicFramePr>
          <p:nvPr>
            <p:extLst/>
          </p:nvPr>
        </p:nvGraphicFramePr>
        <p:xfrm>
          <a:off x="4167310" y="1800000"/>
          <a:ext cx="3905380" cy="3878423"/>
        </p:xfrm>
        <a:graphic>
          <a:graphicData uri="http://schemas.openxmlformats.org/drawingml/2006/table">
            <a:tbl>
              <a:tblPr firstRow="1" bandRow="1">
                <a:tableStyleId>{68D230F3-CF80-4859-8CE7-A43EE81993B5}</a:tableStyleId>
              </a:tblPr>
              <a:tblGrid>
                <a:gridCol w="1806967">
                  <a:extLst>
                    <a:ext uri="{9D8B030D-6E8A-4147-A177-3AD203B41FA5}">
                      <a16:colId xmlns:a16="http://schemas.microsoft.com/office/drawing/2014/main" val="3273329700"/>
                    </a:ext>
                  </a:extLst>
                </a:gridCol>
                <a:gridCol w="2098413">
                  <a:extLst>
                    <a:ext uri="{9D8B030D-6E8A-4147-A177-3AD203B41FA5}">
                      <a16:colId xmlns:a16="http://schemas.microsoft.com/office/drawing/2014/main" val="945134077"/>
                    </a:ext>
                  </a:extLst>
                </a:gridCol>
              </a:tblGrid>
              <a:tr h="1394013">
                <a:tc>
                  <a:txBody>
                    <a:bodyPr/>
                    <a:lstStyle/>
                    <a:p>
                      <a:pPr algn="ctr"/>
                      <a:r>
                        <a:rPr lang="es-BO" dirty="0"/>
                        <a:t>City</a:t>
                      </a:r>
                      <a:endParaRPr lang="en-US" dirty="0"/>
                    </a:p>
                  </a:txBody>
                  <a:tcPr anchor="ctr"/>
                </a:tc>
                <a:tc>
                  <a:txBody>
                    <a:bodyPr/>
                    <a:lstStyle/>
                    <a:p>
                      <a:pPr algn="ctr"/>
                      <a:r>
                        <a:rPr lang="es-BO" dirty="0" err="1"/>
                        <a:t>Starting</a:t>
                      </a:r>
                      <a:r>
                        <a:rPr lang="es-BO" baseline="0" dirty="0"/>
                        <a:t> a Business in Bolivia Ranking</a:t>
                      </a:r>
                    </a:p>
                    <a:p>
                      <a:pPr algn="ctr"/>
                      <a:r>
                        <a:rPr lang="es-BO" baseline="0" dirty="0"/>
                        <a:t>1-190</a:t>
                      </a:r>
                    </a:p>
                  </a:txBody>
                  <a:tcPr anchor="ctr"/>
                </a:tc>
                <a:extLst>
                  <a:ext uri="{0D108BD9-81ED-4DB2-BD59-A6C34878D82A}">
                    <a16:rowId xmlns:a16="http://schemas.microsoft.com/office/drawing/2014/main" val="878090807"/>
                  </a:ext>
                </a:extLst>
              </a:tr>
              <a:tr h="496882">
                <a:tc>
                  <a:txBody>
                    <a:bodyPr/>
                    <a:lstStyle/>
                    <a:p>
                      <a:r>
                        <a:rPr lang="es-BO" dirty="0"/>
                        <a:t>Chile</a:t>
                      </a:r>
                      <a:endParaRPr lang="en-US" dirty="0"/>
                    </a:p>
                  </a:txBody>
                  <a:tcPr anchor="ctr"/>
                </a:tc>
                <a:tc>
                  <a:txBody>
                    <a:bodyPr/>
                    <a:lstStyle/>
                    <a:p>
                      <a:pPr algn="ctr"/>
                      <a:r>
                        <a:rPr lang="es-BO" dirty="0"/>
                        <a:t>72</a:t>
                      </a:r>
                      <a:endParaRPr lang="en-US" dirty="0"/>
                    </a:p>
                  </a:txBody>
                  <a:tcPr anchor="ctr"/>
                </a:tc>
                <a:extLst>
                  <a:ext uri="{0D108BD9-81ED-4DB2-BD59-A6C34878D82A}">
                    <a16:rowId xmlns:a16="http://schemas.microsoft.com/office/drawing/2014/main" val="2093062714"/>
                  </a:ext>
                </a:extLst>
              </a:tr>
              <a:tr h="496882">
                <a:tc>
                  <a:txBody>
                    <a:bodyPr/>
                    <a:lstStyle/>
                    <a:p>
                      <a:r>
                        <a:rPr lang="es-BO" dirty="0"/>
                        <a:t>Argentina</a:t>
                      </a:r>
                      <a:endParaRPr lang="en-US" dirty="0"/>
                    </a:p>
                  </a:txBody>
                  <a:tcPr anchor="ctr"/>
                </a:tc>
                <a:tc>
                  <a:txBody>
                    <a:bodyPr/>
                    <a:lstStyle/>
                    <a:p>
                      <a:pPr algn="ctr"/>
                      <a:r>
                        <a:rPr lang="es-BO" dirty="0"/>
                        <a:t>128</a:t>
                      </a:r>
                      <a:endParaRPr lang="en-US" dirty="0"/>
                    </a:p>
                  </a:txBody>
                  <a:tcPr anchor="ctr"/>
                </a:tc>
                <a:extLst>
                  <a:ext uri="{0D108BD9-81ED-4DB2-BD59-A6C34878D82A}">
                    <a16:rowId xmlns:a16="http://schemas.microsoft.com/office/drawing/2014/main" val="2414692736"/>
                  </a:ext>
                </a:extLst>
              </a:tr>
              <a:tr h="496882">
                <a:tc>
                  <a:txBody>
                    <a:bodyPr/>
                    <a:lstStyle/>
                    <a:p>
                      <a:r>
                        <a:rPr lang="es-BO" dirty="0" err="1"/>
                        <a:t>Brazil</a:t>
                      </a:r>
                      <a:r>
                        <a:rPr lang="es-BO" dirty="0"/>
                        <a:t> </a:t>
                      </a:r>
                      <a:endParaRPr lang="en-US" dirty="0"/>
                    </a:p>
                  </a:txBody>
                  <a:tcPr anchor="ctr"/>
                </a:tc>
                <a:tc>
                  <a:txBody>
                    <a:bodyPr/>
                    <a:lstStyle/>
                    <a:p>
                      <a:pPr algn="ctr"/>
                      <a:r>
                        <a:rPr lang="es-BO" dirty="0"/>
                        <a:t>140</a:t>
                      </a:r>
                      <a:endParaRPr lang="en-US" dirty="0"/>
                    </a:p>
                  </a:txBody>
                  <a:tcPr anchor="ctr"/>
                </a:tc>
                <a:extLst>
                  <a:ext uri="{0D108BD9-81ED-4DB2-BD59-A6C34878D82A}">
                    <a16:rowId xmlns:a16="http://schemas.microsoft.com/office/drawing/2014/main" val="1166451853"/>
                  </a:ext>
                </a:extLst>
              </a:tr>
              <a:tr h="496882">
                <a:tc>
                  <a:txBody>
                    <a:bodyPr/>
                    <a:lstStyle/>
                    <a:p>
                      <a:r>
                        <a:rPr lang="es-BO" dirty="0"/>
                        <a:t>Ecuador</a:t>
                      </a:r>
                      <a:endParaRPr lang="en-US" dirty="0"/>
                    </a:p>
                  </a:txBody>
                  <a:tcPr anchor="ctr"/>
                </a:tc>
                <a:tc>
                  <a:txBody>
                    <a:bodyPr/>
                    <a:lstStyle/>
                    <a:p>
                      <a:pPr algn="ctr"/>
                      <a:r>
                        <a:rPr lang="es-BO" dirty="0"/>
                        <a:t>168</a:t>
                      </a:r>
                      <a:endParaRPr lang="en-US" dirty="0"/>
                    </a:p>
                  </a:txBody>
                  <a:tcPr anchor="ctr"/>
                </a:tc>
                <a:extLst>
                  <a:ext uri="{0D108BD9-81ED-4DB2-BD59-A6C34878D82A}">
                    <a16:rowId xmlns:a16="http://schemas.microsoft.com/office/drawing/2014/main" val="3362981070"/>
                  </a:ext>
                </a:extLst>
              </a:tr>
              <a:tr h="496882">
                <a:tc>
                  <a:txBody>
                    <a:bodyPr/>
                    <a:lstStyle/>
                    <a:p>
                      <a:r>
                        <a:rPr lang="es-BO" dirty="0"/>
                        <a:t>Bolivia</a:t>
                      </a:r>
                      <a:endParaRPr lang="en-US" dirty="0"/>
                    </a:p>
                  </a:txBody>
                  <a:tcPr anchor="ctr"/>
                </a:tc>
                <a:tc>
                  <a:txBody>
                    <a:bodyPr/>
                    <a:lstStyle/>
                    <a:p>
                      <a:pPr algn="ctr"/>
                      <a:r>
                        <a:rPr lang="es-BO" dirty="0"/>
                        <a:t>178</a:t>
                      </a:r>
                      <a:endParaRPr lang="en-US" dirty="0"/>
                    </a:p>
                  </a:txBody>
                  <a:tcPr anchor="ctr"/>
                </a:tc>
                <a:extLst>
                  <a:ext uri="{0D108BD9-81ED-4DB2-BD59-A6C34878D82A}">
                    <a16:rowId xmlns:a16="http://schemas.microsoft.com/office/drawing/2014/main" val="1850764394"/>
                  </a:ext>
                </a:extLst>
              </a:tr>
            </a:tbl>
          </a:graphicData>
        </a:graphic>
      </p:graphicFrame>
    </p:spTree>
    <p:extLst>
      <p:ext uri="{BB962C8B-B14F-4D97-AF65-F5344CB8AC3E}">
        <p14:creationId xmlns:p14="http://schemas.microsoft.com/office/powerpoint/2010/main" val="2555734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Specific Consumption Tax (ICE)</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endParaRPr lang="en-US" dirty="0"/>
          </a:p>
          <a:p>
            <a:pPr marL="0" indent="0">
              <a:buNone/>
            </a:pPr>
            <a:endParaRPr lang="en-US" dirty="0"/>
          </a:p>
        </p:txBody>
      </p:sp>
      <p:pic>
        <p:nvPicPr>
          <p:cNvPr id="8" name="Imagen 7"/>
          <p:cNvPicPr>
            <a:picLocks noChangeAspect="1"/>
          </p:cNvPicPr>
          <p:nvPr/>
        </p:nvPicPr>
        <p:blipFill>
          <a:blip r:embed="rId2"/>
          <a:stretch>
            <a:fillRect/>
          </a:stretch>
        </p:blipFill>
        <p:spPr>
          <a:xfrm>
            <a:off x="2621753" y="1526035"/>
            <a:ext cx="6996494" cy="5102082"/>
          </a:xfrm>
          <a:prstGeom prst="rect">
            <a:avLst/>
          </a:prstGeom>
        </p:spPr>
      </p:pic>
    </p:spTree>
    <p:extLst>
      <p:ext uri="{BB962C8B-B14F-4D97-AF65-F5344CB8AC3E}">
        <p14:creationId xmlns:p14="http://schemas.microsoft.com/office/powerpoint/2010/main" val="306646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861774"/>
          </a:xfrm>
        </p:spPr>
        <p:txBody>
          <a:bodyPr/>
          <a:lstStyle/>
          <a:p>
            <a:r>
              <a:rPr lang="en-US" dirty="0"/>
              <a:t>Hydrocarbon Direct </a:t>
            </a:r>
            <a:r>
              <a:rPr lang="en-US"/>
              <a:t>Tax </a:t>
            </a:r>
            <a:br>
              <a:rPr lang="en-US" sz="2400" dirty="0"/>
            </a:b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hangingPunct="0">
              <a:buNone/>
            </a:pPr>
            <a:r>
              <a:rPr lang="en-US" dirty="0"/>
              <a:t>It taxes trade, at its first stage, in the hydrocarbon and derived products internal market, and import of those products. </a:t>
            </a:r>
          </a:p>
          <a:p>
            <a:pPr marL="0" indent="0" hangingPunct="0">
              <a:buNone/>
            </a:pPr>
            <a:r>
              <a:rPr lang="en-US" dirty="0"/>
              <a:t>It is understood as internally produced or imported, those hydrocarbons and derived products obtained any production, refining, mixture, adding, separation, recycling, customization, process units (platforming, </a:t>
            </a:r>
            <a:r>
              <a:rPr lang="en-US" dirty="0" err="1"/>
              <a:t>isomerización</a:t>
            </a:r>
            <a:r>
              <a:rPr lang="en-US" dirty="0"/>
              <a:t>, cracking,  blending  or any other name) or any other way of conditioning for transportation, use, or consumption.</a:t>
            </a:r>
          </a:p>
          <a:p>
            <a:pPr marL="0" indent="0" hangingPunct="0">
              <a:buNone/>
            </a:pPr>
            <a:endParaRPr lang="en-US" dirty="0"/>
          </a:p>
          <a:p>
            <a:pPr marL="0" indent="0">
              <a:buNone/>
            </a:pPr>
            <a:endParaRPr lang="en-US" dirty="0"/>
          </a:p>
        </p:txBody>
      </p:sp>
    </p:spTree>
    <p:extLst>
      <p:ext uri="{BB962C8B-B14F-4D97-AF65-F5344CB8AC3E}">
        <p14:creationId xmlns:p14="http://schemas.microsoft.com/office/powerpoint/2010/main" val="171273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Financial Transactions Tax (ITF) </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179387" lvl="1" indent="0">
              <a:buNone/>
            </a:pPr>
            <a:r>
              <a:rPr lang="es-BO" dirty="0" err="1"/>
              <a:t>The</a:t>
            </a:r>
            <a:r>
              <a:rPr lang="es-BO" dirty="0"/>
              <a:t> </a:t>
            </a:r>
            <a:r>
              <a:rPr lang="es-BO" dirty="0" err="1"/>
              <a:t>operations</a:t>
            </a:r>
            <a:r>
              <a:rPr lang="es-BO" dirty="0"/>
              <a:t> </a:t>
            </a:r>
            <a:r>
              <a:rPr lang="es-BO" dirty="0" err="1"/>
              <a:t>that</a:t>
            </a:r>
            <a:r>
              <a:rPr lang="es-BO" dirty="0"/>
              <a:t> are </a:t>
            </a:r>
            <a:r>
              <a:rPr lang="es-BO" dirty="0" err="1"/>
              <a:t>taxed</a:t>
            </a:r>
            <a:r>
              <a:rPr lang="es-BO" dirty="0"/>
              <a:t> are:</a:t>
            </a:r>
          </a:p>
          <a:p>
            <a:pPr marL="179387" lvl="1" indent="0">
              <a:buNone/>
            </a:pPr>
            <a:endParaRPr lang="en-US" sz="700" dirty="0"/>
          </a:p>
          <a:p>
            <a:pPr marL="179387" lvl="1" indent="0">
              <a:buNone/>
            </a:pPr>
            <a:r>
              <a:rPr lang="en-US" dirty="0"/>
              <a:t>•	Retirements and deposits made in Loan Accounts that has </a:t>
            </a:r>
            <a:r>
              <a:rPr lang="en-US"/>
              <a:t>no exempts more 	than USD 2.000</a:t>
            </a:r>
            <a:endParaRPr lang="en-US" dirty="0"/>
          </a:p>
          <a:p>
            <a:pPr marL="179387" lvl="1" indent="0">
              <a:buNone/>
            </a:pPr>
            <a:r>
              <a:rPr lang="en-US" dirty="0"/>
              <a:t>•	Payments or transferences of found to an institution ruled by the Banks and 	Financial Entities law (for instance credits payment).</a:t>
            </a:r>
          </a:p>
          <a:p>
            <a:pPr marL="179387" lvl="1" indent="0">
              <a:buNone/>
            </a:pPr>
            <a:r>
              <a:rPr lang="en-US" dirty="0"/>
              <a:t>•	Purchase of management checks, travelers checks and other and similar, existent or to create financial instruments.</a:t>
            </a:r>
          </a:p>
          <a:p>
            <a:pPr marL="179387" lvl="1" indent="0">
              <a:buNone/>
            </a:pPr>
            <a:r>
              <a:rPr lang="en-US" dirty="0"/>
              <a:t>•	The payment of basic services and other collection services (even effective 	payments).  This tax is paid by the collection service contractor entity; not for 	the user that pays for the service.</a:t>
            </a:r>
          </a:p>
          <a:p>
            <a:pPr marL="179387" lvl="1" indent="0">
              <a:buNone/>
            </a:pPr>
            <a:r>
              <a:rPr lang="en-US" dirty="0"/>
              <a:t>•	Credit transfers or drafts money made inside the country.</a:t>
            </a:r>
          </a:p>
          <a:p>
            <a:pPr marL="0" indent="0">
              <a:buNone/>
            </a:pPr>
            <a:endParaRPr lang="en-US" dirty="0"/>
          </a:p>
        </p:txBody>
      </p:sp>
    </p:spTree>
    <p:extLst>
      <p:ext uri="{BB962C8B-B14F-4D97-AF65-F5344CB8AC3E}">
        <p14:creationId xmlns:p14="http://schemas.microsoft.com/office/powerpoint/2010/main" val="85688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984885"/>
          </a:xfrm>
        </p:spPr>
        <p:txBody>
          <a:bodyPr/>
          <a:lstStyle/>
          <a:p>
            <a:r>
              <a:rPr lang="en-US" dirty="0"/>
              <a:t>Tax on Casual Transferences of Vehicles and Real State</a:t>
            </a:r>
            <a:br>
              <a:rPr lang="en-US" dirty="0"/>
            </a:br>
            <a:endParaRPr lang="en-US"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It taxes the casual real state and vehicles transferences held in Bolivia, </a:t>
            </a:r>
            <a:r>
              <a:rPr lang="en-US" b="1" dirty="0"/>
              <a:t>the tax rate is 3%</a:t>
            </a:r>
            <a:r>
              <a:rPr lang="en-US" dirty="0"/>
              <a:t>. </a:t>
            </a:r>
          </a:p>
          <a:p>
            <a:pPr marL="0" indent="0">
              <a:buNone/>
            </a:pPr>
            <a:endParaRPr lang="en-US" b="1" dirty="0"/>
          </a:p>
          <a:p>
            <a:pPr marL="0" indent="0">
              <a:buNone/>
            </a:pPr>
            <a:r>
              <a:rPr lang="en-US" b="1" dirty="0"/>
              <a:t>In regards to this tax, the following is considered:</a:t>
            </a:r>
          </a:p>
          <a:p>
            <a:pPr marL="515556" lvl="4" indent="0">
              <a:buNone/>
            </a:pPr>
            <a:endParaRPr lang="en-US" dirty="0"/>
          </a:p>
          <a:p>
            <a:pPr marL="515556" lvl="4" indent="0">
              <a:buNone/>
            </a:pPr>
            <a:r>
              <a:rPr lang="en-US" dirty="0"/>
              <a:t>•	Eventual sales of taxed goods transference, when they are already registered in the Real State Rights Office or Municipal records; </a:t>
            </a:r>
            <a:r>
              <a:rPr lang="en-US" b="1" dirty="0"/>
              <a:t>(because is not the first sale) </a:t>
            </a:r>
            <a:r>
              <a:rPr lang="en-US" dirty="0"/>
              <a:t>otherwise, it is considered as a current sale, and the operation is taxed by the Transaction Tax (IT).</a:t>
            </a:r>
          </a:p>
          <a:p>
            <a:pPr marL="515556" lvl="4" indent="0">
              <a:buNone/>
            </a:pPr>
            <a:r>
              <a:rPr lang="en-US" dirty="0"/>
              <a:t>•	Changeover is considered as a double operation.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677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861774"/>
          </a:xfrm>
        </p:spPr>
        <p:txBody>
          <a:bodyPr/>
          <a:lstStyle/>
          <a:p>
            <a:r>
              <a:rPr lang="en-US" dirty="0"/>
              <a:t>Tax on Hereditary and Free Transfer of Goods (ITGB)</a:t>
            </a:r>
            <a:br>
              <a:rPr lang="en-US" sz="2400" dirty="0"/>
            </a:b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It taxes the heredity successions and legal acts by which property is freely transferred. Only real state, stocks, capital allocations and other goods subject to register are in the range of this object.</a:t>
            </a:r>
          </a:p>
          <a:p>
            <a:pPr marL="0" indent="0">
              <a:buNone/>
            </a:pPr>
            <a:endParaRPr lang="en-US" sz="700" dirty="0"/>
          </a:p>
          <a:p>
            <a:pPr marL="0" indent="0" hangingPunct="0">
              <a:buNone/>
            </a:pPr>
            <a:r>
              <a:rPr lang="en-US" b="1" dirty="0"/>
              <a:t>Tax Rate</a:t>
            </a:r>
            <a:endParaRPr lang="en-US" dirty="0"/>
          </a:p>
          <a:p>
            <a:pPr lvl="4" hangingPunct="0"/>
            <a:r>
              <a:rPr lang="en-US" dirty="0"/>
              <a:t>Ascendant, descendant and/or spouse, 1%</a:t>
            </a:r>
          </a:p>
          <a:p>
            <a:pPr lvl="4" hangingPunct="0"/>
            <a:r>
              <a:rPr lang="en-US" dirty="0"/>
              <a:t>Brothers and their descendants, 10%</a:t>
            </a:r>
          </a:p>
          <a:p>
            <a:pPr lvl="4" hangingPunct="0"/>
            <a:r>
              <a:rPr lang="en-US" dirty="0"/>
              <a:t>Others, legatees and free appointees, 20%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7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Tax on Abroad Airborne Exit (ISAE) </a:t>
            </a: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It taxes the abroad airborne exits. Passive agents are natural persons who reside in Bolivia and travel abroad.</a:t>
            </a:r>
          </a:p>
          <a:p>
            <a:pPr marL="0" indent="0">
              <a:buNone/>
            </a:pPr>
            <a:endParaRPr lang="en-US" dirty="0"/>
          </a:p>
          <a:p>
            <a:pPr marL="0" indent="0">
              <a:buNone/>
            </a:pPr>
            <a:r>
              <a:rPr lang="en-US" dirty="0"/>
              <a:t>The tax rate is a fix amount, equivalent in every case to almost US$ 55. Tax liquidation is paid at the moment of boarding the plane.</a:t>
            </a:r>
          </a:p>
          <a:p>
            <a:pPr marL="0" indent="0">
              <a:buNone/>
            </a:pPr>
            <a:endParaRPr lang="en-US" dirty="0"/>
          </a:p>
        </p:txBody>
      </p:sp>
    </p:spTree>
    <p:extLst>
      <p:ext uri="{BB962C8B-B14F-4D97-AF65-F5344CB8AC3E}">
        <p14:creationId xmlns:p14="http://schemas.microsoft.com/office/powerpoint/2010/main" val="2887616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A0686E-C289-4911-B9C0-F2E420B07FFE}"/>
              </a:ext>
            </a:extLst>
          </p:cNvPr>
          <p:cNvSpPr>
            <a:spLocks noGrp="1"/>
          </p:cNvSpPr>
          <p:nvPr>
            <p:ph type="body" sz="quarter" idx="11"/>
          </p:nvPr>
        </p:nvSpPr>
        <p:spPr/>
        <p:txBody>
          <a:bodyPr/>
          <a:lstStyle/>
          <a:p>
            <a:r>
              <a:rPr lang="en-US" dirty="0"/>
              <a:t>Taxes On Natural Persons</a:t>
            </a:r>
          </a:p>
          <a:p>
            <a:endParaRPr lang="en-US" dirty="0"/>
          </a:p>
        </p:txBody>
      </p:sp>
    </p:spTree>
    <p:extLst>
      <p:ext uri="{BB962C8B-B14F-4D97-AF65-F5344CB8AC3E}">
        <p14:creationId xmlns:p14="http://schemas.microsoft.com/office/powerpoint/2010/main" val="319288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84633"/>
            <a:ext cx="11160000" cy="492443"/>
          </a:xfrm>
        </p:spPr>
        <p:txBody>
          <a:bodyPr/>
          <a:lstStyle/>
          <a:p>
            <a:r>
              <a:rPr lang="en-US" dirty="0"/>
              <a:t>Personal Income Tax (RC-IVA) </a:t>
            </a:r>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The main subject of this tax is to tax income from persons that work within a dependency relationship.</a:t>
            </a:r>
          </a:p>
          <a:p>
            <a:pPr marL="0" indent="0">
              <a:buNone/>
            </a:pPr>
            <a:r>
              <a:rPr lang="en-US" dirty="0"/>
              <a:t>RC-IVA can be compensated with VAT paid by employees when the perform all purchases of goods and/or services, with the condition that purchases must be documented with invoices.</a:t>
            </a:r>
          </a:p>
          <a:p>
            <a:pPr marL="0" indent="0">
              <a:buNone/>
            </a:pPr>
            <a:endParaRPr lang="en-US" sz="700" dirty="0"/>
          </a:p>
          <a:p>
            <a:pPr marL="0" indent="0">
              <a:buNone/>
            </a:pPr>
            <a:r>
              <a:rPr lang="en-US" dirty="0"/>
              <a:t>The company has the responsibility of acting as a withholding agent; meaning that it is responsible of depositing the RC-IVA to the Tax Administration office coming from paid wages to their employees, who must be included in the payroll.</a:t>
            </a:r>
          </a:p>
          <a:p>
            <a:pPr marL="0" indent="0">
              <a:buNone/>
            </a:pPr>
            <a:endParaRPr lang="en-US" dirty="0"/>
          </a:p>
        </p:txBody>
      </p:sp>
    </p:spTree>
    <p:extLst>
      <p:ext uri="{BB962C8B-B14F-4D97-AF65-F5344CB8AC3E}">
        <p14:creationId xmlns:p14="http://schemas.microsoft.com/office/powerpoint/2010/main" val="284368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Besides Salaries, The Following Are Also Taxed: </a:t>
            </a:r>
          </a:p>
          <a:p>
            <a:pPr marL="0" indent="0">
              <a:buNone/>
            </a:pPr>
            <a:endParaRPr lang="en-US" sz="700" b="1" dirty="0"/>
          </a:p>
          <a:p>
            <a:pPr lvl="4"/>
            <a:r>
              <a:rPr lang="en-US" dirty="0"/>
              <a:t>Premiums,</a:t>
            </a:r>
          </a:p>
          <a:p>
            <a:pPr lvl="4"/>
            <a:r>
              <a:rPr lang="en-US" dirty="0"/>
              <a:t>Bonuses, </a:t>
            </a:r>
          </a:p>
          <a:p>
            <a:pPr lvl="4"/>
            <a:r>
              <a:rPr lang="en-US" dirty="0"/>
              <a:t>Gratuity,</a:t>
            </a:r>
          </a:p>
          <a:p>
            <a:pPr lvl="4"/>
            <a:r>
              <a:rPr lang="en-US" dirty="0"/>
              <a:t>Compensations </a:t>
            </a:r>
          </a:p>
          <a:p>
            <a:pPr lvl="4"/>
            <a:r>
              <a:rPr lang="en-US" dirty="0"/>
              <a:t>Assignments of any nature in cash or kind. </a:t>
            </a:r>
          </a:p>
          <a:p>
            <a:pPr marL="515556" lvl="4" indent="0">
              <a:buNone/>
            </a:pPr>
            <a:endParaRPr lang="en-US" dirty="0"/>
          </a:p>
          <a:p>
            <a:pPr marL="0" indent="0">
              <a:buNone/>
            </a:pPr>
            <a:endParaRPr lang="en-US" dirty="0"/>
          </a:p>
        </p:txBody>
      </p:sp>
      <p:sp>
        <p:nvSpPr>
          <p:cNvPr id="6" name="Title 1">
            <a:extLst>
              <a:ext uri="{FF2B5EF4-FFF2-40B4-BE49-F238E27FC236}">
                <a16:creationId xmlns:a16="http://schemas.microsoft.com/office/drawing/2014/main" id="{720D7F4F-7A9F-3E47-9B24-8F2EA2F04DA0}"/>
              </a:ext>
            </a:extLst>
          </p:cNvPr>
          <p:cNvSpPr>
            <a:spLocks noGrp="1"/>
          </p:cNvSpPr>
          <p:nvPr>
            <p:ph type="title"/>
          </p:nvPr>
        </p:nvSpPr>
        <p:spPr>
          <a:xfrm>
            <a:off x="540000" y="484633"/>
            <a:ext cx="11160000" cy="492443"/>
          </a:xfrm>
        </p:spPr>
        <p:txBody>
          <a:bodyPr/>
          <a:lstStyle/>
          <a:p>
            <a:r>
              <a:rPr lang="en-US" dirty="0"/>
              <a:t>Personal Income Tax (RC-IVA) </a:t>
            </a:r>
          </a:p>
        </p:txBody>
      </p:sp>
    </p:spTree>
    <p:extLst>
      <p:ext uri="{BB962C8B-B14F-4D97-AF65-F5344CB8AC3E}">
        <p14:creationId xmlns:p14="http://schemas.microsoft.com/office/powerpoint/2010/main" val="3582667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Besides Salaries, The Following Are Not Taxed: </a:t>
            </a:r>
          </a:p>
          <a:p>
            <a:pPr marL="0" indent="0">
              <a:buNone/>
            </a:pPr>
            <a:endParaRPr lang="en-US" sz="700" b="1" dirty="0"/>
          </a:p>
          <a:p>
            <a:pPr marL="0" indent="0">
              <a:buNone/>
            </a:pPr>
            <a:r>
              <a:rPr lang="en-US" dirty="0"/>
              <a:t>Traveling and representation expenses that are duly backed up by invoices, from foreign or local origin, whenever they are related to the activity of the company and in case there is a balance that is refunded</a:t>
            </a:r>
          </a:p>
          <a:p>
            <a:pPr marL="0" indent="0">
              <a:buNone/>
            </a:pPr>
            <a:endParaRPr lang="en-US" sz="700" dirty="0"/>
          </a:p>
          <a:p>
            <a:pPr lvl="4" hangingPunct="0"/>
            <a:r>
              <a:rPr lang="en-US" dirty="0"/>
              <a:t>Christmas Bonus.</a:t>
            </a:r>
          </a:p>
          <a:p>
            <a:pPr lvl="4" hangingPunct="0"/>
            <a:r>
              <a:rPr lang="en-US" dirty="0"/>
              <a:t>Social benefits of indemnities and evictions, drawn according to current legal arrangements on the matter.</a:t>
            </a:r>
          </a:p>
          <a:p>
            <a:pPr lvl="4" hangingPunct="0"/>
            <a:r>
              <a:rPr lang="en-US" dirty="0"/>
              <a:t>Pre-family, wedding, birth, lactation, family and burial allowances received according to the Social Security Code.</a:t>
            </a:r>
          </a:p>
          <a:p>
            <a:pPr marL="0" indent="0">
              <a:buNone/>
            </a:pPr>
            <a:endParaRPr lang="en-US" sz="2800" dirty="0"/>
          </a:p>
          <a:p>
            <a:pPr marL="0" indent="0">
              <a:buNone/>
            </a:pPr>
            <a:endParaRPr lang="en-US" sz="2800" dirty="0"/>
          </a:p>
          <a:p>
            <a:pPr marL="515556" lvl="4" indent="0">
              <a:buNone/>
            </a:pPr>
            <a:endParaRPr lang="en-US" dirty="0"/>
          </a:p>
          <a:p>
            <a:pPr marL="0" indent="0">
              <a:buNone/>
            </a:pPr>
            <a:endParaRPr lang="en-US" dirty="0"/>
          </a:p>
        </p:txBody>
      </p:sp>
      <p:sp>
        <p:nvSpPr>
          <p:cNvPr id="6" name="Title 1">
            <a:extLst>
              <a:ext uri="{FF2B5EF4-FFF2-40B4-BE49-F238E27FC236}">
                <a16:creationId xmlns:a16="http://schemas.microsoft.com/office/drawing/2014/main" id="{9A5011C2-FDCA-B641-AB70-43501720F7AB}"/>
              </a:ext>
            </a:extLst>
          </p:cNvPr>
          <p:cNvSpPr>
            <a:spLocks noGrp="1"/>
          </p:cNvSpPr>
          <p:nvPr>
            <p:ph type="title"/>
          </p:nvPr>
        </p:nvSpPr>
        <p:spPr>
          <a:xfrm>
            <a:off x="540000" y="484633"/>
            <a:ext cx="11160000" cy="492443"/>
          </a:xfrm>
        </p:spPr>
        <p:txBody>
          <a:bodyPr/>
          <a:lstStyle/>
          <a:p>
            <a:r>
              <a:rPr lang="en-US" dirty="0"/>
              <a:t>Personal Income Tax (RC-IVA) </a:t>
            </a:r>
          </a:p>
        </p:txBody>
      </p:sp>
    </p:spTree>
    <p:extLst>
      <p:ext uri="{BB962C8B-B14F-4D97-AF65-F5344CB8AC3E}">
        <p14:creationId xmlns:p14="http://schemas.microsoft.com/office/powerpoint/2010/main" val="410523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p:txBody>
          <a:bodyPr/>
          <a:lstStyle/>
          <a:p>
            <a:r>
              <a:rPr lang="es-BO" dirty="0" err="1"/>
              <a:t>Some</a:t>
            </a:r>
            <a:r>
              <a:rPr lang="es-BO" dirty="0"/>
              <a:t> </a:t>
            </a:r>
            <a:r>
              <a:rPr lang="es-BO" dirty="0" err="1"/>
              <a:t>Information</a:t>
            </a:r>
            <a:endParaRPr lang="en-US"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lvl="0" indent="0">
              <a:buNone/>
            </a:pPr>
            <a:endParaRPr lang="en-US" b="1"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buNone/>
            </a:pPr>
            <a:endParaRPr lang="es-BO" dirty="0"/>
          </a:p>
          <a:p>
            <a:pPr marL="0" indent="0" algn="ctr">
              <a:buNone/>
            </a:pPr>
            <a:endParaRPr lang="es-BO" sz="1800" b="1" dirty="0"/>
          </a:p>
          <a:p>
            <a:pPr marL="0" indent="0" algn="ctr">
              <a:buNone/>
            </a:pPr>
            <a:endParaRPr lang="es-BO" sz="1800" b="1" dirty="0"/>
          </a:p>
          <a:p>
            <a:pPr marL="0" indent="0" algn="ctr">
              <a:buNone/>
            </a:pPr>
            <a:endParaRPr lang="es-BO" sz="1800" b="1" dirty="0"/>
          </a:p>
          <a:p>
            <a:pPr marL="0" indent="0" algn="ctr">
              <a:buNone/>
            </a:pPr>
            <a:r>
              <a:rPr lang="es-BO" sz="1800" b="1" dirty="0"/>
              <a:t>Fuente: </a:t>
            </a:r>
            <a:r>
              <a:rPr lang="es-BO" sz="1800" dirty="0"/>
              <a:t>https://www.doingbusiness.org/content/dam/doingBusiness/country/b/bolivia/BOL.pdf</a:t>
            </a:r>
          </a:p>
        </p:txBody>
      </p:sp>
      <p:graphicFrame>
        <p:nvGraphicFramePr>
          <p:cNvPr id="6" name="Tabla 5"/>
          <p:cNvGraphicFramePr>
            <a:graphicFrameLocks noGrp="1"/>
          </p:cNvGraphicFramePr>
          <p:nvPr>
            <p:extLst/>
          </p:nvPr>
        </p:nvGraphicFramePr>
        <p:xfrm>
          <a:off x="4167310" y="1800000"/>
          <a:ext cx="3905380" cy="3878423"/>
        </p:xfrm>
        <a:graphic>
          <a:graphicData uri="http://schemas.openxmlformats.org/drawingml/2006/table">
            <a:tbl>
              <a:tblPr firstRow="1" bandRow="1">
                <a:tableStyleId>{68D230F3-CF80-4859-8CE7-A43EE81993B5}</a:tableStyleId>
              </a:tblPr>
              <a:tblGrid>
                <a:gridCol w="1806967">
                  <a:extLst>
                    <a:ext uri="{9D8B030D-6E8A-4147-A177-3AD203B41FA5}">
                      <a16:colId xmlns:a16="http://schemas.microsoft.com/office/drawing/2014/main" val="3273329700"/>
                    </a:ext>
                  </a:extLst>
                </a:gridCol>
                <a:gridCol w="2098413">
                  <a:extLst>
                    <a:ext uri="{9D8B030D-6E8A-4147-A177-3AD203B41FA5}">
                      <a16:colId xmlns:a16="http://schemas.microsoft.com/office/drawing/2014/main" val="945134077"/>
                    </a:ext>
                  </a:extLst>
                </a:gridCol>
              </a:tblGrid>
              <a:tr h="1394013">
                <a:tc>
                  <a:txBody>
                    <a:bodyPr/>
                    <a:lstStyle/>
                    <a:p>
                      <a:pPr algn="ctr"/>
                      <a:r>
                        <a:rPr lang="es-BO" dirty="0"/>
                        <a:t>City</a:t>
                      </a:r>
                      <a:endParaRPr lang="en-US" dirty="0"/>
                    </a:p>
                  </a:txBody>
                  <a:tcPr anchor="ctr"/>
                </a:tc>
                <a:tc>
                  <a:txBody>
                    <a:bodyPr/>
                    <a:lstStyle/>
                    <a:p>
                      <a:pPr algn="ctr"/>
                      <a:r>
                        <a:rPr lang="es-BO" dirty="0" err="1"/>
                        <a:t>Ease</a:t>
                      </a:r>
                      <a:r>
                        <a:rPr lang="es-BO" dirty="0"/>
                        <a:t> of</a:t>
                      </a:r>
                      <a:r>
                        <a:rPr lang="es-BO" baseline="0" dirty="0"/>
                        <a:t> </a:t>
                      </a:r>
                      <a:r>
                        <a:rPr lang="es-BO" baseline="0" dirty="0" err="1"/>
                        <a:t>doing</a:t>
                      </a:r>
                      <a:r>
                        <a:rPr lang="es-BO" baseline="0" dirty="0"/>
                        <a:t>  Business Bolivia Ranking</a:t>
                      </a:r>
                    </a:p>
                    <a:p>
                      <a:pPr algn="ctr"/>
                      <a:r>
                        <a:rPr lang="es-BO" baseline="0" dirty="0"/>
                        <a:t>1-190</a:t>
                      </a:r>
                      <a:endParaRPr lang="en-US" dirty="0"/>
                    </a:p>
                  </a:txBody>
                  <a:tcPr anchor="ctr"/>
                </a:tc>
                <a:extLst>
                  <a:ext uri="{0D108BD9-81ED-4DB2-BD59-A6C34878D82A}">
                    <a16:rowId xmlns:a16="http://schemas.microsoft.com/office/drawing/2014/main" val="878090807"/>
                  </a:ext>
                </a:extLst>
              </a:tr>
              <a:tr h="496882">
                <a:tc>
                  <a:txBody>
                    <a:bodyPr/>
                    <a:lstStyle/>
                    <a:p>
                      <a:r>
                        <a:rPr lang="es-BO" dirty="0"/>
                        <a:t>Chile</a:t>
                      </a:r>
                      <a:endParaRPr lang="en-US" dirty="0"/>
                    </a:p>
                  </a:txBody>
                  <a:tcPr anchor="ctr"/>
                </a:tc>
                <a:tc>
                  <a:txBody>
                    <a:bodyPr/>
                    <a:lstStyle/>
                    <a:p>
                      <a:pPr algn="ctr"/>
                      <a:r>
                        <a:rPr lang="es-BO" dirty="0"/>
                        <a:t>56</a:t>
                      </a:r>
                      <a:endParaRPr lang="en-US" dirty="0"/>
                    </a:p>
                  </a:txBody>
                  <a:tcPr anchor="ctr"/>
                </a:tc>
                <a:extLst>
                  <a:ext uri="{0D108BD9-81ED-4DB2-BD59-A6C34878D82A}">
                    <a16:rowId xmlns:a16="http://schemas.microsoft.com/office/drawing/2014/main" val="2093062714"/>
                  </a:ext>
                </a:extLst>
              </a:tr>
              <a:tr h="496882">
                <a:tc>
                  <a:txBody>
                    <a:bodyPr/>
                    <a:lstStyle/>
                    <a:p>
                      <a:r>
                        <a:rPr lang="es-BO" dirty="0"/>
                        <a:t>Argentina</a:t>
                      </a:r>
                      <a:endParaRPr lang="en-US" dirty="0"/>
                    </a:p>
                  </a:txBody>
                  <a:tcPr anchor="ctr"/>
                </a:tc>
                <a:tc>
                  <a:txBody>
                    <a:bodyPr/>
                    <a:lstStyle/>
                    <a:p>
                      <a:pPr algn="ctr"/>
                      <a:r>
                        <a:rPr lang="es-BO" dirty="0"/>
                        <a:t>119</a:t>
                      </a:r>
                      <a:endParaRPr lang="en-US" dirty="0"/>
                    </a:p>
                  </a:txBody>
                  <a:tcPr anchor="ctr"/>
                </a:tc>
                <a:extLst>
                  <a:ext uri="{0D108BD9-81ED-4DB2-BD59-A6C34878D82A}">
                    <a16:rowId xmlns:a16="http://schemas.microsoft.com/office/drawing/2014/main" val="2414692736"/>
                  </a:ext>
                </a:extLst>
              </a:tr>
              <a:tr h="496882">
                <a:tc>
                  <a:txBody>
                    <a:bodyPr/>
                    <a:lstStyle/>
                    <a:p>
                      <a:r>
                        <a:rPr lang="es-BO" dirty="0" err="1"/>
                        <a:t>Brazil</a:t>
                      </a:r>
                      <a:r>
                        <a:rPr lang="es-BO" dirty="0"/>
                        <a:t> </a:t>
                      </a:r>
                      <a:endParaRPr lang="en-US" dirty="0"/>
                    </a:p>
                  </a:txBody>
                  <a:tcPr anchor="ctr"/>
                </a:tc>
                <a:tc>
                  <a:txBody>
                    <a:bodyPr/>
                    <a:lstStyle/>
                    <a:p>
                      <a:pPr algn="ctr"/>
                      <a:r>
                        <a:rPr lang="es-BO" dirty="0"/>
                        <a:t>109</a:t>
                      </a:r>
                      <a:endParaRPr lang="en-US" dirty="0"/>
                    </a:p>
                  </a:txBody>
                  <a:tcPr anchor="ctr"/>
                </a:tc>
                <a:extLst>
                  <a:ext uri="{0D108BD9-81ED-4DB2-BD59-A6C34878D82A}">
                    <a16:rowId xmlns:a16="http://schemas.microsoft.com/office/drawing/2014/main" val="1166451853"/>
                  </a:ext>
                </a:extLst>
              </a:tr>
              <a:tr h="496882">
                <a:tc>
                  <a:txBody>
                    <a:bodyPr/>
                    <a:lstStyle/>
                    <a:p>
                      <a:r>
                        <a:rPr lang="es-BO" dirty="0"/>
                        <a:t>Ecuador</a:t>
                      </a:r>
                      <a:endParaRPr lang="en-US" dirty="0"/>
                    </a:p>
                  </a:txBody>
                  <a:tcPr anchor="ctr"/>
                </a:tc>
                <a:tc>
                  <a:txBody>
                    <a:bodyPr/>
                    <a:lstStyle/>
                    <a:p>
                      <a:pPr algn="ctr"/>
                      <a:r>
                        <a:rPr lang="es-BO" dirty="0"/>
                        <a:t>123</a:t>
                      </a:r>
                      <a:endParaRPr lang="en-US" dirty="0"/>
                    </a:p>
                  </a:txBody>
                  <a:tcPr anchor="ctr"/>
                </a:tc>
                <a:extLst>
                  <a:ext uri="{0D108BD9-81ED-4DB2-BD59-A6C34878D82A}">
                    <a16:rowId xmlns:a16="http://schemas.microsoft.com/office/drawing/2014/main" val="3362981070"/>
                  </a:ext>
                </a:extLst>
              </a:tr>
              <a:tr h="496882">
                <a:tc>
                  <a:txBody>
                    <a:bodyPr/>
                    <a:lstStyle/>
                    <a:p>
                      <a:r>
                        <a:rPr lang="es-BO" dirty="0"/>
                        <a:t>Bolivia</a:t>
                      </a:r>
                      <a:endParaRPr lang="en-US" dirty="0"/>
                    </a:p>
                  </a:txBody>
                  <a:tcPr anchor="ctr"/>
                </a:tc>
                <a:tc>
                  <a:txBody>
                    <a:bodyPr/>
                    <a:lstStyle/>
                    <a:p>
                      <a:pPr algn="ctr"/>
                      <a:r>
                        <a:rPr lang="es-BO" dirty="0"/>
                        <a:t>156</a:t>
                      </a:r>
                      <a:endParaRPr lang="en-US" dirty="0"/>
                    </a:p>
                  </a:txBody>
                  <a:tcPr anchor="ctr"/>
                </a:tc>
                <a:extLst>
                  <a:ext uri="{0D108BD9-81ED-4DB2-BD59-A6C34878D82A}">
                    <a16:rowId xmlns:a16="http://schemas.microsoft.com/office/drawing/2014/main" val="1850764394"/>
                  </a:ext>
                </a:extLst>
              </a:tr>
            </a:tbl>
          </a:graphicData>
        </a:graphic>
      </p:graphicFrame>
    </p:spTree>
    <p:extLst>
      <p:ext uri="{BB962C8B-B14F-4D97-AF65-F5344CB8AC3E}">
        <p14:creationId xmlns:p14="http://schemas.microsoft.com/office/powerpoint/2010/main" val="353320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b="1" dirty="0"/>
              <a:t>Tax Rate</a:t>
            </a:r>
          </a:p>
          <a:p>
            <a:pPr marL="0" indent="0">
              <a:buNone/>
            </a:pPr>
            <a:r>
              <a:rPr lang="en-US" dirty="0"/>
              <a:t>Tax rate is 13% on the total earned amount, minus short and long term social security rates.</a:t>
            </a:r>
          </a:p>
          <a:p>
            <a:pPr marL="0" indent="0">
              <a:buNone/>
            </a:pPr>
            <a:endParaRPr lang="en-US" dirty="0"/>
          </a:p>
          <a:p>
            <a:pPr marL="0" indent="0">
              <a:buNone/>
            </a:pPr>
            <a:r>
              <a:rPr lang="en-US" b="1" dirty="0"/>
              <a:t>Tax Liquidation</a:t>
            </a:r>
            <a:endParaRPr lang="en-US" dirty="0"/>
          </a:p>
          <a:p>
            <a:pPr marL="0" indent="0">
              <a:buNone/>
            </a:pPr>
            <a:r>
              <a:rPr lang="en-US" dirty="0"/>
              <a:t>Monthly, days 13 and 22 of the following month from the fiscal period which is being liquidated, based on the last digit of the NIT (Tributary Number Identification)</a:t>
            </a:r>
          </a:p>
          <a:p>
            <a:pPr marL="0" indent="0">
              <a:buNone/>
            </a:pPr>
            <a:endParaRPr lang="en-US" dirty="0"/>
          </a:p>
        </p:txBody>
      </p:sp>
      <p:sp>
        <p:nvSpPr>
          <p:cNvPr id="6" name="Title 1">
            <a:extLst>
              <a:ext uri="{FF2B5EF4-FFF2-40B4-BE49-F238E27FC236}">
                <a16:creationId xmlns:a16="http://schemas.microsoft.com/office/drawing/2014/main" id="{8B26029E-CC44-F84B-9350-CA1F42628CF2}"/>
              </a:ext>
            </a:extLst>
          </p:cNvPr>
          <p:cNvSpPr>
            <a:spLocks noGrp="1"/>
          </p:cNvSpPr>
          <p:nvPr>
            <p:ph type="title"/>
          </p:nvPr>
        </p:nvSpPr>
        <p:spPr>
          <a:xfrm>
            <a:off x="540000" y="484633"/>
            <a:ext cx="11160000" cy="492443"/>
          </a:xfrm>
        </p:spPr>
        <p:txBody>
          <a:bodyPr/>
          <a:lstStyle/>
          <a:p>
            <a:r>
              <a:rPr lang="en-US" dirty="0"/>
              <a:t>Personal Income Tax (RC-IVA) </a:t>
            </a:r>
          </a:p>
        </p:txBody>
      </p:sp>
    </p:spTree>
    <p:extLst>
      <p:ext uri="{BB962C8B-B14F-4D97-AF65-F5344CB8AC3E}">
        <p14:creationId xmlns:p14="http://schemas.microsoft.com/office/powerpoint/2010/main" val="3680364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97225-ADB4-483A-93CF-BDECB87D6A41}"/>
              </a:ext>
            </a:extLst>
          </p:cNvPr>
          <p:cNvSpPr>
            <a:spLocks noGrp="1"/>
          </p:cNvSpPr>
          <p:nvPr>
            <p:ph type="body" sz="quarter" idx="10"/>
          </p:nvPr>
        </p:nvSpPr>
        <p:spPr/>
        <p:txBody>
          <a:bodyPr/>
          <a:lstStyle/>
          <a:p>
            <a:r>
              <a:rPr lang="es-BO" dirty="0"/>
              <a:t>Roberto Viscafé Ureña</a:t>
            </a:r>
          </a:p>
          <a:p>
            <a:r>
              <a:rPr lang="es-BO" dirty="0"/>
              <a:t>roberto.viscafe@crowe.com.bo</a:t>
            </a:r>
          </a:p>
          <a:p>
            <a:r>
              <a:rPr lang="es-BO" dirty="0"/>
              <a:t>International Liaison </a:t>
            </a:r>
            <a:r>
              <a:rPr lang="es-BO" dirty="0" err="1"/>
              <a:t>Partner</a:t>
            </a:r>
            <a:endParaRPr lang="es-BO" dirty="0"/>
          </a:p>
          <a:p>
            <a:endParaRPr lang="en-US" dirty="0"/>
          </a:p>
        </p:txBody>
      </p:sp>
    </p:spTree>
    <p:extLst>
      <p:ext uri="{BB962C8B-B14F-4D97-AF65-F5344CB8AC3E}">
        <p14:creationId xmlns:p14="http://schemas.microsoft.com/office/powerpoint/2010/main" val="299772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492443"/>
          </a:xfrm>
        </p:spPr>
        <p:txBody>
          <a:bodyPr/>
          <a:lstStyle/>
          <a:p>
            <a:r>
              <a:rPr lang="en-US" dirty="0"/>
              <a:t>Tax incentives on investment</a:t>
            </a:r>
            <a:endParaRPr lang="en-US" sz="2400" dirty="0"/>
          </a:p>
        </p:txBody>
      </p:sp>
      <p:sp>
        <p:nvSpPr>
          <p:cNvPr id="3" name="Text Placeholder 2">
            <a:extLst>
              <a:ext uri="{FF2B5EF4-FFF2-40B4-BE49-F238E27FC236}">
                <a16:creationId xmlns:a16="http://schemas.microsoft.com/office/drawing/2014/main" id="{AD2EA979-B7B6-421C-A1E7-B7AFC9E844EF}"/>
              </a:ext>
            </a:extLst>
          </p:cNvPr>
          <p:cNvSpPr>
            <a:spLocks noGrp="1"/>
          </p:cNvSpPr>
          <p:nvPr>
            <p:ph type="body" sz="quarter" idx="10"/>
          </p:nvPr>
        </p:nvSpPr>
        <p:spPr>
          <a:xfrm>
            <a:off x="540000" y="1800000"/>
            <a:ext cx="11160000" cy="4527648"/>
          </a:xfrm>
        </p:spPr>
        <p:txBody>
          <a:bodyPr/>
          <a:lstStyle/>
          <a:p>
            <a:pPr marL="0" indent="0">
              <a:buNone/>
            </a:pPr>
            <a:r>
              <a:rPr lang="en-US" dirty="0"/>
              <a:t>There are no local government's restrictive regulations on foreign investments. </a:t>
            </a:r>
            <a:endParaRPr lang="es-BO" dirty="0"/>
          </a:p>
          <a:p>
            <a:pPr marL="0" indent="0">
              <a:buNone/>
            </a:pPr>
            <a:r>
              <a:rPr lang="es-BO" dirty="0"/>
              <a:t>Bolivia has the following tax incentives on profits:</a:t>
            </a:r>
          </a:p>
          <a:p>
            <a:pPr lvl="4"/>
            <a:r>
              <a:rPr lang="en-US" dirty="0"/>
              <a:t>Investments in the city of El Alto are exempt of the IUE for 10 years.</a:t>
            </a:r>
          </a:p>
          <a:p>
            <a:pPr lvl="4"/>
            <a:r>
              <a:rPr lang="en-US" dirty="0"/>
              <a:t>Companies dedicated to tourism activities, established in the city of Sucre, has the exemption of the IUE for 10 years.</a:t>
            </a:r>
          </a:p>
          <a:p>
            <a:pPr lvl="4"/>
            <a:r>
              <a:rPr lang="en-US" dirty="0"/>
              <a:t>Exemption for 10 years of payment: national, departmental, municipal, and university taxes to all of the manufacturing industries established on the cities of Oruro and Potosi.</a:t>
            </a:r>
          </a:p>
          <a:p>
            <a:pPr lvl="4"/>
            <a:r>
              <a:rPr lang="en-US" dirty="0"/>
              <a:t>deferred payment on the Value Added Tax </a:t>
            </a:r>
            <a:r>
              <a:rPr lang="en-US" b="1" dirty="0"/>
              <a:t>(VAT)</a:t>
            </a:r>
            <a:r>
              <a:rPr lang="en-US" dirty="0"/>
              <a:t> payment and Customs Liens on entrance of capital goods of up to 36 months with the previous payment of </a:t>
            </a:r>
            <a:r>
              <a:rPr lang="en-US" b="1" dirty="0"/>
              <a:t>10%.</a:t>
            </a:r>
          </a:p>
          <a:p>
            <a:pPr lvl="4"/>
            <a:endParaRPr lang="en-US" dirty="0"/>
          </a:p>
        </p:txBody>
      </p:sp>
    </p:spTree>
    <p:extLst>
      <p:ext uri="{BB962C8B-B14F-4D97-AF65-F5344CB8AC3E}">
        <p14:creationId xmlns:p14="http://schemas.microsoft.com/office/powerpoint/2010/main" val="411842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57514FE-BFF9-9649-866F-CC19BC3B3F69}"/>
              </a:ext>
            </a:extLst>
          </p:cNvPr>
          <p:cNvSpPr>
            <a:spLocks noGrp="1" noChangeArrowheads="1"/>
          </p:cNvSpPr>
          <p:nvPr>
            <p:ph type="title"/>
          </p:nvPr>
        </p:nvSpPr>
        <p:spPr bwMode="auto">
          <a:xfrm>
            <a:off x="3170239" y="617539"/>
            <a:ext cx="5373687" cy="523220"/>
          </a:xfrm>
          <a:solidFill>
            <a:srgbClr val="FFFFFF"/>
          </a:solidFill>
          <a:ln>
            <a:solidFill>
              <a:srgbClr val="000000"/>
            </a:solidFill>
            <a:miter lim="800000"/>
            <a:headEnd/>
            <a:tailEnd/>
          </a:ln>
        </p:spPr>
        <p:txBody>
          <a:bodyPr vert="horz" wrap="square" lIns="91440" tIns="45720" rIns="91440" bIns="45720" numCol="1" rtlCol="0" anchor="t" anchorCtr="0" compatLnSpc="1">
            <a:prstTxWarp prst="textNoShape">
              <a:avLst/>
            </a:prstTxWarp>
            <a:spAutoFit/>
          </a:bodyPr>
          <a:lstStyle/>
          <a:p>
            <a:pPr algn="ctr" eaLnBrk="1" hangingPunct="1"/>
            <a:r>
              <a:rPr lang="es-ES_tradnl" altLang="es-BO" sz="2800" dirty="0"/>
              <a:t>DDT Bolivia </a:t>
            </a:r>
            <a:endParaRPr lang="es-ES" altLang="es-BO" sz="2800" dirty="0"/>
          </a:p>
        </p:txBody>
      </p:sp>
      <p:pic>
        <p:nvPicPr>
          <p:cNvPr id="73731" name="Picture 4" descr="escudo">
            <a:extLst>
              <a:ext uri="{FF2B5EF4-FFF2-40B4-BE49-F238E27FC236}">
                <a16:creationId xmlns:a16="http://schemas.microsoft.com/office/drawing/2014/main" id="{1812736F-0E86-E64A-A589-A045C791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1"/>
            <a:ext cx="25146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escudo">
            <a:extLst>
              <a:ext uri="{FF2B5EF4-FFF2-40B4-BE49-F238E27FC236}">
                <a16:creationId xmlns:a16="http://schemas.microsoft.com/office/drawing/2014/main" id="{E6F4BEC0-AE5F-2B4D-9FA3-18A9A8C007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8751" y="333375"/>
            <a:ext cx="1008063" cy="839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64" name="Picture 7" descr="1931-1939">
            <a:hlinkClick r:id="rId3"/>
            <a:extLst>
              <a:ext uri="{FF2B5EF4-FFF2-40B4-BE49-F238E27FC236}">
                <a16:creationId xmlns:a16="http://schemas.microsoft.com/office/drawing/2014/main" id="{CDE73045-9DDD-E340-A2A0-B99C2A3C7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506" y="4652965"/>
            <a:ext cx="866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4" name="Group 9">
            <a:extLst>
              <a:ext uri="{FF2B5EF4-FFF2-40B4-BE49-F238E27FC236}">
                <a16:creationId xmlns:a16="http://schemas.microsoft.com/office/drawing/2014/main" id="{F62D3FDD-FA42-0F42-A82B-5ABCA7209EF4}"/>
              </a:ext>
            </a:extLst>
          </p:cNvPr>
          <p:cNvGrpSpPr>
            <a:grpSpLocks/>
          </p:cNvGrpSpPr>
          <p:nvPr/>
        </p:nvGrpSpPr>
        <p:grpSpPr bwMode="auto">
          <a:xfrm>
            <a:off x="2187576" y="2927351"/>
            <a:ext cx="1389063" cy="765175"/>
            <a:chOff x="1189" y="2393"/>
            <a:chExt cx="875" cy="482"/>
          </a:xfrm>
        </p:grpSpPr>
        <p:pic>
          <p:nvPicPr>
            <p:cNvPr id="73762" name="Picture 10" descr="La Bandera de Alemania">
              <a:extLst>
                <a:ext uri="{FF2B5EF4-FFF2-40B4-BE49-F238E27FC236}">
                  <a16:creationId xmlns:a16="http://schemas.microsoft.com/office/drawing/2014/main" id="{74789287-1F3D-194F-B4C3-FC0E398BEA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 y="2393"/>
              <a:ext cx="55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3" name="Text Box 11">
              <a:extLst>
                <a:ext uri="{FF2B5EF4-FFF2-40B4-BE49-F238E27FC236}">
                  <a16:creationId xmlns:a16="http://schemas.microsoft.com/office/drawing/2014/main" id="{171FC664-02DB-8346-8787-0051AC1F868E}"/>
                </a:ext>
              </a:extLst>
            </p:cNvPr>
            <p:cNvSpPr txBox="1">
              <a:spLocks noChangeArrowheads="1"/>
            </p:cNvSpPr>
            <p:nvPr/>
          </p:nvSpPr>
          <p:spPr bwMode="auto">
            <a:xfrm>
              <a:off x="1519" y="2750"/>
              <a:ext cx="5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eaLnBrk="1" hangingPunct="1">
                <a:spcBef>
                  <a:spcPct val="50000"/>
                </a:spcBef>
              </a:pPr>
              <a:r>
                <a:rPr lang="es-ES" altLang="es-BO" sz="700" b="1">
                  <a:latin typeface="Verdana" panose="020B0604030504040204" pitchFamily="34" charset="0"/>
                </a:rPr>
                <a:t>ALEMANIA</a:t>
              </a:r>
            </a:p>
          </p:txBody>
        </p:sp>
      </p:grpSp>
      <p:grpSp>
        <p:nvGrpSpPr>
          <p:cNvPr id="73735" name="Group 12">
            <a:extLst>
              <a:ext uri="{FF2B5EF4-FFF2-40B4-BE49-F238E27FC236}">
                <a16:creationId xmlns:a16="http://schemas.microsoft.com/office/drawing/2014/main" id="{1F5000FC-CAA3-7E47-9465-8967570DEFDF}"/>
              </a:ext>
            </a:extLst>
          </p:cNvPr>
          <p:cNvGrpSpPr>
            <a:grpSpLocks/>
          </p:cNvGrpSpPr>
          <p:nvPr/>
        </p:nvGrpSpPr>
        <p:grpSpPr bwMode="auto">
          <a:xfrm>
            <a:off x="8472489" y="3070225"/>
            <a:ext cx="936625" cy="546100"/>
            <a:chOff x="2018" y="2568"/>
            <a:chExt cx="590" cy="344"/>
          </a:xfrm>
        </p:grpSpPr>
        <p:pic>
          <p:nvPicPr>
            <p:cNvPr id="73760" name="Picture 13" descr="suecia">
              <a:extLst>
                <a:ext uri="{FF2B5EF4-FFF2-40B4-BE49-F238E27FC236}">
                  <a16:creationId xmlns:a16="http://schemas.microsoft.com/office/drawing/2014/main" id="{083060D8-B56A-8748-85CC-6E5514824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2568"/>
              <a:ext cx="5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1" name="Text Box 14">
              <a:extLst>
                <a:ext uri="{FF2B5EF4-FFF2-40B4-BE49-F238E27FC236}">
                  <a16:creationId xmlns:a16="http://schemas.microsoft.com/office/drawing/2014/main" id="{A7B0A7DE-14F8-B64B-A5E6-11F4E5535325}"/>
                </a:ext>
              </a:extLst>
            </p:cNvPr>
            <p:cNvSpPr txBox="1">
              <a:spLocks noChangeArrowheads="1"/>
            </p:cNvSpPr>
            <p:nvPr/>
          </p:nvSpPr>
          <p:spPr bwMode="auto">
            <a:xfrm>
              <a:off x="2199" y="2750"/>
              <a:ext cx="40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eaLnBrk="1" hangingPunct="1">
                <a:spcBef>
                  <a:spcPct val="50000"/>
                </a:spcBef>
              </a:pPr>
              <a:r>
                <a:rPr lang="es-ES" altLang="es-BO" sz="700" b="1">
                  <a:solidFill>
                    <a:schemeClr val="accent1"/>
                  </a:solidFill>
                  <a:latin typeface="Verdana" panose="020B0604030504040204" pitchFamily="34" charset="0"/>
                </a:rPr>
                <a:t>SUECIA</a:t>
              </a:r>
            </a:p>
          </p:txBody>
        </p:sp>
      </p:grpSp>
      <p:grpSp>
        <p:nvGrpSpPr>
          <p:cNvPr id="73736" name="Group 15">
            <a:extLst>
              <a:ext uri="{FF2B5EF4-FFF2-40B4-BE49-F238E27FC236}">
                <a16:creationId xmlns:a16="http://schemas.microsoft.com/office/drawing/2014/main" id="{52E62528-813D-C342-ADAC-25F2BA73E7A9}"/>
              </a:ext>
            </a:extLst>
          </p:cNvPr>
          <p:cNvGrpSpPr>
            <a:grpSpLocks/>
          </p:cNvGrpSpPr>
          <p:nvPr/>
        </p:nvGrpSpPr>
        <p:grpSpPr bwMode="auto">
          <a:xfrm>
            <a:off x="8472489" y="3789363"/>
            <a:ext cx="865187" cy="527050"/>
            <a:chOff x="2426" y="2659"/>
            <a:chExt cx="545" cy="332"/>
          </a:xfrm>
        </p:grpSpPr>
        <p:pic>
          <p:nvPicPr>
            <p:cNvPr id="73758" name="Picture 16" descr="flags_of_France">
              <a:extLst>
                <a:ext uri="{FF2B5EF4-FFF2-40B4-BE49-F238E27FC236}">
                  <a16:creationId xmlns:a16="http://schemas.microsoft.com/office/drawing/2014/main" id="{CE7C6501-5400-5E4F-BA82-0747F13D06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 y="2659"/>
              <a:ext cx="54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9" name="Text Box 17">
              <a:extLst>
                <a:ext uri="{FF2B5EF4-FFF2-40B4-BE49-F238E27FC236}">
                  <a16:creationId xmlns:a16="http://schemas.microsoft.com/office/drawing/2014/main" id="{84EE668A-8684-EE4A-906F-7E620FBD7578}"/>
                </a:ext>
              </a:extLst>
            </p:cNvPr>
            <p:cNvSpPr txBox="1">
              <a:spLocks noChangeArrowheads="1"/>
            </p:cNvSpPr>
            <p:nvPr/>
          </p:nvSpPr>
          <p:spPr bwMode="auto">
            <a:xfrm>
              <a:off x="2426" y="2796"/>
              <a:ext cx="5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700" b="1">
                  <a:solidFill>
                    <a:schemeClr val="tx1"/>
                  </a:solidFill>
                  <a:latin typeface="Verdana" panose="020B0604030504040204" pitchFamily="34" charset="0"/>
                </a:rPr>
                <a:t>FRANCIA</a:t>
              </a:r>
            </a:p>
          </p:txBody>
        </p:sp>
      </p:grpSp>
      <p:grpSp>
        <p:nvGrpSpPr>
          <p:cNvPr id="73737" name="Group 18">
            <a:extLst>
              <a:ext uri="{FF2B5EF4-FFF2-40B4-BE49-F238E27FC236}">
                <a16:creationId xmlns:a16="http://schemas.microsoft.com/office/drawing/2014/main" id="{D1C92A56-DFF6-964C-8100-2AB5048DF416}"/>
              </a:ext>
            </a:extLst>
          </p:cNvPr>
          <p:cNvGrpSpPr>
            <a:grpSpLocks/>
          </p:cNvGrpSpPr>
          <p:nvPr/>
        </p:nvGrpSpPr>
        <p:grpSpPr bwMode="auto">
          <a:xfrm>
            <a:off x="8472488" y="4545014"/>
            <a:ext cx="1008062" cy="541337"/>
            <a:chOff x="4105" y="3113"/>
            <a:chExt cx="635" cy="341"/>
          </a:xfrm>
        </p:grpSpPr>
        <p:pic>
          <p:nvPicPr>
            <p:cNvPr id="73756" name="Picture 19" descr="reino-unido">
              <a:extLst>
                <a:ext uri="{FF2B5EF4-FFF2-40B4-BE49-F238E27FC236}">
                  <a16:creationId xmlns:a16="http://schemas.microsoft.com/office/drawing/2014/main" id="{E5CCB747-036C-9842-BA3B-3C666F898F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5" y="3113"/>
              <a:ext cx="59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7" name="Text Box 20">
              <a:extLst>
                <a:ext uri="{FF2B5EF4-FFF2-40B4-BE49-F238E27FC236}">
                  <a16:creationId xmlns:a16="http://schemas.microsoft.com/office/drawing/2014/main" id="{55254B68-112E-264D-87F4-3D935083BC0D}"/>
                </a:ext>
              </a:extLst>
            </p:cNvPr>
            <p:cNvSpPr txBox="1">
              <a:spLocks noChangeArrowheads="1"/>
            </p:cNvSpPr>
            <p:nvPr/>
          </p:nvSpPr>
          <p:spPr bwMode="auto">
            <a:xfrm>
              <a:off x="4105" y="3214"/>
              <a:ext cx="6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700" b="1">
                  <a:solidFill>
                    <a:schemeClr val="accent1"/>
                  </a:solidFill>
                  <a:latin typeface="Verdana" panose="020B0604030504040204" pitchFamily="34" charset="0"/>
                </a:rPr>
                <a:t>REINO UNIDO</a:t>
              </a:r>
            </a:p>
          </p:txBody>
        </p:sp>
      </p:grpSp>
      <p:grpSp>
        <p:nvGrpSpPr>
          <p:cNvPr id="73738" name="Group 21">
            <a:extLst>
              <a:ext uri="{FF2B5EF4-FFF2-40B4-BE49-F238E27FC236}">
                <a16:creationId xmlns:a16="http://schemas.microsoft.com/office/drawing/2014/main" id="{036B8C17-E0C0-9949-9636-9FD42C12AF28}"/>
              </a:ext>
            </a:extLst>
          </p:cNvPr>
          <p:cNvGrpSpPr>
            <a:grpSpLocks/>
          </p:cNvGrpSpPr>
          <p:nvPr/>
        </p:nvGrpSpPr>
        <p:grpSpPr bwMode="auto">
          <a:xfrm>
            <a:off x="2185991" y="3783014"/>
            <a:ext cx="984250" cy="600075"/>
            <a:chOff x="3956" y="1344"/>
            <a:chExt cx="620" cy="378"/>
          </a:xfrm>
        </p:grpSpPr>
        <p:pic>
          <p:nvPicPr>
            <p:cNvPr id="73754" name="Picture 22" descr="bandarge">
              <a:extLst>
                <a:ext uri="{FF2B5EF4-FFF2-40B4-BE49-F238E27FC236}">
                  <a16:creationId xmlns:a16="http://schemas.microsoft.com/office/drawing/2014/main" id="{CF115912-D7AE-BF4E-86D5-C50F48A958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6" y="1344"/>
              <a:ext cx="553"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5" name="Text Box 23">
              <a:extLst>
                <a:ext uri="{FF2B5EF4-FFF2-40B4-BE49-F238E27FC236}">
                  <a16:creationId xmlns:a16="http://schemas.microsoft.com/office/drawing/2014/main" id="{F72AC43C-C525-E34F-BF05-94AC8D38223C}"/>
                </a:ext>
              </a:extLst>
            </p:cNvPr>
            <p:cNvSpPr txBox="1">
              <a:spLocks noChangeArrowheads="1"/>
            </p:cNvSpPr>
            <p:nvPr/>
          </p:nvSpPr>
          <p:spPr bwMode="auto">
            <a:xfrm>
              <a:off x="3987" y="1582"/>
              <a:ext cx="58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700" b="1" dirty="0">
                  <a:latin typeface="Verdana" panose="020B0604030504040204" pitchFamily="34" charset="0"/>
                </a:rPr>
                <a:t>ARGENTINA</a:t>
              </a:r>
            </a:p>
          </p:txBody>
        </p:sp>
      </p:grpSp>
      <p:grpSp>
        <p:nvGrpSpPr>
          <p:cNvPr id="73739" name="Group 24">
            <a:extLst>
              <a:ext uri="{FF2B5EF4-FFF2-40B4-BE49-F238E27FC236}">
                <a16:creationId xmlns:a16="http://schemas.microsoft.com/office/drawing/2014/main" id="{ABB58B9B-7DE9-5D41-A3B5-1CEDF93EC868}"/>
              </a:ext>
            </a:extLst>
          </p:cNvPr>
          <p:cNvGrpSpPr>
            <a:grpSpLocks/>
          </p:cNvGrpSpPr>
          <p:nvPr/>
        </p:nvGrpSpPr>
        <p:grpSpPr bwMode="auto">
          <a:xfrm>
            <a:off x="3790951" y="2133600"/>
            <a:ext cx="792163" cy="431800"/>
            <a:chOff x="4876" y="1434"/>
            <a:chExt cx="544" cy="359"/>
          </a:xfrm>
        </p:grpSpPr>
        <p:pic>
          <p:nvPicPr>
            <p:cNvPr id="73752" name="Picture 25" descr="colombia">
              <a:extLst>
                <a:ext uri="{FF2B5EF4-FFF2-40B4-BE49-F238E27FC236}">
                  <a16:creationId xmlns:a16="http://schemas.microsoft.com/office/drawing/2014/main" id="{B2FF638F-C89E-1A4B-A9A9-D71687725A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 y="1434"/>
              <a:ext cx="53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3" name="Text Box 26">
              <a:extLst>
                <a:ext uri="{FF2B5EF4-FFF2-40B4-BE49-F238E27FC236}">
                  <a16:creationId xmlns:a16="http://schemas.microsoft.com/office/drawing/2014/main" id="{09FAF383-D6F4-3D47-B88C-42EEFB192116}"/>
                </a:ext>
              </a:extLst>
            </p:cNvPr>
            <p:cNvSpPr txBox="1">
              <a:spLocks noChangeArrowheads="1"/>
            </p:cNvSpPr>
            <p:nvPr/>
          </p:nvSpPr>
          <p:spPr bwMode="auto">
            <a:xfrm>
              <a:off x="4876" y="1480"/>
              <a:ext cx="5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700" b="1">
                  <a:solidFill>
                    <a:schemeClr val="tx1"/>
                  </a:solidFill>
                  <a:latin typeface="Verdana" panose="020B0604030504040204" pitchFamily="34" charset="0"/>
                </a:rPr>
                <a:t>COLOMBIA</a:t>
              </a:r>
            </a:p>
          </p:txBody>
        </p:sp>
      </p:grpSp>
      <p:grpSp>
        <p:nvGrpSpPr>
          <p:cNvPr id="73740" name="Group 27">
            <a:extLst>
              <a:ext uri="{FF2B5EF4-FFF2-40B4-BE49-F238E27FC236}">
                <a16:creationId xmlns:a16="http://schemas.microsoft.com/office/drawing/2014/main" id="{D8792666-6549-444B-980C-537CB969F204}"/>
              </a:ext>
            </a:extLst>
          </p:cNvPr>
          <p:cNvGrpSpPr>
            <a:grpSpLocks/>
          </p:cNvGrpSpPr>
          <p:nvPr/>
        </p:nvGrpSpPr>
        <p:grpSpPr bwMode="auto">
          <a:xfrm>
            <a:off x="4656138" y="2133600"/>
            <a:ext cx="792162" cy="431800"/>
            <a:chOff x="6237" y="1072"/>
            <a:chExt cx="499" cy="272"/>
          </a:xfrm>
        </p:grpSpPr>
        <p:pic>
          <p:nvPicPr>
            <p:cNvPr id="73750" name="Picture 28" descr="flag_of_Bolivia">
              <a:extLst>
                <a:ext uri="{FF2B5EF4-FFF2-40B4-BE49-F238E27FC236}">
                  <a16:creationId xmlns:a16="http://schemas.microsoft.com/office/drawing/2014/main" id="{A2957623-A4DC-424D-8327-20408761DA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 y="1072"/>
              <a:ext cx="49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1" name="Text Box 29">
              <a:extLst>
                <a:ext uri="{FF2B5EF4-FFF2-40B4-BE49-F238E27FC236}">
                  <a16:creationId xmlns:a16="http://schemas.microsoft.com/office/drawing/2014/main" id="{9864D257-F4F8-A04D-B32A-7645AA6B3618}"/>
                </a:ext>
              </a:extLst>
            </p:cNvPr>
            <p:cNvSpPr txBox="1">
              <a:spLocks noChangeArrowheads="1"/>
            </p:cNvSpPr>
            <p:nvPr/>
          </p:nvSpPr>
          <p:spPr bwMode="auto">
            <a:xfrm>
              <a:off x="6237" y="1208"/>
              <a:ext cx="4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800" b="1">
                  <a:solidFill>
                    <a:schemeClr val="tx1"/>
                  </a:solidFill>
                  <a:latin typeface="Verdana" panose="020B0604030504040204" pitchFamily="34" charset="0"/>
                </a:rPr>
                <a:t>BOLIVIA</a:t>
              </a:r>
            </a:p>
          </p:txBody>
        </p:sp>
      </p:grpSp>
      <p:grpSp>
        <p:nvGrpSpPr>
          <p:cNvPr id="73741" name="Group 30">
            <a:extLst>
              <a:ext uri="{FF2B5EF4-FFF2-40B4-BE49-F238E27FC236}">
                <a16:creationId xmlns:a16="http://schemas.microsoft.com/office/drawing/2014/main" id="{2684AA71-73DF-234D-AD30-74AE4E3BF4C6}"/>
              </a:ext>
            </a:extLst>
          </p:cNvPr>
          <p:cNvGrpSpPr>
            <a:grpSpLocks/>
          </p:cNvGrpSpPr>
          <p:nvPr/>
        </p:nvGrpSpPr>
        <p:grpSpPr bwMode="auto">
          <a:xfrm>
            <a:off x="5519738" y="2133600"/>
            <a:ext cx="792162" cy="503238"/>
            <a:chOff x="6237" y="1389"/>
            <a:chExt cx="499" cy="318"/>
          </a:xfrm>
        </p:grpSpPr>
        <p:pic>
          <p:nvPicPr>
            <p:cNvPr id="73748" name="Picture 31" descr="flag_of_Ecuador">
              <a:extLst>
                <a:ext uri="{FF2B5EF4-FFF2-40B4-BE49-F238E27FC236}">
                  <a16:creationId xmlns:a16="http://schemas.microsoft.com/office/drawing/2014/main" id="{5A5E601A-F0D2-AB47-93D3-1BDF4E8AE4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7" y="1389"/>
              <a:ext cx="499"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9" name="Text Box 32">
              <a:extLst>
                <a:ext uri="{FF2B5EF4-FFF2-40B4-BE49-F238E27FC236}">
                  <a16:creationId xmlns:a16="http://schemas.microsoft.com/office/drawing/2014/main" id="{0C56B4DF-FE9A-6B41-AFD4-B03E11518DC1}"/>
                </a:ext>
              </a:extLst>
            </p:cNvPr>
            <p:cNvSpPr txBox="1">
              <a:spLocks noChangeArrowheads="1"/>
            </p:cNvSpPr>
            <p:nvPr/>
          </p:nvSpPr>
          <p:spPr bwMode="auto">
            <a:xfrm>
              <a:off x="6283" y="1390"/>
              <a:ext cx="4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eaLnBrk="1" hangingPunct="1">
                <a:spcBef>
                  <a:spcPct val="50000"/>
                </a:spcBef>
              </a:pPr>
              <a:r>
                <a:rPr lang="es-ES" altLang="es-BO" sz="700" b="1">
                  <a:solidFill>
                    <a:schemeClr val="tx1"/>
                  </a:solidFill>
                  <a:latin typeface="Verdana" panose="020B0604030504040204" pitchFamily="34" charset="0"/>
                </a:rPr>
                <a:t>ECUADOR</a:t>
              </a:r>
            </a:p>
          </p:txBody>
        </p:sp>
      </p:grpSp>
      <p:grpSp>
        <p:nvGrpSpPr>
          <p:cNvPr id="73742" name="Group 33">
            <a:extLst>
              <a:ext uri="{FF2B5EF4-FFF2-40B4-BE49-F238E27FC236}">
                <a16:creationId xmlns:a16="http://schemas.microsoft.com/office/drawing/2014/main" id="{20957F14-998F-8B47-ADCE-F0F2B7CB6581}"/>
              </a:ext>
            </a:extLst>
          </p:cNvPr>
          <p:cNvGrpSpPr>
            <a:grpSpLocks/>
          </p:cNvGrpSpPr>
          <p:nvPr/>
        </p:nvGrpSpPr>
        <p:grpSpPr bwMode="auto">
          <a:xfrm>
            <a:off x="6383338" y="2133600"/>
            <a:ext cx="792162" cy="522288"/>
            <a:chOff x="6237" y="1752"/>
            <a:chExt cx="499" cy="309"/>
          </a:xfrm>
        </p:grpSpPr>
        <p:pic>
          <p:nvPicPr>
            <p:cNvPr id="73746" name="Picture 34" descr="perú">
              <a:extLst>
                <a:ext uri="{FF2B5EF4-FFF2-40B4-BE49-F238E27FC236}">
                  <a16:creationId xmlns:a16="http://schemas.microsoft.com/office/drawing/2014/main" id="{4A4931F0-871D-E84A-B338-9BE2996EAA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7" y="1752"/>
              <a:ext cx="499"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7" name="Text Box 35">
              <a:extLst>
                <a:ext uri="{FF2B5EF4-FFF2-40B4-BE49-F238E27FC236}">
                  <a16:creationId xmlns:a16="http://schemas.microsoft.com/office/drawing/2014/main" id="{2BC4BA6F-470B-424E-8886-8EEB03393AC1}"/>
                </a:ext>
              </a:extLst>
            </p:cNvPr>
            <p:cNvSpPr txBox="1">
              <a:spLocks noChangeArrowheads="1"/>
            </p:cNvSpPr>
            <p:nvPr/>
          </p:nvSpPr>
          <p:spPr bwMode="auto">
            <a:xfrm>
              <a:off x="6327" y="1934"/>
              <a:ext cx="36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algn="ctr" eaLnBrk="1" hangingPunct="1">
                <a:spcBef>
                  <a:spcPct val="50000"/>
                </a:spcBef>
              </a:pPr>
              <a:r>
                <a:rPr lang="es-ES" altLang="es-BO" sz="800" b="1">
                  <a:solidFill>
                    <a:schemeClr val="tx1"/>
                  </a:solidFill>
                  <a:latin typeface="Verdana" panose="020B0604030504040204" pitchFamily="34" charset="0"/>
                </a:rPr>
                <a:t>PERÚ</a:t>
              </a:r>
            </a:p>
          </p:txBody>
        </p:sp>
      </p:grpSp>
      <p:sp>
        <p:nvSpPr>
          <p:cNvPr id="686119" name="Text Box 39">
            <a:extLst>
              <a:ext uri="{FF2B5EF4-FFF2-40B4-BE49-F238E27FC236}">
                <a16:creationId xmlns:a16="http://schemas.microsoft.com/office/drawing/2014/main" id="{0D20ABE0-B3C3-404E-BF63-08DF8B46B779}"/>
              </a:ext>
            </a:extLst>
          </p:cNvPr>
          <p:cNvSpPr txBox="1">
            <a:spLocks noChangeArrowheads="1"/>
          </p:cNvSpPr>
          <p:nvPr/>
        </p:nvSpPr>
        <p:spPr bwMode="auto">
          <a:xfrm>
            <a:off x="4367213" y="2578100"/>
            <a:ext cx="2952750" cy="274638"/>
          </a:xfrm>
          <a:prstGeom prst="rect">
            <a:avLst/>
          </a:prstGeom>
          <a:noFill/>
          <a:ln w="9525">
            <a:noFill/>
            <a:miter lim="800000"/>
            <a:headEnd/>
            <a:tailEnd/>
          </a:ln>
          <a:effectLst/>
        </p:spPr>
        <p:txBody>
          <a:bodyPr>
            <a:spAutoFit/>
          </a:bodyPr>
          <a:lstStyle/>
          <a:p>
            <a:pPr algn="ctr" eaLnBrk="1" hangingPunct="1">
              <a:spcBef>
                <a:spcPct val="50000"/>
              </a:spcBef>
              <a:defRPr/>
            </a:pPr>
            <a:r>
              <a:rPr lang="es-ES" sz="1200" b="1">
                <a:effectLst>
                  <a:outerShdw blurRad="38100" dist="38100" dir="2700000" algn="tl">
                    <a:srgbClr val="FFFFFF"/>
                  </a:outerShdw>
                </a:effectLst>
                <a:latin typeface="Verdana" pitchFamily="34" charset="0"/>
              </a:rPr>
              <a:t>Comunidad Andina de Naciones</a:t>
            </a:r>
          </a:p>
        </p:txBody>
      </p:sp>
      <p:cxnSp>
        <p:nvCxnSpPr>
          <p:cNvPr id="73744" name="Conector recto de flecha 2">
            <a:extLst>
              <a:ext uri="{FF2B5EF4-FFF2-40B4-BE49-F238E27FC236}">
                <a16:creationId xmlns:a16="http://schemas.microsoft.com/office/drawing/2014/main" id="{CBF61E05-C4E0-0A48-967C-9244D7146339}"/>
              </a:ext>
            </a:extLst>
          </p:cNvPr>
          <p:cNvCxnSpPr>
            <a:cxnSpLocks noChangeShapeType="1"/>
            <a:endCxn id="686119" idx="3"/>
          </p:cNvCxnSpPr>
          <p:nvPr/>
        </p:nvCxnSpPr>
        <p:spPr bwMode="auto">
          <a:xfrm flipH="1">
            <a:off x="7319964" y="1916113"/>
            <a:ext cx="1152525" cy="8001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73745" name="Conector recto 4">
            <a:extLst>
              <a:ext uri="{FF2B5EF4-FFF2-40B4-BE49-F238E27FC236}">
                <a16:creationId xmlns:a16="http://schemas.microsoft.com/office/drawing/2014/main" id="{15FDB426-71A7-A54B-9146-88857F4FA74A}"/>
              </a:ext>
            </a:extLst>
          </p:cNvPr>
          <p:cNvCxnSpPr>
            <a:cxnSpLocks noChangeShapeType="1"/>
          </p:cNvCxnSpPr>
          <p:nvPr/>
        </p:nvCxnSpPr>
        <p:spPr bwMode="auto">
          <a:xfrm>
            <a:off x="8759825" y="170021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38" name="Text Box 8">
            <a:extLst>
              <a:ext uri="{FF2B5EF4-FFF2-40B4-BE49-F238E27FC236}">
                <a16:creationId xmlns:a16="http://schemas.microsoft.com/office/drawing/2014/main" id="{25860881-8857-0344-884A-CBDDAEA01DA5}"/>
              </a:ext>
            </a:extLst>
          </p:cNvPr>
          <p:cNvSpPr txBox="1">
            <a:spLocks noChangeArrowheads="1"/>
          </p:cNvSpPr>
          <p:nvPr/>
        </p:nvSpPr>
        <p:spPr bwMode="auto">
          <a:xfrm>
            <a:off x="2190432" y="5065163"/>
            <a:ext cx="860849" cy="200055"/>
          </a:xfrm>
          <a:prstGeom prst="rect">
            <a:avLst/>
          </a:prstGeom>
          <a:solidFill>
            <a:srgbClr val="FF0000"/>
          </a:solidFill>
          <a:ln>
            <a:noFill/>
          </a:ln>
        </p:spPr>
        <p:txBody>
          <a:bodyPr wrap="square">
            <a:spAutoFit/>
          </a:bodyPr>
          <a:lstStyle>
            <a:lvl1pPr>
              <a:defRPr sz="1100">
                <a:solidFill>
                  <a:schemeClr val="bg1"/>
                </a:solidFill>
                <a:latin typeface="Tahoma" panose="020B0604030504040204" pitchFamily="34" charset="0"/>
              </a:defRPr>
            </a:lvl1pPr>
            <a:lvl2pPr marL="742950" indent="-285750">
              <a:defRPr sz="1100">
                <a:solidFill>
                  <a:schemeClr val="bg1"/>
                </a:solidFill>
                <a:latin typeface="Tahoma" panose="020B0604030504040204" pitchFamily="34" charset="0"/>
              </a:defRPr>
            </a:lvl2pPr>
            <a:lvl3pPr marL="1143000" indent="-228600">
              <a:defRPr sz="1100">
                <a:solidFill>
                  <a:schemeClr val="bg1"/>
                </a:solidFill>
                <a:latin typeface="Tahoma" panose="020B0604030504040204" pitchFamily="34" charset="0"/>
              </a:defRPr>
            </a:lvl3pPr>
            <a:lvl4pPr marL="1600200" indent="-228600">
              <a:defRPr sz="1100">
                <a:solidFill>
                  <a:schemeClr val="bg1"/>
                </a:solidFill>
                <a:latin typeface="Tahoma" panose="020B0604030504040204" pitchFamily="34" charset="0"/>
              </a:defRPr>
            </a:lvl4pPr>
            <a:lvl5pPr marL="2057400" indent="-228600">
              <a:defRPr sz="1100">
                <a:solidFill>
                  <a:schemeClr val="bg1"/>
                </a:solidFill>
                <a:latin typeface="Tahoma" panose="020B0604030504040204" pitchFamily="34" charset="0"/>
              </a:defRPr>
            </a:lvl5pPr>
            <a:lvl6pPr marL="2514600" indent="-228600" eaLnBrk="0" fontAlgn="base" hangingPunct="0">
              <a:spcBef>
                <a:spcPct val="0"/>
              </a:spcBef>
              <a:spcAft>
                <a:spcPct val="0"/>
              </a:spcAft>
              <a:defRPr sz="1100">
                <a:solidFill>
                  <a:schemeClr val="bg1"/>
                </a:solidFill>
                <a:latin typeface="Tahoma" panose="020B0604030504040204" pitchFamily="34" charset="0"/>
              </a:defRPr>
            </a:lvl6pPr>
            <a:lvl7pPr marL="2971800" indent="-228600" eaLnBrk="0" fontAlgn="base" hangingPunct="0">
              <a:spcBef>
                <a:spcPct val="0"/>
              </a:spcBef>
              <a:spcAft>
                <a:spcPct val="0"/>
              </a:spcAft>
              <a:defRPr sz="1100">
                <a:solidFill>
                  <a:schemeClr val="bg1"/>
                </a:solidFill>
                <a:latin typeface="Tahoma" panose="020B0604030504040204" pitchFamily="34" charset="0"/>
              </a:defRPr>
            </a:lvl7pPr>
            <a:lvl8pPr marL="3429000" indent="-228600" eaLnBrk="0" fontAlgn="base" hangingPunct="0">
              <a:spcBef>
                <a:spcPct val="0"/>
              </a:spcBef>
              <a:spcAft>
                <a:spcPct val="0"/>
              </a:spcAft>
              <a:defRPr sz="1100">
                <a:solidFill>
                  <a:schemeClr val="bg1"/>
                </a:solidFill>
                <a:latin typeface="Tahoma" panose="020B0604030504040204" pitchFamily="34" charset="0"/>
              </a:defRPr>
            </a:lvl8pPr>
            <a:lvl9pPr marL="3886200" indent="-228600" eaLnBrk="0" fontAlgn="base" hangingPunct="0">
              <a:spcBef>
                <a:spcPct val="0"/>
              </a:spcBef>
              <a:spcAft>
                <a:spcPct val="0"/>
              </a:spcAft>
              <a:defRPr sz="1100">
                <a:solidFill>
                  <a:schemeClr val="bg1"/>
                </a:solidFill>
                <a:latin typeface="Tahoma" panose="020B0604030504040204" pitchFamily="34" charset="0"/>
              </a:defRPr>
            </a:lvl9pPr>
          </a:lstStyle>
          <a:p>
            <a:pPr eaLnBrk="1" hangingPunct="1">
              <a:spcBef>
                <a:spcPct val="50000"/>
              </a:spcBef>
            </a:pPr>
            <a:r>
              <a:rPr lang="es-ES" altLang="es-BO" sz="700" b="1" dirty="0">
                <a:latin typeface="Verdana" panose="020B0604030504040204" pitchFamily="34" charset="0"/>
              </a:rPr>
              <a:t>ESPAÑA</a:t>
            </a:r>
          </a:p>
        </p:txBody>
      </p:sp>
      <p:sp>
        <p:nvSpPr>
          <p:cNvPr id="2" name="CuadroTexto 1">
            <a:extLst>
              <a:ext uri="{FF2B5EF4-FFF2-40B4-BE49-F238E27FC236}">
                <a16:creationId xmlns:a16="http://schemas.microsoft.com/office/drawing/2014/main" id="{144EB171-94F4-E140-941C-8538C2632A38}"/>
              </a:ext>
            </a:extLst>
          </p:cNvPr>
          <p:cNvSpPr txBox="1"/>
          <p:nvPr/>
        </p:nvSpPr>
        <p:spPr>
          <a:xfrm>
            <a:off x="1139687" y="5686427"/>
            <a:ext cx="9849941" cy="646331"/>
          </a:xfrm>
          <a:prstGeom prst="rect">
            <a:avLst/>
          </a:prstGeom>
          <a:noFill/>
        </p:spPr>
        <p:txBody>
          <a:bodyPr wrap="none" rtlCol="0">
            <a:spAutoFit/>
          </a:bodyPr>
          <a:lstStyle/>
          <a:p>
            <a:r>
              <a:rPr lang="en-US" dirty="0"/>
              <a:t>The application of International Agreements to avoid double taxation in regards of Income Tax. </a:t>
            </a:r>
          </a:p>
          <a:p>
            <a:endParaRPr lang="es-BO" dirty="0"/>
          </a:p>
        </p:txBody>
      </p:sp>
    </p:spTree>
    <p:extLst>
      <p:ext uri="{BB962C8B-B14F-4D97-AF65-F5344CB8AC3E}">
        <p14:creationId xmlns:p14="http://schemas.microsoft.com/office/powerpoint/2010/main" val="24944635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984885"/>
          </a:xfrm>
        </p:spPr>
        <p:txBody>
          <a:bodyPr/>
          <a:lstStyle/>
          <a:p>
            <a:pPr lvl="0"/>
            <a:r>
              <a:rPr lang="en-US" dirty="0"/>
              <a:t>Bolivian Tax System</a:t>
            </a:r>
            <a:br>
              <a:rPr lang="en-US" dirty="0"/>
            </a:br>
            <a:endParaRPr lang="en-US" dirty="0"/>
          </a:p>
        </p:txBody>
      </p:sp>
      <p:sp>
        <p:nvSpPr>
          <p:cNvPr id="4" name="Marcador de texto 3"/>
          <p:cNvSpPr>
            <a:spLocks noGrp="1"/>
          </p:cNvSpPr>
          <p:nvPr>
            <p:ph type="body" sz="quarter" idx="10"/>
          </p:nvPr>
        </p:nvSpPr>
        <p:spPr/>
        <p:txBody>
          <a:bodyPr/>
          <a:lstStyle/>
          <a:p>
            <a:pPr marL="457200" indent="-457200">
              <a:buFont typeface="+mj-lt"/>
              <a:buAutoNum type="arabicPeriod"/>
            </a:pPr>
            <a:r>
              <a:rPr lang="es-BO" dirty="0"/>
              <a:t>Impuesto al Valor Agregado (IVA)</a:t>
            </a:r>
          </a:p>
          <a:p>
            <a:pPr marL="457200" indent="-457200">
              <a:buFont typeface="+mj-lt"/>
              <a:buAutoNum type="arabicPeriod"/>
            </a:pPr>
            <a:r>
              <a:rPr lang="es-BO" dirty="0"/>
              <a:t>Régimen Complementario al Impuesto al Valor Agregado (RC-IVA) </a:t>
            </a:r>
          </a:p>
          <a:p>
            <a:pPr marL="457200" indent="-457200">
              <a:buFont typeface="+mj-lt"/>
              <a:buAutoNum type="arabicPeriod"/>
            </a:pPr>
            <a:r>
              <a:rPr lang="es-BO" dirty="0"/>
              <a:t>Impuesto sobre las Utilidades de las Empresas (IUE)</a:t>
            </a:r>
          </a:p>
          <a:p>
            <a:pPr marL="457200" indent="-457200">
              <a:buFont typeface="+mj-lt"/>
              <a:buAutoNum type="arabicPeriod"/>
            </a:pPr>
            <a:r>
              <a:rPr lang="es-BO" dirty="0"/>
              <a:t>Precios de Transferencia</a:t>
            </a:r>
          </a:p>
          <a:p>
            <a:pPr marL="457200" indent="-457200">
              <a:buFont typeface="+mj-lt"/>
              <a:buAutoNum type="arabicPeriod"/>
            </a:pPr>
            <a:r>
              <a:rPr lang="es-BO" dirty="0"/>
              <a:t>Impuesto Directo a los Hidrcarburos (IDH)</a:t>
            </a:r>
          </a:p>
          <a:p>
            <a:pPr marL="457200" indent="-457200">
              <a:buFont typeface="+mj-lt"/>
              <a:buAutoNum type="arabicPeriod"/>
            </a:pPr>
            <a:r>
              <a:rPr lang="es-BO" dirty="0"/>
              <a:t>Alícuota Adicional a las Utilidades por Extracciones Extraordinarias de Recursos No Renovables. </a:t>
            </a:r>
          </a:p>
          <a:p>
            <a:pPr marL="179387" lvl="1" indent="0">
              <a:buNone/>
            </a:pPr>
            <a:r>
              <a:rPr lang="es-BO" dirty="0"/>
              <a:t>	Mineria 12,5% + Surtax 25%  </a:t>
            </a:r>
          </a:p>
          <a:p>
            <a:pPr marL="0" indent="0">
              <a:buNone/>
            </a:pPr>
            <a:r>
              <a:rPr lang="es-BO" dirty="0"/>
              <a:t>	Financiero 25% </a:t>
            </a:r>
          </a:p>
          <a:p>
            <a:endParaRPr lang="en-US" dirty="0"/>
          </a:p>
        </p:txBody>
      </p:sp>
    </p:spTree>
    <p:extLst>
      <p:ext uri="{BB962C8B-B14F-4D97-AF65-F5344CB8AC3E}">
        <p14:creationId xmlns:p14="http://schemas.microsoft.com/office/powerpoint/2010/main" val="281442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0E9B-A772-4443-8FB7-00FD93946D1C}"/>
              </a:ext>
            </a:extLst>
          </p:cNvPr>
          <p:cNvSpPr>
            <a:spLocks noGrp="1"/>
          </p:cNvSpPr>
          <p:nvPr>
            <p:ph type="title"/>
          </p:nvPr>
        </p:nvSpPr>
        <p:spPr>
          <a:xfrm>
            <a:off x="540000" y="457200"/>
            <a:ext cx="11160000" cy="984885"/>
          </a:xfrm>
        </p:spPr>
        <p:txBody>
          <a:bodyPr/>
          <a:lstStyle/>
          <a:p>
            <a:pPr lvl="0"/>
            <a:r>
              <a:rPr lang="en-US" dirty="0"/>
              <a:t>Bolivian Tax System</a:t>
            </a:r>
            <a:br>
              <a:rPr lang="en-US" dirty="0"/>
            </a:br>
            <a:endParaRPr lang="en-US" dirty="0"/>
          </a:p>
        </p:txBody>
      </p:sp>
      <p:sp>
        <p:nvSpPr>
          <p:cNvPr id="4" name="Marcador de texto 3"/>
          <p:cNvSpPr>
            <a:spLocks noGrp="1"/>
          </p:cNvSpPr>
          <p:nvPr>
            <p:ph type="body" sz="quarter" idx="10"/>
          </p:nvPr>
        </p:nvSpPr>
        <p:spPr/>
        <p:txBody>
          <a:bodyPr/>
          <a:lstStyle/>
          <a:p>
            <a:pPr marL="457200" indent="-457200">
              <a:buFont typeface="+mj-lt"/>
              <a:buAutoNum type="arabicPeriod" startAt="7"/>
            </a:pPr>
            <a:r>
              <a:rPr lang="es-BO" dirty="0"/>
              <a:t>Impuesto a la propiedad de Bienes Inmuebles y Vehículos Automotores</a:t>
            </a:r>
          </a:p>
          <a:p>
            <a:pPr marL="457200" indent="-457200">
              <a:buFont typeface="+mj-lt"/>
              <a:buAutoNum type="arabicPeriod" startAt="7"/>
            </a:pPr>
            <a:r>
              <a:rPr lang="es-BO" dirty="0"/>
              <a:t>Impuesto a las Transacciones (IT) </a:t>
            </a:r>
          </a:p>
          <a:p>
            <a:pPr marL="457200" indent="-457200">
              <a:buFont typeface="+mj-lt"/>
              <a:buAutoNum type="arabicPeriod" startAt="7"/>
            </a:pPr>
            <a:r>
              <a:rPr lang="es-BO" dirty="0"/>
              <a:t>Impuesto a los Consumos Específicos (ICE) </a:t>
            </a:r>
          </a:p>
          <a:p>
            <a:pPr marL="457200" indent="-457200">
              <a:buFont typeface="+mj-lt"/>
              <a:buAutoNum type="arabicPeriod" startAt="7"/>
            </a:pPr>
            <a:r>
              <a:rPr lang="es-BO" dirty="0"/>
              <a:t>Impuesto al Juego </a:t>
            </a:r>
          </a:p>
          <a:p>
            <a:pPr marL="457200" indent="-457200">
              <a:buFont typeface="+mj-lt"/>
              <a:buAutoNum type="arabicPeriod" startAt="7"/>
            </a:pPr>
            <a:r>
              <a:rPr lang="es-BO" dirty="0"/>
              <a:t>Impuesto a las salidas al Exterior</a:t>
            </a:r>
          </a:p>
          <a:p>
            <a:pPr marL="457200" indent="-457200">
              <a:buFont typeface="+mj-lt"/>
              <a:buAutoNum type="arabicPeriod" startAt="7"/>
            </a:pPr>
            <a:r>
              <a:rPr lang="es-BO" dirty="0"/>
              <a:t>Impuesto a las Transferencias Financieras (ITF)</a:t>
            </a:r>
          </a:p>
          <a:p>
            <a:pPr marL="457200" indent="-457200">
              <a:buFont typeface="+mj-lt"/>
              <a:buAutoNum type="arabicPeriod" startAt="7"/>
            </a:pPr>
            <a:r>
              <a:rPr lang="es-BO" dirty="0"/>
              <a:t>Impuesto Especifico a los Hidrocarburos y Derivados (IEHD).</a:t>
            </a:r>
          </a:p>
          <a:p>
            <a:pPr marL="0" indent="0">
              <a:buNone/>
            </a:pPr>
            <a:endParaRPr lang="es-BO" dirty="0"/>
          </a:p>
          <a:p>
            <a:endParaRPr lang="es-BO" dirty="0"/>
          </a:p>
          <a:p>
            <a:endParaRPr lang="es-BO" dirty="0"/>
          </a:p>
          <a:p>
            <a:endParaRPr lang="en-US" dirty="0"/>
          </a:p>
        </p:txBody>
      </p:sp>
    </p:spTree>
    <p:extLst>
      <p:ext uri="{BB962C8B-B14F-4D97-AF65-F5344CB8AC3E}">
        <p14:creationId xmlns:p14="http://schemas.microsoft.com/office/powerpoint/2010/main" val="197633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79D46D-18DE-471B-85B5-F7863F13FDD8}"/>
              </a:ext>
            </a:extLst>
          </p:cNvPr>
          <p:cNvSpPr>
            <a:spLocks noGrp="1"/>
          </p:cNvSpPr>
          <p:nvPr>
            <p:ph type="body" sz="quarter" idx="11"/>
          </p:nvPr>
        </p:nvSpPr>
        <p:spPr/>
        <p:txBody>
          <a:bodyPr/>
          <a:lstStyle/>
          <a:p>
            <a:r>
              <a:rPr lang="en-US" dirty="0"/>
              <a:t>Tax System</a:t>
            </a:r>
          </a:p>
        </p:txBody>
      </p:sp>
    </p:spTree>
    <p:extLst>
      <p:ext uri="{BB962C8B-B14F-4D97-AF65-F5344CB8AC3E}">
        <p14:creationId xmlns:p14="http://schemas.microsoft.com/office/powerpoint/2010/main" val="557113145"/>
      </p:ext>
    </p:extLst>
  </p:cSld>
  <p:clrMapOvr>
    <a:masterClrMapping/>
  </p:clrMapOvr>
</p:sld>
</file>

<file path=ppt/theme/theme1.xml><?xml version="1.0" encoding="utf-8"?>
<a:theme xmlns:a="http://schemas.openxmlformats.org/drawingml/2006/main" name="2019 Audit &amp; Tax Conf">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Revised Current Template 2</Template>
  <TotalTime>38407</TotalTime>
  <Words>2210</Words>
  <Application>Microsoft Macintosh PowerPoint</Application>
  <PresentationFormat>Panorámica</PresentationFormat>
  <Paragraphs>294</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Calibri</vt:lpstr>
      <vt:lpstr>Times New Roman</vt:lpstr>
      <vt:lpstr>Verdana</vt:lpstr>
      <vt:lpstr>2019 Audit &amp; Tax Conf</vt:lpstr>
      <vt:lpstr>Doing Business in Bolivia</vt:lpstr>
      <vt:lpstr>Presentación de PowerPoint</vt:lpstr>
      <vt:lpstr>Some Information</vt:lpstr>
      <vt:lpstr>Some Information</vt:lpstr>
      <vt:lpstr>Tax incentives on investment</vt:lpstr>
      <vt:lpstr>DDT Bolivia </vt:lpstr>
      <vt:lpstr>Bolivian Tax System </vt:lpstr>
      <vt:lpstr>Bolivian Tax System </vt:lpstr>
      <vt:lpstr>Presentación de PowerPoint</vt:lpstr>
      <vt:lpstr>Tax System </vt:lpstr>
      <vt:lpstr>Presentación de PowerPoint</vt:lpstr>
      <vt:lpstr>Value Added Tax (IVA) </vt:lpstr>
      <vt:lpstr>Value Added Tax (IVA)</vt:lpstr>
      <vt:lpstr>Value Added Tax (IVA)</vt:lpstr>
      <vt:lpstr>Value Added Tax (IVA)</vt:lpstr>
      <vt:lpstr>Value Added Tax (IVA)</vt:lpstr>
      <vt:lpstr>Transaction Tax (IT) </vt:lpstr>
      <vt:lpstr>Transaction Tax (IT)</vt:lpstr>
      <vt:lpstr>Transaction Tax (IT)</vt:lpstr>
      <vt:lpstr>Transaction Tax (IT)</vt:lpstr>
      <vt:lpstr>Company Income Tax (IUE)</vt:lpstr>
      <vt:lpstr>Company Income Tax (IUE) </vt:lpstr>
      <vt:lpstr>Company Income Tax (IUE)</vt:lpstr>
      <vt:lpstr>Company Income Tax (IUE)</vt:lpstr>
      <vt:lpstr>Company Income Tax (IUE)</vt:lpstr>
      <vt:lpstr>Withholding (IUE-BE) 12.5%</vt:lpstr>
      <vt:lpstr>Presentación de PowerPoint</vt:lpstr>
      <vt:lpstr>Tax on Mining </vt:lpstr>
      <vt:lpstr>Specific Consumption Tax (ICE) </vt:lpstr>
      <vt:lpstr>Specific Consumption Tax (ICE)</vt:lpstr>
      <vt:lpstr>Hydrocarbon Direct Tax  </vt:lpstr>
      <vt:lpstr>Financial Transactions Tax (ITF) </vt:lpstr>
      <vt:lpstr>Tax on Casual Transferences of Vehicles and Real State </vt:lpstr>
      <vt:lpstr>Tax on Hereditary and Free Transfer of Goods (ITGB) </vt:lpstr>
      <vt:lpstr>Tax on Abroad Airborne Exit (ISAE) </vt:lpstr>
      <vt:lpstr>Presentación de PowerPoint</vt:lpstr>
      <vt:lpstr>Personal Income Tax (RC-IVA) </vt:lpstr>
      <vt:lpstr>Personal Income Tax (RC-IVA) </vt:lpstr>
      <vt:lpstr>Personal Income Tax (RC-IVA) </vt:lpstr>
      <vt:lpstr>Personal Income Tax (RC-IVA) </vt:lpstr>
      <vt:lpstr>Presentación de PowerPoint</vt:lpstr>
    </vt:vector>
  </TitlesOfParts>
  <Company>Crowe Horwath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Steven Kurylowicz</dc:creator>
  <cp:lastModifiedBy>Microsoft Office User</cp:lastModifiedBy>
  <cp:revision>923</cp:revision>
  <cp:lastPrinted>2018-03-30T11:28:04Z</cp:lastPrinted>
  <dcterms:created xsi:type="dcterms:W3CDTF">2016-04-14T19:57:34Z</dcterms:created>
  <dcterms:modified xsi:type="dcterms:W3CDTF">2019-09-18T22:01:05Z</dcterms:modified>
</cp:coreProperties>
</file>