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8.xml" ContentType="application/vnd.openxmlformats-officedocument.theme+xml"/>
  <Override PartName="/ppt/slideLayouts/slideLayout21.xml" ContentType="application/vnd.openxmlformats-officedocument.presentationml.slideLayout+xml"/>
  <Override PartName="/ppt/theme/theme9.xml" ContentType="application/vnd.openxmlformats-officedocument.theme+xml"/>
  <Override PartName="/ppt/slideLayouts/slideLayout22.xml" ContentType="application/vnd.openxmlformats-officedocument.presentationml.slideLayout+xml"/>
  <Override PartName="/ppt/theme/theme10.xml" ContentType="application/vnd.openxmlformats-officedocument.theme+xml"/>
  <Override PartName="/ppt/slideLayouts/slideLayout23.xml" ContentType="application/vnd.openxmlformats-officedocument.presentationml.slideLayout+xml"/>
  <Override PartName="/ppt/theme/theme11.xml" ContentType="application/vnd.openxmlformats-officedocument.theme+xml"/>
  <Override PartName="/ppt/slideLayouts/slideLayout24.xml" ContentType="application/vnd.openxmlformats-officedocument.presentationml.slideLayout+xml"/>
  <Override PartName="/ppt/theme/theme12.xml" ContentType="application/vnd.openxmlformats-officedocument.theme+xml"/>
  <Override PartName="/ppt/slideLayouts/slideLayout25.xml" ContentType="application/vnd.openxmlformats-officedocument.presentationml.slideLayout+xml"/>
  <Override PartName="/ppt/theme/theme13.xml" ContentType="application/vnd.openxmlformats-officedocument.theme+xml"/>
  <Override PartName="/ppt/slideLayouts/slideLayout26.xml" ContentType="application/vnd.openxmlformats-officedocument.presentationml.slideLayout+xml"/>
  <Override PartName="/ppt/theme/theme14.xml" ContentType="application/vnd.openxmlformats-officedocument.theme+xml"/>
  <Override PartName="/ppt/slideLayouts/slideLayout27.xml" ContentType="application/vnd.openxmlformats-officedocument.presentationml.slideLayout+xml"/>
  <Override PartName="/ppt/theme/theme15.xml" ContentType="application/vnd.openxmlformats-officedocument.theme+xml"/>
  <Override PartName="/ppt/slideLayouts/slideLayout28.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4"/>
    <p:sldMasterId id="2147483693" r:id="rId5"/>
    <p:sldMasterId id="2147483657" r:id="rId6"/>
    <p:sldMasterId id="2147483689" r:id="rId7"/>
    <p:sldMasterId id="2147483654" r:id="rId8"/>
    <p:sldMasterId id="2147483662" r:id="rId9"/>
    <p:sldMasterId id="2147483673" r:id="rId10"/>
    <p:sldMasterId id="2147483675" r:id="rId11"/>
    <p:sldMasterId id="2147483666" r:id="rId12"/>
    <p:sldMasterId id="2147483655" r:id="rId13"/>
    <p:sldMasterId id="2147483671" r:id="rId14"/>
    <p:sldMasterId id="2147483660" r:id="rId15"/>
    <p:sldMasterId id="2147483700" r:id="rId16"/>
    <p:sldMasterId id="2147483691" r:id="rId17"/>
    <p:sldMasterId id="2147483698" r:id="rId18"/>
    <p:sldMasterId id="2147483664" r:id="rId19"/>
  </p:sldMasterIdLst>
  <p:notesMasterIdLst>
    <p:notesMasterId r:id="rId31"/>
  </p:notesMasterIdLst>
  <p:sldIdLst>
    <p:sldId id="4436" r:id="rId20"/>
    <p:sldId id="4495" r:id="rId21"/>
    <p:sldId id="4497" r:id="rId22"/>
    <p:sldId id="4499" r:id="rId23"/>
    <p:sldId id="4510" r:id="rId24"/>
    <p:sldId id="4515" r:id="rId25"/>
    <p:sldId id="4514" r:id="rId26"/>
    <p:sldId id="4505" r:id="rId27"/>
    <p:sldId id="4513" r:id="rId28"/>
    <p:sldId id="4511" r:id="rId29"/>
    <p:sldId id="450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id="{CB082FC3-7729-2145-B4E4-1E6F64A4C3E8}">
          <p14:sldIdLst>
            <p14:sldId id="4436"/>
            <p14:sldId id="4495"/>
            <p14:sldId id="4497"/>
            <p14:sldId id="4499"/>
            <p14:sldId id="4510"/>
            <p14:sldId id="4515"/>
            <p14:sldId id="4514"/>
            <p14:sldId id="4505"/>
            <p14:sldId id="4513"/>
            <p14:sldId id="4511"/>
            <p14:sldId id="4509"/>
          </p14:sldIdLst>
        </p14:section>
      </p14:sectionLst>
    </p:ext>
    <p:ext uri="{EFAFB233-063F-42B5-8137-9DF3F51BA10A}">
      <p15:sldGuideLst xmlns:p15="http://schemas.microsoft.com/office/powerpoint/2012/main">
        <p15:guide id="2" pos="2928" userDrawn="1">
          <p15:clr>
            <a:srgbClr val="A4A3A4"/>
          </p15:clr>
        </p15:guide>
        <p15:guide id="3" orient="horz" pos="36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son Cooley" initials="JC" lastIdx="11" clrIdx="0">
    <p:extLst>
      <p:ext uri="{19B8F6BF-5375-455C-9EA6-DF929625EA0E}">
        <p15:presenceInfo xmlns:p15="http://schemas.microsoft.com/office/powerpoint/2012/main" userId="S::jason.cooley@lafleur.marketing::f0d40929-8251-4983-9807-6250d7821327" providerId="AD"/>
      </p:ext>
    </p:extLst>
  </p:cmAuthor>
  <p:cmAuthor id="2" name="Lee Gullett" initials="LG" lastIdx="18" clrIdx="1">
    <p:extLst>
      <p:ext uri="{19B8F6BF-5375-455C-9EA6-DF929625EA0E}">
        <p15:presenceInfo xmlns:p15="http://schemas.microsoft.com/office/powerpoint/2012/main" userId="S::lee.gullett@lafleur.marketing::4d5a5085-5d8a-4160-b59d-68a4ec4c1b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42527"/>
    <a:srgbClr val="496980"/>
    <a:srgbClr val="59B3CB"/>
    <a:srgbClr val="E37E15"/>
    <a:srgbClr val="131F3A"/>
    <a:srgbClr val="00AB8E"/>
    <a:srgbClr val="C1C1C1"/>
    <a:srgbClr val="F6A81A"/>
    <a:srgbClr val="C0C0C0"/>
    <a:srgbClr val="AAAA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64"/>
  </p:normalViewPr>
  <p:slideViewPr>
    <p:cSldViewPr snapToGrid="0" snapToObjects="1">
      <p:cViewPr varScale="1">
        <p:scale>
          <a:sx n="85" d="100"/>
          <a:sy n="85" d="100"/>
        </p:scale>
        <p:origin x="744" y="84"/>
      </p:cViewPr>
      <p:guideLst>
        <p:guide pos="2928"/>
        <p:guide orient="horz" pos="36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 Type="http://schemas.openxmlformats.org/officeDocument/2006/relationships/customXml" Target="../customXml/item3.xml"/><Relationship Id="rId21" Type="http://schemas.openxmlformats.org/officeDocument/2006/relationships/slide" Target="slides/slide2.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theme" Target="theme/theme1.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AEBB48-7B0E-194F-88E9-0DC87A1C547A}" type="datetimeFigureOut">
              <a:rPr lang="en-US" smtClean="0"/>
              <a:t>7/21/2021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B3F34-6714-B848-9DC4-8126650D8CA4}" type="slidenum">
              <a:rPr lang="en-US" smtClean="0"/>
              <a:t>‹#›</a:t>
            </a:fld>
            <a:endParaRPr lang="en-US"/>
          </a:p>
        </p:txBody>
      </p:sp>
    </p:spTree>
    <p:extLst>
      <p:ext uri="{BB962C8B-B14F-4D97-AF65-F5344CB8AC3E}">
        <p14:creationId xmlns:p14="http://schemas.microsoft.com/office/powerpoint/2010/main" val="1188172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B3F34-6714-B848-9DC4-8126650D8CA4}" type="slidenum">
              <a:rPr lang="en-US" smtClean="0"/>
              <a:t>1</a:t>
            </a:fld>
            <a:endParaRPr lang="en-US"/>
          </a:p>
        </p:txBody>
      </p:sp>
    </p:spTree>
    <p:extLst>
      <p:ext uri="{BB962C8B-B14F-4D97-AF65-F5344CB8AC3E}">
        <p14:creationId xmlns:p14="http://schemas.microsoft.com/office/powerpoint/2010/main" val="318067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B3F34-6714-B848-9DC4-8126650D8CA4}" type="slidenum">
              <a:rPr lang="en-US" smtClean="0"/>
              <a:t>2</a:t>
            </a:fld>
            <a:endParaRPr lang="en-US"/>
          </a:p>
        </p:txBody>
      </p:sp>
    </p:spTree>
    <p:extLst>
      <p:ext uri="{BB962C8B-B14F-4D97-AF65-F5344CB8AC3E}">
        <p14:creationId xmlns:p14="http://schemas.microsoft.com/office/powerpoint/2010/main" val="3478786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B3F34-6714-B848-9DC4-8126650D8CA4}" type="slidenum">
              <a:rPr lang="en-US" smtClean="0"/>
              <a:t>3</a:t>
            </a:fld>
            <a:endParaRPr lang="en-US"/>
          </a:p>
        </p:txBody>
      </p:sp>
    </p:spTree>
    <p:extLst>
      <p:ext uri="{BB962C8B-B14F-4D97-AF65-F5344CB8AC3E}">
        <p14:creationId xmlns:p14="http://schemas.microsoft.com/office/powerpoint/2010/main" val="1752265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B3F34-6714-B848-9DC4-8126650D8CA4}" type="slidenum">
              <a:rPr lang="en-US" smtClean="0"/>
              <a:t>4</a:t>
            </a:fld>
            <a:endParaRPr lang="en-US"/>
          </a:p>
        </p:txBody>
      </p:sp>
    </p:spTree>
    <p:extLst>
      <p:ext uri="{BB962C8B-B14F-4D97-AF65-F5344CB8AC3E}">
        <p14:creationId xmlns:p14="http://schemas.microsoft.com/office/powerpoint/2010/main" val="3222018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B3F34-6714-B848-9DC4-8126650D8CA4}" type="slidenum">
              <a:rPr lang="en-US" smtClean="0"/>
              <a:t>5</a:t>
            </a:fld>
            <a:endParaRPr lang="en-US"/>
          </a:p>
        </p:txBody>
      </p:sp>
    </p:spTree>
    <p:extLst>
      <p:ext uri="{BB962C8B-B14F-4D97-AF65-F5344CB8AC3E}">
        <p14:creationId xmlns:p14="http://schemas.microsoft.com/office/powerpoint/2010/main" val="2927983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B3F34-6714-B848-9DC4-8126650D8CA4}" type="slidenum">
              <a:rPr lang="en-US" smtClean="0"/>
              <a:t>6</a:t>
            </a:fld>
            <a:endParaRPr lang="en-US"/>
          </a:p>
        </p:txBody>
      </p:sp>
    </p:spTree>
    <p:extLst>
      <p:ext uri="{BB962C8B-B14F-4D97-AF65-F5344CB8AC3E}">
        <p14:creationId xmlns:p14="http://schemas.microsoft.com/office/powerpoint/2010/main" val="412628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B3F34-6714-B848-9DC4-8126650D8CA4}" type="slidenum">
              <a:rPr lang="en-US" smtClean="0"/>
              <a:t>7</a:t>
            </a:fld>
            <a:endParaRPr lang="en-US"/>
          </a:p>
        </p:txBody>
      </p:sp>
    </p:spTree>
    <p:extLst>
      <p:ext uri="{BB962C8B-B14F-4D97-AF65-F5344CB8AC3E}">
        <p14:creationId xmlns:p14="http://schemas.microsoft.com/office/powerpoint/2010/main" val="1582391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B3F34-6714-B848-9DC4-8126650D8CA4}" type="slidenum">
              <a:rPr lang="en-US" smtClean="0"/>
              <a:t>8</a:t>
            </a:fld>
            <a:endParaRPr lang="en-US"/>
          </a:p>
        </p:txBody>
      </p:sp>
    </p:spTree>
    <p:extLst>
      <p:ext uri="{BB962C8B-B14F-4D97-AF65-F5344CB8AC3E}">
        <p14:creationId xmlns:p14="http://schemas.microsoft.com/office/powerpoint/2010/main" val="2231985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B3F34-6714-B848-9DC4-8126650D8CA4}" type="slidenum">
              <a:rPr lang="en-US" smtClean="0"/>
              <a:t>9</a:t>
            </a:fld>
            <a:endParaRPr lang="en-US"/>
          </a:p>
        </p:txBody>
      </p:sp>
    </p:spTree>
    <p:extLst>
      <p:ext uri="{BB962C8B-B14F-4D97-AF65-F5344CB8AC3E}">
        <p14:creationId xmlns:p14="http://schemas.microsoft.com/office/powerpoint/2010/main" val="1205383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387D78EF-5E42-4B48-B799-12421AC5F7A3}"/>
              </a:ext>
            </a:extLst>
          </p:cNvPr>
          <p:cNvCxnSpPr>
            <a:cxnSpLocks/>
          </p:cNvCxnSpPr>
          <p:nvPr userDrawn="1"/>
        </p:nvCxnSpPr>
        <p:spPr>
          <a:xfrm>
            <a:off x="554038" y="480403"/>
            <a:ext cx="1108322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389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E6BF8-D979-AE46-9E25-26E633539D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22CC38-E177-B34E-8DAA-1397C4D46C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C6A907-9D3E-F045-B692-7CA77A991290}"/>
              </a:ext>
            </a:extLst>
          </p:cNvPr>
          <p:cNvSpPr>
            <a:spLocks noGrp="1"/>
          </p:cNvSpPr>
          <p:nvPr>
            <p:ph type="dt" sz="half" idx="10"/>
          </p:nvPr>
        </p:nvSpPr>
        <p:spPr/>
        <p:txBody>
          <a:bodyPr/>
          <a:lstStyle/>
          <a:p>
            <a:fld id="{FA956E04-D58F-FB49-B0A8-A66B6A918C19}" type="datetimeFigureOut">
              <a:rPr lang="en-US" smtClean="0"/>
              <a:t>7/21/2021</a:t>
            </a:fld>
            <a:endParaRPr lang="en-US"/>
          </a:p>
        </p:txBody>
      </p:sp>
      <p:sp>
        <p:nvSpPr>
          <p:cNvPr id="5" name="Footer Placeholder 4">
            <a:extLst>
              <a:ext uri="{FF2B5EF4-FFF2-40B4-BE49-F238E27FC236}">
                <a16:creationId xmlns:a16="http://schemas.microsoft.com/office/drawing/2014/main" id="{08BD04B8-16B6-2149-B046-F62AD27102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20CF37-371A-2B45-8B00-9AC059461AD2}"/>
              </a:ext>
            </a:extLst>
          </p:cNvPr>
          <p:cNvSpPr>
            <a:spLocks noGrp="1"/>
          </p:cNvSpPr>
          <p:nvPr>
            <p:ph type="sldNum" sz="quarter" idx="12"/>
          </p:nvPr>
        </p:nvSpPr>
        <p:spPr/>
        <p:txBody>
          <a:bodyPr/>
          <a:lstStyle/>
          <a:p>
            <a:fld id="{5DAB3F74-F7CE-1444-8AEC-E1E24BBBB8E6}" type="slidenum">
              <a:rPr lang="en-US" smtClean="0"/>
              <a:t>‹#›</a:t>
            </a:fld>
            <a:endParaRPr lang="en-US"/>
          </a:p>
        </p:txBody>
      </p:sp>
    </p:spTree>
    <p:extLst>
      <p:ext uri="{BB962C8B-B14F-4D97-AF65-F5344CB8AC3E}">
        <p14:creationId xmlns:p14="http://schemas.microsoft.com/office/powerpoint/2010/main" val="373225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75DB2-C048-684E-9D2B-7A6F123BBA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DE24A3-70D9-594E-98D2-45FDECE04B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398AA8-A357-2B42-BF36-FC5B94ADE47B}"/>
              </a:ext>
            </a:extLst>
          </p:cNvPr>
          <p:cNvSpPr>
            <a:spLocks noGrp="1"/>
          </p:cNvSpPr>
          <p:nvPr>
            <p:ph type="dt" sz="half" idx="10"/>
          </p:nvPr>
        </p:nvSpPr>
        <p:spPr/>
        <p:txBody>
          <a:bodyPr/>
          <a:lstStyle/>
          <a:p>
            <a:fld id="{FA956E04-D58F-FB49-B0A8-A66B6A918C19}" type="datetimeFigureOut">
              <a:rPr lang="en-US" smtClean="0"/>
              <a:t>7/21/2021</a:t>
            </a:fld>
            <a:endParaRPr lang="en-US"/>
          </a:p>
        </p:txBody>
      </p:sp>
      <p:sp>
        <p:nvSpPr>
          <p:cNvPr id="5" name="Footer Placeholder 4">
            <a:extLst>
              <a:ext uri="{FF2B5EF4-FFF2-40B4-BE49-F238E27FC236}">
                <a16:creationId xmlns:a16="http://schemas.microsoft.com/office/drawing/2014/main" id="{91A372FF-7B1B-2F48-A34A-E03E5E65C4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C4955A-C7C9-C74A-98CF-4B3A89167090}"/>
              </a:ext>
            </a:extLst>
          </p:cNvPr>
          <p:cNvSpPr>
            <a:spLocks noGrp="1"/>
          </p:cNvSpPr>
          <p:nvPr>
            <p:ph type="sldNum" sz="quarter" idx="12"/>
          </p:nvPr>
        </p:nvSpPr>
        <p:spPr/>
        <p:txBody>
          <a:bodyPr/>
          <a:lstStyle/>
          <a:p>
            <a:fld id="{5DAB3F74-F7CE-1444-8AEC-E1E24BBBB8E6}" type="slidenum">
              <a:rPr lang="en-US" smtClean="0"/>
              <a:t>‹#›</a:t>
            </a:fld>
            <a:endParaRPr lang="en-US"/>
          </a:p>
        </p:txBody>
      </p:sp>
    </p:spTree>
    <p:extLst>
      <p:ext uri="{BB962C8B-B14F-4D97-AF65-F5344CB8AC3E}">
        <p14:creationId xmlns:p14="http://schemas.microsoft.com/office/powerpoint/2010/main" val="4120209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6454E-8C52-1042-AEC5-C690550D4E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D6ADF6-AD63-0945-807A-5CDF0B1B2C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6864FD-E008-A940-B2E4-53916ABF3FF6}"/>
              </a:ext>
            </a:extLst>
          </p:cNvPr>
          <p:cNvSpPr>
            <a:spLocks noGrp="1"/>
          </p:cNvSpPr>
          <p:nvPr>
            <p:ph type="dt" sz="half" idx="10"/>
          </p:nvPr>
        </p:nvSpPr>
        <p:spPr/>
        <p:txBody>
          <a:bodyPr/>
          <a:lstStyle/>
          <a:p>
            <a:fld id="{FA956E04-D58F-FB49-B0A8-A66B6A918C19}" type="datetimeFigureOut">
              <a:rPr lang="en-US" smtClean="0"/>
              <a:t>7/21/2021</a:t>
            </a:fld>
            <a:endParaRPr lang="en-US"/>
          </a:p>
        </p:txBody>
      </p:sp>
      <p:sp>
        <p:nvSpPr>
          <p:cNvPr id="5" name="Footer Placeholder 4">
            <a:extLst>
              <a:ext uri="{FF2B5EF4-FFF2-40B4-BE49-F238E27FC236}">
                <a16:creationId xmlns:a16="http://schemas.microsoft.com/office/drawing/2014/main" id="{C5F20E43-DE16-334C-A275-8391DC3069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DF5E8-7B31-D44D-A95C-D4C231D74439}"/>
              </a:ext>
            </a:extLst>
          </p:cNvPr>
          <p:cNvSpPr>
            <a:spLocks noGrp="1"/>
          </p:cNvSpPr>
          <p:nvPr>
            <p:ph type="sldNum" sz="quarter" idx="12"/>
          </p:nvPr>
        </p:nvSpPr>
        <p:spPr/>
        <p:txBody>
          <a:bodyPr/>
          <a:lstStyle/>
          <a:p>
            <a:fld id="{5DAB3F74-F7CE-1444-8AEC-E1E24BBBB8E6}" type="slidenum">
              <a:rPr lang="en-US" smtClean="0"/>
              <a:t>‹#›</a:t>
            </a:fld>
            <a:endParaRPr lang="en-US"/>
          </a:p>
        </p:txBody>
      </p:sp>
    </p:spTree>
    <p:extLst>
      <p:ext uri="{BB962C8B-B14F-4D97-AF65-F5344CB8AC3E}">
        <p14:creationId xmlns:p14="http://schemas.microsoft.com/office/powerpoint/2010/main" val="3047485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2D6E7-A8F5-9C4C-8A89-33C0045A21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13A39D-C31D-F344-AE5A-168BAEA52D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3BE3BD-99F1-FC4D-A865-62AA31A258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0DFB8D-5BEB-7043-8E34-D9E3A98DE3C7}"/>
              </a:ext>
            </a:extLst>
          </p:cNvPr>
          <p:cNvSpPr>
            <a:spLocks noGrp="1"/>
          </p:cNvSpPr>
          <p:nvPr>
            <p:ph type="dt" sz="half" idx="10"/>
          </p:nvPr>
        </p:nvSpPr>
        <p:spPr/>
        <p:txBody>
          <a:bodyPr/>
          <a:lstStyle/>
          <a:p>
            <a:fld id="{FA956E04-D58F-FB49-B0A8-A66B6A918C19}" type="datetimeFigureOut">
              <a:rPr lang="en-US" smtClean="0"/>
              <a:t>7/21/2021</a:t>
            </a:fld>
            <a:endParaRPr lang="en-US"/>
          </a:p>
        </p:txBody>
      </p:sp>
      <p:sp>
        <p:nvSpPr>
          <p:cNvPr id="6" name="Footer Placeholder 5">
            <a:extLst>
              <a:ext uri="{FF2B5EF4-FFF2-40B4-BE49-F238E27FC236}">
                <a16:creationId xmlns:a16="http://schemas.microsoft.com/office/drawing/2014/main" id="{89FD1668-9334-664B-A3F7-B428BF3E8C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116F17-D0C9-0246-81E4-4D89E3C54876}"/>
              </a:ext>
            </a:extLst>
          </p:cNvPr>
          <p:cNvSpPr>
            <a:spLocks noGrp="1"/>
          </p:cNvSpPr>
          <p:nvPr>
            <p:ph type="sldNum" sz="quarter" idx="12"/>
          </p:nvPr>
        </p:nvSpPr>
        <p:spPr/>
        <p:txBody>
          <a:bodyPr/>
          <a:lstStyle/>
          <a:p>
            <a:fld id="{5DAB3F74-F7CE-1444-8AEC-E1E24BBBB8E6}" type="slidenum">
              <a:rPr lang="en-US" smtClean="0"/>
              <a:t>‹#›</a:t>
            </a:fld>
            <a:endParaRPr lang="en-US"/>
          </a:p>
        </p:txBody>
      </p:sp>
    </p:spTree>
    <p:extLst>
      <p:ext uri="{BB962C8B-B14F-4D97-AF65-F5344CB8AC3E}">
        <p14:creationId xmlns:p14="http://schemas.microsoft.com/office/powerpoint/2010/main" val="4108430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1E354-FBF9-F149-9524-74E35BF76D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890947-EE10-E340-8E56-169206FFA1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09F79E-F40E-814F-B57C-B87C47CC35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4DB503-56EF-164E-9014-BAF5E7E2E9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D4351C-080F-E34A-A193-190EFF1C00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035EC9-9D45-7940-9E4B-52A71010C1A2}"/>
              </a:ext>
            </a:extLst>
          </p:cNvPr>
          <p:cNvSpPr>
            <a:spLocks noGrp="1"/>
          </p:cNvSpPr>
          <p:nvPr>
            <p:ph type="dt" sz="half" idx="10"/>
          </p:nvPr>
        </p:nvSpPr>
        <p:spPr/>
        <p:txBody>
          <a:bodyPr/>
          <a:lstStyle/>
          <a:p>
            <a:fld id="{FA956E04-D58F-FB49-B0A8-A66B6A918C19}" type="datetimeFigureOut">
              <a:rPr lang="en-US" smtClean="0"/>
              <a:t>7/21/2021</a:t>
            </a:fld>
            <a:endParaRPr lang="en-US"/>
          </a:p>
        </p:txBody>
      </p:sp>
      <p:sp>
        <p:nvSpPr>
          <p:cNvPr id="8" name="Footer Placeholder 7">
            <a:extLst>
              <a:ext uri="{FF2B5EF4-FFF2-40B4-BE49-F238E27FC236}">
                <a16:creationId xmlns:a16="http://schemas.microsoft.com/office/drawing/2014/main" id="{E4117691-7CE1-3440-A03C-E100C09FB5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49317F-E3EC-994D-94E0-DDFE17A7BBB2}"/>
              </a:ext>
            </a:extLst>
          </p:cNvPr>
          <p:cNvSpPr>
            <a:spLocks noGrp="1"/>
          </p:cNvSpPr>
          <p:nvPr>
            <p:ph type="sldNum" sz="quarter" idx="12"/>
          </p:nvPr>
        </p:nvSpPr>
        <p:spPr/>
        <p:txBody>
          <a:bodyPr/>
          <a:lstStyle/>
          <a:p>
            <a:fld id="{5DAB3F74-F7CE-1444-8AEC-E1E24BBBB8E6}" type="slidenum">
              <a:rPr lang="en-US" smtClean="0"/>
              <a:t>‹#›</a:t>
            </a:fld>
            <a:endParaRPr lang="en-US"/>
          </a:p>
        </p:txBody>
      </p:sp>
    </p:spTree>
    <p:extLst>
      <p:ext uri="{BB962C8B-B14F-4D97-AF65-F5344CB8AC3E}">
        <p14:creationId xmlns:p14="http://schemas.microsoft.com/office/powerpoint/2010/main" val="1680225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8E860-F38D-AE4E-A734-24B9C02EB3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6DE424-9E8F-5D4A-AA8F-AF57BE86BE7F}"/>
              </a:ext>
            </a:extLst>
          </p:cNvPr>
          <p:cNvSpPr>
            <a:spLocks noGrp="1"/>
          </p:cNvSpPr>
          <p:nvPr>
            <p:ph type="dt" sz="half" idx="10"/>
          </p:nvPr>
        </p:nvSpPr>
        <p:spPr/>
        <p:txBody>
          <a:bodyPr/>
          <a:lstStyle/>
          <a:p>
            <a:fld id="{FA956E04-D58F-FB49-B0A8-A66B6A918C19}" type="datetimeFigureOut">
              <a:rPr lang="en-US" smtClean="0"/>
              <a:t>7/21/2021</a:t>
            </a:fld>
            <a:endParaRPr lang="en-US"/>
          </a:p>
        </p:txBody>
      </p:sp>
      <p:sp>
        <p:nvSpPr>
          <p:cNvPr id="4" name="Footer Placeholder 3">
            <a:extLst>
              <a:ext uri="{FF2B5EF4-FFF2-40B4-BE49-F238E27FC236}">
                <a16:creationId xmlns:a16="http://schemas.microsoft.com/office/drawing/2014/main" id="{143E5EB7-C877-5B4C-8168-17558AF659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77675F-6368-9B47-B33A-BB56A8A81F53}"/>
              </a:ext>
            </a:extLst>
          </p:cNvPr>
          <p:cNvSpPr>
            <a:spLocks noGrp="1"/>
          </p:cNvSpPr>
          <p:nvPr>
            <p:ph type="sldNum" sz="quarter" idx="12"/>
          </p:nvPr>
        </p:nvSpPr>
        <p:spPr/>
        <p:txBody>
          <a:bodyPr/>
          <a:lstStyle/>
          <a:p>
            <a:fld id="{5DAB3F74-F7CE-1444-8AEC-E1E24BBBB8E6}" type="slidenum">
              <a:rPr lang="en-US" smtClean="0"/>
              <a:t>‹#›</a:t>
            </a:fld>
            <a:endParaRPr lang="en-US"/>
          </a:p>
        </p:txBody>
      </p:sp>
    </p:spTree>
    <p:extLst>
      <p:ext uri="{BB962C8B-B14F-4D97-AF65-F5344CB8AC3E}">
        <p14:creationId xmlns:p14="http://schemas.microsoft.com/office/powerpoint/2010/main" val="1918596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B3C24C-D65A-E243-87CF-0CB6484153AA}"/>
              </a:ext>
            </a:extLst>
          </p:cNvPr>
          <p:cNvSpPr>
            <a:spLocks noGrp="1"/>
          </p:cNvSpPr>
          <p:nvPr>
            <p:ph type="dt" sz="half" idx="10"/>
          </p:nvPr>
        </p:nvSpPr>
        <p:spPr/>
        <p:txBody>
          <a:bodyPr/>
          <a:lstStyle/>
          <a:p>
            <a:fld id="{FA956E04-D58F-FB49-B0A8-A66B6A918C19}" type="datetimeFigureOut">
              <a:rPr lang="en-US" smtClean="0"/>
              <a:t>7/21/2021</a:t>
            </a:fld>
            <a:endParaRPr lang="en-US"/>
          </a:p>
        </p:txBody>
      </p:sp>
      <p:sp>
        <p:nvSpPr>
          <p:cNvPr id="3" name="Footer Placeholder 2">
            <a:extLst>
              <a:ext uri="{FF2B5EF4-FFF2-40B4-BE49-F238E27FC236}">
                <a16:creationId xmlns:a16="http://schemas.microsoft.com/office/drawing/2014/main" id="{A937BA62-D150-364C-81C0-3391B3B4A5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3F1DAD-4EE9-944E-8A2E-95BDCC0B571F}"/>
              </a:ext>
            </a:extLst>
          </p:cNvPr>
          <p:cNvSpPr>
            <a:spLocks noGrp="1"/>
          </p:cNvSpPr>
          <p:nvPr>
            <p:ph type="sldNum" sz="quarter" idx="12"/>
          </p:nvPr>
        </p:nvSpPr>
        <p:spPr/>
        <p:txBody>
          <a:bodyPr/>
          <a:lstStyle/>
          <a:p>
            <a:fld id="{5DAB3F74-F7CE-1444-8AEC-E1E24BBBB8E6}" type="slidenum">
              <a:rPr lang="en-US" smtClean="0"/>
              <a:t>‹#›</a:t>
            </a:fld>
            <a:endParaRPr lang="en-US"/>
          </a:p>
        </p:txBody>
      </p:sp>
    </p:spTree>
    <p:extLst>
      <p:ext uri="{BB962C8B-B14F-4D97-AF65-F5344CB8AC3E}">
        <p14:creationId xmlns:p14="http://schemas.microsoft.com/office/powerpoint/2010/main" val="2679764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3F866-C740-D84A-9669-5893A281EC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0DAB75-6FC6-E349-9E55-73ED458AA0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0C68E7-1C6C-1942-933D-B882EC6B47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4F83EA-D820-F945-A832-6A73768FD2EF}"/>
              </a:ext>
            </a:extLst>
          </p:cNvPr>
          <p:cNvSpPr>
            <a:spLocks noGrp="1"/>
          </p:cNvSpPr>
          <p:nvPr>
            <p:ph type="dt" sz="half" idx="10"/>
          </p:nvPr>
        </p:nvSpPr>
        <p:spPr/>
        <p:txBody>
          <a:bodyPr/>
          <a:lstStyle/>
          <a:p>
            <a:fld id="{FA956E04-D58F-FB49-B0A8-A66B6A918C19}" type="datetimeFigureOut">
              <a:rPr lang="en-US" smtClean="0"/>
              <a:t>7/21/2021</a:t>
            </a:fld>
            <a:endParaRPr lang="en-US"/>
          </a:p>
        </p:txBody>
      </p:sp>
      <p:sp>
        <p:nvSpPr>
          <p:cNvPr id="6" name="Footer Placeholder 5">
            <a:extLst>
              <a:ext uri="{FF2B5EF4-FFF2-40B4-BE49-F238E27FC236}">
                <a16:creationId xmlns:a16="http://schemas.microsoft.com/office/drawing/2014/main" id="{90A4D514-09DC-5E4C-B62E-6925EA88D2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4B536F-2463-674F-BF3D-3EA0F785858B}"/>
              </a:ext>
            </a:extLst>
          </p:cNvPr>
          <p:cNvSpPr>
            <a:spLocks noGrp="1"/>
          </p:cNvSpPr>
          <p:nvPr>
            <p:ph type="sldNum" sz="quarter" idx="12"/>
          </p:nvPr>
        </p:nvSpPr>
        <p:spPr/>
        <p:txBody>
          <a:bodyPr/>
          <a:lstStyle/>
          <a:p>
            <a:fld id="{5DAB3F74-F7CE-1444-8AEC-E1E24BBBB8E6}" type="slidenum">
              <a:rPr lang="en-US" smtClean="0"/>
              <a:t>‹#›</a:t>
            </a:fld>
            <a:endParaRPr lang="en-US"/>
          </a:p>
        </p:txBody>
      </p:sp>
    </p:spTree>
    <p:extLst>
      <p:ext uri="{BB962C8B-B14F-4D97-AF65-F5344CB8AC3E}">
        <p14:creationId xmlns:p14="http://schemas.microsoft.com/office/powerpoint/2010/main" val="2345417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E1DA9-188C-9C4D-80F4-B3B2B69759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F1E0BA-C1EA-9A4C-BABC-88079B30C2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E2F7F9-4584-1249-97F4-2BF8CD9DF0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141504-EA4F-4447-B2E5-0A83D5247159}"/>
              </a:ext>
            </a:extLst>
          </p:cNvPr>
          <p:cNvSpPr>
            <a:spLocks noGrp="1"/>
          </p:cNvSpPr>
          <p:nvPr>
            <p:ph type="dt" sz="half" idx="10"/>
          </p:nvPr>
        </p:nvSpPr>
        <p:spPr/>
        <p:txBody>
          <a:bodyPr/>
          <a:lstStyle/>
          <a:p>
            <a:fld id="{FA956E04-D58F-FB49-B0A8-A66B6A918C19}" type="datetimeFigureOut">
              <a:rPr lang="en-US" smtClean="0"/>
              <a:t>7/21/2021</a:t>
            </a:fld>
            <a:endParaRPr lang="en-US"/>
          </a:p>
        </p:txBody>
      </p:sp>
      <p:sp>
        <p:nvSpPr>
          <p:cNvPr id="6" name="Footer Placeholder 5">
            <a:extLst>
              <a:ext uri="{FF2B5EF4-FFF2-40B4-BE49-F238E27FC236}">
                <a16:creationId xmlns:a16="http://schemas.microsoft.com/office/drawing/2014/main" id="{4A924B9A-9C6B-5D40-8D2D-89725BB63A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089213-07D3-7B44-89D4-3820A6AF4705}"/>
              </a:ext>
            </a:extLst>
          </p:cNvPr>
          <p:cNvSpPr>
            <a:spLocks noGrp="1"/>
          </p:cNvSpPr>
          <p:nvPr>
            <p:ph type="sldNum" sz="quarter" idx="12"/>
          </p:nvPr>
        </p:nvSpPr>
        <p:spPr/>
        <p:txBody>
          <a:bodyPr/>
          <a:lstStyle/>
          <a:p>
            <a:fld id="{5DAB3F74-F7CE-1444-8AEC-E1E24BBBB8E6}" type="slidenum">
              <a:rPr lang="en-US" smtClean="0"/>
              <a:t>‹#›</a:t>
            </a:fld>
            <a:endParaRPr lang="en-US"/>
          </a:p>
        </p:txBody>
      </p:sp>
    </p:spTree>
    <p:extLst>
      <p:ext uri="{BB962C8B-B14F-4D97-AF65-F5344CB8AC3E}">
        <p14:creationId xmlns:p14="http://schemas.microsoft.com/office/powerpoint/2010/main" val="1244830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4FEB0-68AB-4740-8B65-F0F90C1D4A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48D7E1-2D12-104D-A650-02714912EF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BCF97B-4D9C-5C46-9CF8-FDAC2A40B6BE}"/>
              </a:ext>
            </a:extLst>
          </p:cNvPr>
          <p:cNvSpPr>
            <a:spLocks noGrp="1"/>
          </p:cNvSpPr>
          <p:nvPr>
            <p:ph type="dt" sz="half" idx="10"/>
          </p:nvPr>
        </p:nvSpPr>
        <p:spPr/>
        <p:txBody>
          <a:bodyPr/>
          <a:lstStyle/>
          <a:p>
            <a:fld id="{FA956E04-D58F-FB49-B0A8-A66B6A918C19}" type="datetimeFigureOut">
              <a:rPr lang="en-US" smtClean="0"/>
              <a:t>7/21/2021</a:t>
            </a:fld>
            <a:endParaRPr lang="en-US"/>
          </a:p>
        </p:txBody>
      </p:sp>
      <p:sp>
        <p:nvSpPr>
          <p:cNvPr id="5" name="Footer Placeholder 4">
            <a:extLst>
              <a:ext uri="{FF2B5EF4-FFF2-40B4-BE49-F238E27FC236}">
                <a16:creationId xmlns:a16="http://schemas.microsoft.com/office/drawing/2014/main" id="{FB7814E0-3AE3-1B49-BB7F-EFD75728ED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444162-0EE3-7F41-9C64-9A3C583B5159}"/>
              </a:ext>
            </a:extLst>
          </p:cNvPr>
          <p:cNvSpPr>
            <a:spLocks noGrp="1"/>
          </p:cNvSpPr>
          <p:nvPr>
            <p:ph type="sldNum" sz="quarter" idx="12"/>
          </p:nvPr>
        </p:nvSpPr>
        <p:spPr/>
        <p:txBody>
          <a:bodyPr/>
          <a:lstStyle/>
          <a:p>
            <a:fld id="{5DAB3F74-F7CE-1444-8AEC-E1E24BBBB8E6}" type="slidenum">
              <a:rPr lang="en-US" smtClean="0"/>
              <a:t>‹#›</a:t>
            </a:fld>
            <a:endParaRPr lang="en-US"/>
          </a:p>
        </p:txBody>
      </p:sp>
    </p:spTree>
    <p:extLst>
      <p:ext uri="{BB962C8B-B14F-4D97-AF65-F5344CB8AC3E}">
        <p14:creationId xmlns:p14="http://schemas.microsoft.com/office/powerpoint/2010/main" val="1044314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387D78EF-5E42-4B48-B799-12421AC5F7A3}"/>
              </a:ext>
            </a:extLst>
          </p:cNvPr>
          <p:cNvCxnSpPr>
            <a:cxnSpLocks/>
          </p:cNvCxnSpPr>
          <p:nvPr userDrawn="1"/>
        </p:nvCxnSpPr>
        <p:spPr>
          <a:xfrm>
            <a:off x="554038" y="480403"/>
            <a:ext cx="1108322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923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031A96-0961-0C48-BE4F-9D35713B99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99F65F-7A20-D545-9583-5733FE3B86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31EAA-74AA-8447-82D5-A6AA1F359334}"/>
              </a:ext>
            </a:extLst>
          </p:cNvPr>
          <p:cNvSpPr>
            <a:spLocks noGrp="1"/>
          </p:cNvSpPr>
          <p:nvPr>
            <p:ph type="dt" sz="half" idx="10"/>
          </p:nvPr>
        </p:nvSpPr>
        <p:spPr/>
        <p:txBody>
          <a:bodyPr/>
          <a:lstStyle/>
          <a:p>
            <a:fld id="{FA956E04-D58F-FB49-B0A8-A66B6A918C19}" type="datetimeFigureOut">
              <a:rPr lang="en-US" smtClean="0"/>
              <a:t>7/21/2021</a:t>
            </a:fld>
            <a:endParaRPr lang="en-US"/>
          </a:p>
        </p:txBody>
      </p:sp>
      <p:sp>
        <p:nvSpPr>
          <p:cNvPr id="5" name="Footer Placeholder 4">
            <a:extLst>
              <a:ext uri="{FF2B5EF4-FFF2-40B4-BE49-F238E27FC236}">
                <a16:creationId xmlns:a16="http://schemas.microsoft.com/office/drawing/2014/main" id="{3652AD26-B180-FE4C-A745-E73007D721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0A259C-B4AA-144E-8034-A5A716575709}"/>
              </a:ext>
            </a:extLst>
          </p:cNvPr>
          <p:cNvSpPr>
            <a:spLocks noGrp="1"/>
          </p:cNvSpPr>
          <p:nvPr>
            <p:ph type="sldNum" sz="quarter" idx="12"/>
          </p:nvPr>
        </p:nvSpPr>
        <p:spPr/>
        <p:txBody>
          <a:bodyPr/>
          <a:lstStyle/>
          <a:p>
            <a:fld id="{5DAB3F74-F7CE-1444-8AEC-E1E24BBBB8E6}" type="slidenum">
              <a:rPr lang="en-US" smtClean="0"/>
              <a:t>‹#›</a:t>
            </a:fld>
            <a:endParaRPr lang="en-US"/>
          </a:p>
        </p:txBody>
      </p:sp>
    </p:spTree>
    <p:extLst>
      <p:ext uri="{BB962C8B-B14F-4D97-AF65-F5344CB8AC3E}">
        <p14:creationId xmlns:p14="http://schemas.microsoft.com/office/powerpoint/2010/main" val="12060167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387D78EF-5E42-4B48-B799-12421AC5F7A3}"/>
              </a:ext>
            </a:extLst>
          </p:cNvPr>
          <p:cNvCxnSpPr>
            <a:cxnSpLocks/>
          </p:cNvCxnSpPr>
          <p:nvPr userDrawn="1"/>
        </p:nvCxnSpPr>
        <p:spPr>
          <a:xfrm>
            <a:off x="554038" y="480403"/>
            <a:ext cx="1108322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71863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58582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16964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58276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92130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475643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6449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6387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53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37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5273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7479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387D78EF-5E42-4B48-B799-12421AC5F7A3}"/>
              </a:ext>
            </a:extLst>
          </p:cNvPr>
          <p:cNvCxnSpPr>
            <a:cxnSpLocks/>
          </p:cNvCxnSpPr>
          <p:nvPr userDrawn="1"/>
        </p:nvCxnSpPr>
        <p:spPr>
          <a:xfrm>
            <a:off x="554038" y="480403"/>
            <a:ext cx="1108322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3328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809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64446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10.xml"/><Relationship Id="rId1" Type="http://schemas.openxmlformats.org/officeDocument/2006/relationships/slideLayout" Target="../slideLayouts/slideLayout22.xml"/><Relationship Id="rId4" Type="http://schemas.openxmlformats.org/officeDocument/2006/relationships/image" Target="../media/image4.emf"/></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11.xml"/><Relationship Id="rId1" Type="http://schemas.openxmlformats.org/officeDocument/2006/relationships/slideLayout" Target="../slideLayouts/slideLayout23.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12.xml"/><Relationship Id="rId1" Type="http://schemas.openxmlformats.org/officeDocument/2006/relationships/slideLayout" Target="../slideLayouts/slideLayout24.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13.xml"/><Relationship Id="rId1" Type="http://schemas.openxmlformats.org/officeDocument/2006/relationships/slideLayout" Target="../slideLayouts/slideLayout25.xml"/><Relationship Id="rId4" Type="http://schemas.openxmlformats.org/officeDocument/2006/relationships/image" Target="../media/image4.emf"/></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14.xml"/><Relationship Id="rId1" Type="http://schemas.openxmlformats.org/officeDocument/2006/relationships/slideLayout" Target="../slideLayouts/slideLayout26.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15.xml"/><Relationship Id="rId1" Type="http://schemas.openxmlformats.org/officeDocument/2006/relationships/slideLayout" Target="../slideLayouts/slideLayout27.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8.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4.xml"/><Relationship Id="rId1" Type="http://schemas.openxmlformats.org/officeDocument/2006/relationships/slideLayout" Target="../slideLayouts/slideLayout5.xml"/><Relationship Id="rId4" Type="http://schemas.openxmlformats.org/officeDocument/2006/relationships/image" Target="../media/image4.emf"/></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6.emf"/><Relationship Id="rId5" Type="http://schemas.openxmlformats.org/officeDocument/2006/relationships/image" Target="../media/image5.tiff"/><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8.xml"/><Relationship Id="rId4" Type="http://schemas.openxmlformats.org/officeDocument/2006/relationships/image" Target="../media/image6.emf"/></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9.xml"/><Relationship Id="rId4" Type="http://schemas.openxmlformats.org/officeDocument/2006/relationships/image" Target="../media/image6.em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8.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21.xml"/><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alphaModFix amt="37000"/>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0D3B5B-A55A-6A42-B05F-F8EB618B5016}"/>
              </a:ext>
            </a:extLst>
          </p:cNvPr>
          <p:cNvSpPr txBox="1"/>
          <p:nvPr userDrawn="1"/>
        </p:nvSpPr>
        <p:spPr>
          <a:xfrm>
            <a:off x="554735" y="6412912"/>
            <a:ext cx="2971800" cy="230832"/>
          </a:xfrm>
          <a:prstGeom prst="rect">
            <a:avLst/>
          </a:prstGeom>
          <a:noFill/>
        </p:spPr>
        <p:txBody>
          <a:bodyPr wrap="square" lIns="0" rtlCol="0">
            <a:spAutoFit/>
          </a:bodyPr>
          <a:lstStyle/>
          <a:p>
            <a:r>
              <a:rPr lang="en-US" sz="900">
                <a:solidFill>
                  <a:srgbClr val="C0C0C0"/>
                </a:solidFill>
              </a:rPr>
              <a:t>© 2021 Crowe LLP</a:t>
            </a:r>
          </a:p>
        </p:txBody>
      </p:sp>
      <p:sp>
        <p:nvSpPr>
          <p:cNvPr id="9" name="TextBox 8">
            <a:extLst>
              <a:ext uri="{FF2B5EF4-FFF2-40B4-BE49-F238E27FC236}">
                <a16:creationId xmlns:a16="http://schemas.microsoft.com/office/drawing/2014/main" id="{AB7D6353-8775-D045-95D9-ADBB673BAD07}"/>
              </a:ext>
            </a:extLst>
          </p:cNvPr>
          <p:cNvSpPr txBox="1"/>
          <p:nvPr userDrawn="1"/>
        </p:nvSpPr>
        <p:spPr>
          <a:xfrm>
            <a:off x="8665465" y="6416159"/>
            <a:ext cx="2971800" cy="246221"/>
          </a:xfrm>
          <a:prstGeom prst="rect">
            <a:avLst/>
          </a:prstGeom>
          <a:noFill/>
        </p:spPr>
        <p:txBody>
          <a:bodyPr wrap="square" rIns="0" rtlCol="0">
            <a:spAutoFit/>
          </a:bodyPr>
          <a:lstStyle/>
          <a:p>
            <a:pPr algn="r"/>
            <a:fld id="{81E54F29-E5D2-0047-AE77-483A45B7E116}" type="slidenum">
              <a:rPr lang="en-US" sz="1000" smtClean="0">
                <a:solidFill>
                  <a:srgbClr val="C0C0C0"/>
                </a:solidFill>
              </a:rPr>
              <a:t>‹#›</a:t>
            </a:fld>
            <a:endParaRPr lang="en-US" sz="1000">
              <a:solidFill>
                <a:srgbClr val="C0C0C0"/>
              </a:solidFill>
            </a:endParaRPr>
          </a:p>
        </p:txBody>
      </p:sp>
      <p:cxnSp>
        <p:nvCxnSpPr>
          <p:cNvPr id="10" name="Straight Connector 9">
            <a:extLst>
              <a:ext uri="{FF2B5EF4-FFF2-40B4-BE49-F238E27FC236}">
                <a16:creationId xmlns:a16="http://schemas.microsoft.com/office/drawing/2014/main" id="{AC0E32B1-CBF0-764E-8708-F5484AA9F8F8}"/>
              </a:ext>
            </a:extLst>
          </p:cNvPr>
          <p:cNvCxnSpPr>
            <a:cxnSpLocks/>
          </p:cNvCxnSpPr>
          <p:nvPr userDrawn="1"/>
        </p:nvCxnSpPr>
        <p:spPr>
          <a:xfrm>
            <a:off x="554038" y="480403"/>
            <a:ext cx="11083227" cy="0"/>
          </a:xfrm>
          <a:prstGeom prst="line">
            <a:avLst/>
          </a:prstGeom>
          <a:ln>
            <a:solidFill>
              <a:srgbClr val="F6A81A"/>
            </a:solidFill>
          </a:ln>
        </p:spPr>
        <p:style>
          <a:lnRef idx="1">
            <a:schemeClr val="accent1"/>
          </a:lnRef>
          <a:fillRef idx="0">
            <a:schemeClr val="accent1"/>
          </a:fillRef>
          <a:effectRef idx="0">
            <a:schemeClr val="accent1"/>
          </a:effectRef>
          <a:fontRef idx="minor">
            <a:schemeClr val="tx1"/>
          </a:fontRef>
        </p:style>
      </p:cxnSp>
      <p:sp>
        <p:nvSpPr>
          <p:cNvPr id="11" name="Text Placeholder 1">
            <a:extLst>
              <a:ext uri="{FF2B5EF4-FFF2-40B4-BE49-F238E27FC236}">
                <a16:creationId xmlns:a16="http://schemas.microsoft.com/office/drawing/2014/main" id="{DA12E18D-39E8-784C-A63F-EF7DF784B74F}"/>
              </a:ext>
            </a:extLst>
          </p:cNvPr>
          <p:cNvSpPr txBox="1">
            <a:spLocks/>
          </p:cNvSpPr>
          <p:nvPr userDrawn="1"/>
        </p:nvSpPr>
        <p:spPr>
          <a:xfrm>
            <a:off x="554037" y="236438"/>
            <a:ext cx="7736523" cy="153888"/>
          </a:xfrm>
          <a:prstGeom prst="rect">
            <a:avLst/>
          </a:prstGeom>
        </p:spPr>
        <p:txBody>
          <a:bodyPr wrap="square" lIns="0" tIns="0" rIns="0" bIns="0">
            <a:spAutoFit/>
          </a:bodyPr>
          <a:lstStyle>
            <a:lvl1pPr marL="0" eaLnBrk="1" hangingPunct="1">
              <a:defRPr sz="1200" b="1" i="0">
                <a:solidFill>
                  <a:schemeClr val="bg1"/>
                </a:solidFill>
                <a:latin typeface="Arial"/>
                <a:ea typeface="+mn-ea"/>
                <a:cs typeface="Arial"/>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a:lstStyle>
          <a:p>
            <a:pPr lvl="0">
              <a:defRPr/>
            </a:pPr>
            <a:r>
              <a:rPr lang="en-US" sz="1000" b="1" kern="0" spc="80" baseline="0">
                <a:solidFill>
                  <a:schemeClr val="tx1">
                    <a:lumMod val="75000"/>
                    <a:lumOff val="25000"/>
                  </a:schemeClr>
                </a:solidFill>
              </a:rPr>
              <a:t>Crowe </a:t>
            </a:r>
            <a:r>
              <a:rPr lang="en-US" sz="1000" b="1" kern="0" spc="80" baseline="0">
                <a:solidFill>
                  <a:srgbClr val="F6A81B"/>
                </a:solidFill>
              </a:rPr>
              <a:t>| </a:t>
            </a:r>
            <a:r>
              <a:rPr lang="en-US" sz="1000" b="1" kern="0" spc="80" baseline="0">
                <a:solidFill>
                  <a:schemeClr val="tx1">
                    <a:lumMod val="75000"/>
                    <a:lumOff val="25000"/>
                  </a:schemeClr>
                </a:solidFill>
              </a:rPr>
              <a:t>ABA </a:t>
            </a:r>
            <a:r>
              <a:rPr lang="en-US" sz="1000" b="0" kern="0" spc="80" baseline="0">
                <a:solidFill>
                  <a:schemeClr val="tx1">
                    <a:lumMod val="75000"/>
                    <a:lumOff val="25000"/>
                  </a:schemeClr>
                </a:solidFill>
              </a:rPr>
              <a:t>– Webinar: Blockchain, Crypto Assets and Their Markets: A Challenge or Opportunity for Banks?</a:t>
            </a:r>
            <a:endParaRPr lang="en-US" sz="1000" b="1" kern="0" spc="80" baseline="0">
              <a:solidFill>
                <a:schemeClr val="tx1">
                  <a:lumMod val="75000"/>
                  <a:lumOff val="25000"/>
                </a:schemeClr>
              </a:solidFill>
            </a:endParaRPr>
          </a:p>
        </p:txBody>
      </p:sp>
      <p:pic>
        <p:nvPicPr>
          <p:cNvPr id="19" name="Picture 18">
            <a:extLst>
              <a:ext uri="{FF2B5EF4-FFF2-40B4-BE49-F238E27FC236}">
                <a16:creationId xmlns:a16="http://schemas.microsoft.com/office/drawing/2014/main" id="{A11751B7-B7C3-5F4E-B205-30B17B5C7F3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848462" y="169988"/>
            <a:ext cx="776014" cy="219456"/>
          </a:xfrm>
          <a:prstGeom prst="rect">
            <a:avLst/>
          </a:prstGeom>
        </p:spPr>
      </p:pic>
    </p:spTree>
    <p:extLst>
      <p:ext uri="{BB962C8B-B14F-4D97-AF65-F5344CB8AC3E}">
        <p14:creationId xmlns:p14="http://schemas.microsoft.com/office/powerpoint/2010/main" val="2226189873"/>
      </p:ext>
    </p:extLst>
  </p:cSld>
  <p:clrMap bg1="lt1" tx1="dk1" bg2="lt2" tx2="dk2" accent1="accent1" accent2="accent2" accent3="accent3" accent4="accent4" accent5="accent5" accent6="accent6" hlink="hlink" folHlink="folHlink"/>
  <p:sldLayoutIdLst>
    <p:sldLayoutId id="2147483653" r:id="rId1"/>
  </p:sldLayoutIdLst>
  <p:hf hd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3A429DC-7BAB-5D41-AF1F-640F92331C9D}"/>
              </a:ext>
            </a:extLst>
          </p:cNvPr>
          <p:cNvSpPr/>
          <p:nvPr userDrawn="1"/>
        </p:nvSpPr>
        <p:spPr>
          <a:xfrm>
            <a:off x="0" y="0"/>
            <a:ext cx="12192000" cy="6858000"/>
          </a:xfrm>
          <a:prstGeom prst="rect">
            <a:avLst/>
          </a:prstGeom>
          <a:solidFill>
            <a:srgbClr val="122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04C0C0DB-5D41-8344-B47D-D1870F9C71B1}"/>
              </a:ext>
            </a:extLst>
          </p:cNvPr>
          <p:cNvPicPr>
            <a:picLocks noChangeAspect="1"/>
          </p:cNvPicPr>
          <p:nvPr userDrawn="1"/>
        </p:nvPicPr>
        <p:blipFill rotWithShape="1">
          <a:blip r:embed="rId3" cstate="print">
            <a:duotone>
              <a:schemeClr val="bg2">
                <a:shade val="45000"/>
                <a:satMod val="135000"/>
              </a:schemeClr>
              <a:prstClr val="white"/>
            </a:duotone>
            <a:alphaModFix amt="20000"/>
            <a:extLst>
              <a:ext uri="{28A0092B-C50C-407E-A947-70E740481C1C}">
                <a14:useLocalDpi xmlns:a14="http://schemas.microsoft.com/office/drawing/2010/main"/>
              </a:ext>
            </a:extLst>
          </a:blip>
          <a:srcRect b="21250"/>
          <a:stretch/>
        </p:blipFill>
        <p:spPr>
          <a:xfrm>
            <a:off x="0" y="-1"/>
            <a:ext cx="12192000" cy="6858001"/>
          </a:xfrm>
          <a:prstGeom prst="rect">
            <a:avLst/>
          </a:prstGeom>
        </p:spPr>
      </p:pic>
      <p:sp>
        <p:nvSpPr>
          <p:cNvPr id="21" name="TextBox 20">
            <a:extLst>
              <a:ext uri="{FF2B5EF4-FFF2-40B4-BE49-F238E27FC236}">
                <a16:creationId xmlns:a16="http://schemas.microsoft.com/office/drawing/2014/main" id="{A4CC8900-0BDC-0545-9872-7478DBECD2D1}"/>
              </a:ext>
            </a:extLst>
          </p:cNvPr>
          <p:cNvSpPr txBox="1"/>
          <p:nvPr userDrawn="1"/>
        </p:nvSpPr>
        <p:spPr>
          <a:xfrm>
            <a:off x="554735" y="6412912"/>
            <a:ext cx="2971800" cy="246221"/>
          </a:xfrm>
          <a:prstGeom prst="rect">
            <a:avLst/>
          </a:prstGeom>
          <a:noFill/>
        </p:spPr>
        <p:txBody>
          <a:bodyPr wrap="square" lIns="0" rtlCol="0">
            <a:spAutoFit/>
          </a:bodyPr>
          <a:lstStyle/>
          <a:p>
            <a:r>
              <a:rPr lang="en-US" sz="1000">
                <a:solidFill>
                  <a:schemeClr val="bg1">
                    <a:alpha val="50000"/>
                  </a:schemeClr>
                </a:solidFill>
              </a:rPr>
              <a:t>© 2021 Crowe LLP</a:t>
            </a:r>
          </a:p>
        </p:txBody>
      </p:sp>
      <p:sp>
        <p:nvSpPr>
          <p:cNvPr id="23" name="TextBox 22">
            <a:extLst>
              <a:ext uri="{FF2B5EF4-FFF2-40B4-BE49-F238E27FC236}">
                <a16:creationId xmlns:a16="http://schemas.microsoft.com/office/drawing/2014/main" id="{514A2B2B-E95A-0D43-BE91-6D57E3BA2A37}"/>
              </a:ext>
            </a:extLst>
          </p:cNvPr>
          <p:cNvSpPr txBox="1"/>
          <p:nvPr userDrawn="1"/>
        </p:nvSpPr>
        <p:spPr>
          <a:xfrm>
            <a:off x="8665465" y="6416159"/>
            <a:ext cx="2971800" cy="246221"/>
          </a:xfrm>
          <a:prstGeom prst="rect">
            <a:avLst/>
          </a:prstGeom>
          <a:noFill/>
        </p:spPr>
        <p:txBody>
          <a:bodyPr wrap="square" rIns="0" rtlCol="0">
            <a:spAutoFit/>
          </a:bodyPr>
          <a:lstStyle/>
          <a:p>
            <a:pPr algn="r"/>
            <a:fld id="{81E54F29-E5D2-0047-AE77-483A45B7E116}" type="slidenum">
              <a:rPr lang="en-US" sz="1000" smtClean="0">
                <a:solidFill>
                  <a:schemeClr val="bg1">
                    <a:alpha val="50000"/>
                  </a:schemeClr>
                </a:solidFill>
              </a:rPr>
              <a:t>‹#›</a:t>
            </a:fld>
            <a:endParaRPr lang="en-US" sz="1000">
              <a:solidFill>
                <a:schemeClr val="bg1">
                  <a:alpha val="50000"/>
                </a:schemeClr>
              </a:solidFill>
            </a:endParaRPr>
          </a:p>
        </p:txBody>
      </p:sp>
      <p:sp>
        <p:nvSpPr>
          <p:cNvPr id="24" name="Text Placeholder 1">
            <a:extLst>
              <a:ext uri="{FF2B5EF4-FFF2-40B4-BE49-F238E27FC236}">
                <a16:creationId xmlns:a16="http://schemas.microsoft.com/office/drawing/2014/main" id="{6AF60B2A-1DD6-924A-965D-6C9FAF29C98F}"/>
              </a:ext>
            </a:extLst>
          </p:cNvPr>
          <p:cNvSpPr txBox="1">
            <a:spLocks/>
          </p:cNvSpPr>
          <p:nvPr userDrawn="1"/>
        </p:nvSpPr>
        <p:spPr>
          <a:xfrm>
            <a:off x="554037" y="236438"/>
            <a:ext cx="7898587" cy="153888"/>
          </a:xfrm>
          <a:prstGeom prst="rect">
            <a:avLst/>
          </a:prstGeom>
        </p:spPr>
        <p:txBody>
          <a:bodyPr wrap="square" lIns="0" tIns="0" rIns="0" bIns="0">
            <a:spAutoFit/>
          </a:bodyPr>
          <a:lstStyle>
            <a:lvl1pPr marL="0" eaLnBrk="1" hangingPunct="1">
              <a:defRPr sz="1200" b="1" i="0">
                <a:solidFill>
                  <a:schemeClr val="bg1"/>
                </a:solidFill>
                <a:latin typeface="Arial"/>
                <a:ea typeface="+mn-ea"/>
                <a:cs typeface="Arial"/>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a:lstStyle>
          <a:p>
            <a:pPr lvl="0">
              <a:defRPr/>
            </a:pPr>
            <a:r>
              <a:rPr lang="en-US" sz="1000" b="1" kern="0" spc="80" baseline="0">
                <a:solidFill>
                  <a:schemeClr val="bg1">
                    <a:alpha val="50000"/>
                  </a:schemeClr>
                </a:solidFill>
              </a:rPr>
              <a:t>Crowe</a:t>
            </a:r>
            <a:r>
              <a:rPr lang="en-US" sz="1000" b="1" kern="0" spc="80" baseline="0">
                <a:solidFill>
                  <a:schemeClr val="tx1">
                    <a:lumMod val="75000"/>
                    <a:lumOff val="25000"/>
                  </a:schemeClr>
                </a:solidFill>
              </a:rPr>
              <a:t> </a:t>
            </a:r>
            <a:r>
              <a:rPr lang="en-US" sz="1000" b="1" kern="0" spc="80" baseline="0">
                <a:solidFill>
                  <a:srgbClr val="F6A81B"/>
                </a:solidFill>
              </a:rPr>
              <a:t>| </a:t>
            </a:r>
            <a:r>
              <a:rPr lang="en-US" sz="1000" b="1" kern="0" spc="80" baseline="0">
                <a:solidFill>
                  <a:schemeClr val="bg1">
                    <a:alpha val="50000"/>
                  </a:schemeClr>
                </a:solidFill>
              </a:rPr>
              <a:t>ABA </a:t>
            </a:r>
            <a:r>
              <a:rPr lang="en-US" sz="1000" b="0" kern="0" spc="80" baseline="0">
                <a:solidFill>
                  <a:schemeClr val="bg1">
                    <a:alpha val="50000"/>
                  </a:schemeClr>
                </a:solidFill>
              </a:rPr>
              <a:t>– Webinar: Blockchain, Crypto Assets and Their Markets: A Challenge or Opportunity for Banks?</a:t>
            </a:r>
            <a:endParaRPr lang="en-US" sz="1000" b="1" kern="0" spc="80" baseline="0">
              <a:solidFill>
                <a:schemeClr val="bg1">
                  <a:alpha val="50000"/>
                </a:schemeClr>
              </a:solidFill>
            </a:endParaRPr>
          </a:p>
        </p:txBody>
      </p:sp>
      <p:cxnSp>
        <p:nvCxnSpPr>
          <p:cNvPr id="25" name="Straight Connector 24">
            <a:extLst>
              <a:ext uri="{FF2B5EF4-FFF2-40B4-BE49-F238E27FC236}">
                <a16:creationId xmlns:a16="http://schemas.microsoft.com/office/drawing/2014/main" id="{264A1D1A-F0B3-8343-8BBA-2462FB1AE16C}"/>
              </a:ext>
            </a:extLst>
          </p:cNvPr>
          <p:cNvCxnSpPr>
            <a:cxnSpLocks/>
          </p:cNvCxnSpPr>
          <p:nvPr userDrawn="1"/>
        </p:nvCxnSpPr>
        <p:spPr>
          <a:xfrm>
            <a:off x="554038" y="480403"/>
            <a:ext cx="11083227"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9808BBAA-621E-E444-B692-09C0A491339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848462" y="169989"/>
            <a:ext cx="776014" cy="219456"/>
          </a:xfrm>
          <a:prstGeom prst="rect">
            <a:avLst/>
          </a:prstGeom>
        </p:spPr>
      </p:pic>
    </p:spTree>
    <p:extLst>
      <p:ext uri="{BB962C8B-B14F-4D97-AF65-F5344CB8AC3E}">
        <p14:creationId xmlns:p14="http://schemas.microsoft.com/office/powerpoint/2010/main" val="969626594"/>
      </p:ext>
    </p:extLst>
  </p:cSld>
  <p:clrMap bg1="lt1" tx1="dk1" bg2="lt2" tx2="dk2" accent1="accent1" accent2="accent2" accent3="accent3" accent4="accent4" accent5="accent5" accent6="accent6" hlink="hlink" folHlink="folHlink"/>
  <p:sldLayoutIdLst>
    <p:sldLayoutId id="2147483656" r:id="rId1"/>
  </p:sldLayoutIdLst>
  <p:hf hd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3A429DC-7BAB-5D41-AF1F-640F92331C9D}"/>
              </a:ext>
            </a:extLst>
          </p:cNvPr>
          <p:cNvSpPr/>
          <p:nvPr userDrawn="1"/>
        </p:nvSpPr>
        <p:spPr>
          <a:xfrm>
            <a:off x="0" y="0"/>
            <a:ext cx="12192000" cy="6858000"/>
          </a:xfrm>
          <a:prstGeom prst="rect">
            <a:avLst/>
          </a:prstGeom>
          <a:solidFill>
            <a:srgbClr val="122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04C0C0DB-5D41-8344-B47D-D1870F9C71B1}"/>
              </a:ext>
            </a:extLst>
          </p:cNvPr>
          <p:cNvPicPr>
            <a:picLocks noChangeAspect="1"/>
          </p:cNvPicPr>
          <p:nvPr userDrawn="1"/>
        </p:nvPicPr>
        <p:blipFill rotWithShape="1">
          <a:blip r:embed="rId3" cstate="print">
            <a:duotone>
              <a:schemeClr val="bg2">
                <a:shade val="45000"/>
                <a:satMod val="135000"/>
              </a:schemeClr>
              <a:prstClr val="white"/>
            </a:duotone>
            <a:alphaModFix amt="20000"/>
            <a:extLst>
              <a:ext uri="{28A0092B-C50C-407E-A947-70E740481C1C}">
                <a14:useLocalDpi xmlns:a14="http://schemas.microsoft.com/office/drawing/2010/main"/>
              </a:ext>
            </a:extLst>
          </a:blip>
          <a:srcRect b="21250"/>
          <a:stretch/>
        </p:blipFill>
        <p:spPr>
          <a:xfrm>
            <a:off x="0" y="-1"/>
            <a:ext cx="12192000" cy="6858001"/>
          </a:xfrm>
          <a:prstGeom prst="rect">
            <a:avLst/>
          </a:prstGeom>
        </p:spPr>
      </p:pic>
    </p:spTree>
    <p:extLst>
      <p:ext uri="{BB962C8B-B14F-4D97-AF65-F5344CB8AC3E}">
        <p14:creationId xmlns:p14="http://schemas.microsoft.com/office/powerpoint/2010/main" val="2764981134"/>
      </p:ext>
    </p:extLst>
  </p:cSld>
  <p:clrMap bg1="lt1" tx1="dk1" bg2="lt2" tx2="dk2" accent1="accent1" accent2="accent2" accent3="accent3" accent4="accent4" accent5="accent5" accent6="accent6" hlink="hlink" folHlink="folHlink"/>
  <p:sldLayoutIdLst>
    <p:sldLayoutId id="2147483672" r:id="rId1"/>
  </p:sldLayoutIdLst>
  <p:hf hd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13203B"/>
        </a:solidFill>
        <a:effectLst/>
      </p:bgPr>
    </p:bg>
    <p:spTree>
      <p:nvGrpSpPr>
        <p:cNvPr id="1" name=""/>
        <p:cNvGrpSpPr/>
        <p:nvPr/>
      </p:nvGrpSpPr>
      <p:grpSpPr>
        <a:xfrm>
          <a:off x="0" y="0"/>
          <a:ext cx="0" cy="0"/>
          <a:chOff x="0" y="0"/>
          <a:chExt cx="0" cy="0"/>
        </a:xfrm>
      </p:grpSpPr>
      <p:sp>
        <p:nvSpPr>
          <p:cNvPr id="15" name="Google Shape;43;p11">
            <a:extLst>
              <a:ext uri="{FF2B5EF4-FFF2-40B4-BE49-F238E27FC236}">
                <a16:creationId xmlns:a16="http://schemas.microsoft.com/office/drawing/2014/main" id="{D7FD403D-3EE0-5C43-B64B-DF4C274FAE7B}"/>
              </a:ext>
            </a:extLst>
          </p:cNvPr>
          <p:cNvSpPr txBox="1"/>
          <p:nvPr userDrawn="1"/>
        </p:nvSpPr>
        <p:spPr>
          <a:xfrm>
            <a:off x="554038" y="5965928"/>
            <a:ext cx="5441648" cy="570364"/>
          </a:xfrm>
          <a:prstGeom prst="rect">
            <a:avLst/>
          </a:prstGeom>
          <a:noFill/>
          <a:ln>
            <a:noFill/>
          </a:ln>
        </p:spPr>
        <p:txBody>
          <a:bodyPr spcFirstLastPara="1" wrap="square" lIns="0" tIns="0" rIns="0" bIns="0" anchor="t" anchorCtr="0">
            <a:noAutofit/>
          </a:bodyPr>
          <a:lstStyle/>
          <a:p>
            <a:pPr marL="0" marR="0" lvl="0" indent="0" algn="just" rtl="0">
              <a:lnSpc>
                <a:spcPct val="100000"/>
              </a:lnSpc>
              <a:spcBef>
                <a:spcPts val="0"/>
              </a:spcBef>
              <a:spcAft>
                <a:spcPts val="0"/>
              </a:spcAft>
              <a:buClr>
                <a:srgbClr val="000000"/>
              </a:buClr>
              <a:buSzPts val="600"/>
              <a:buFont typeface="Arial"/>
              <a:buNone/>
            </a:pPr>
            <a:r>
              <a:rPr lang="en-US" sz="650" b="0" i="0" u="none" strike="noStrike" cap="none">
                <a:solidFill>
                  <a:schemeClr val="tx1">
                    <a:alpha val="49957"/>
                  </a:schemeClr>
                </a:solidFill>
                <a:latin typeface="Arial"/>
                <a:ea typeface="Arial"/>
                <a:cs typeface="Arial"/>
                <a:sym typeface="Arial"/>
              </a:rPr>
              <a:t>“Crowe” is the brand name under which the member firms of Crowe Global operate and provide professional services, and those firms together form the Crowe Global network of independent audit, tax, and consulting firms. “Crowe” may be used to refer individual firms, to several such firms, or to all firms within the Crowe Global network. The Crowe Horwath Global Risk Consulting entities, </a:t>
            </a:r>
            <a:r>
              <a:rPr lang="en-US" sz="650" b="0" i="0" u="none" strike="noStrike" cap="none">
                <a:solidFill>
                  <a:schemeClr val="tx1">
                    <a:alpha val="49957"/>
                  </a:schemeClr>
                </a:solidFill>
                <a:latin typeface="+mn-lt"/>
                <a:ea typeface="Arial"/>
                <a:cs typeface="Arial"/>
                <a:sym typeface="Arial"/>
              </a:rPr>
              <a:t>Crowe to </a:t>
            </a:r>
            <a:r>
              <a:rPr lang="en-US" sz="650" b="0" i="0" u="none" strike="noStrike" cap="none">
                <a:solidFill>
                  <a:schemeClr val="tx1">
                    <a:alpha val="49957"/>
                  </a:schemeClr>
                </a:solidFill>
                <a:latin typeface="Arial"/>
                <a:ea typeface="Arial"/>
                <a:cs typeface="Arial"/>
                <a:sym typeface="Arial"/>
              </a:rPr>
              <a:t>Healthcare Risk Consulting LLC, and our affiliate in Grand Cayman are subsidiaries of Crowe LLP. Crowe LLP is an Indiana limited liability partnership and the U.S. member firm of Crowe Global. Services to clients are provided by the individual member firms of Crowe Global, but Crowe Global itself is a Swiss entity that does not provide services to clients. Each member firm is a separate legal entity responsible only for its own acts and omissions and not those of any</a:t>
            </a:r>
            <a:br>
              <a:rPr lang="en-US" sz="650" b="0" i="0" u="none" strike="noStrike" cap="none">
                <a:solidFill>
                  <a:schemeClr val="tx1">
                    <a:alpha val="49957"/>
                  </a:schemeClr>
                </a:solidFill>
                <a:latin typeface="Arial"/>
                <a:ea typeface="Arial"/>
                <a:cs typeface="Arial"/>
                <a:sym typeface="Arial"/>
              </a:rPr>
            </a:br>
            <a:r>
              <a:rPr lang="en-US" sz="650" b="0" i="0" u="none" strike="noStrike" cap="none">
                <a:solidFill>
                  <a:schemeClr val="tx1">
                    <a:alpha val="49957"/>
                  </a:schemeClr>
                </a:solidFill>
                <a:latin typeface="Arial"/>
                <a:ea typeface="Arial"/>
                <a:cs typeface="Arial"/>
                <a:sym typeface="Arial"/>
              </a:rPr>
              <a:t> </a:t>
            </a:r>
            <a:endParaRPr sz="650" b="0" i="0" u="none" strike="noStrike" cap="none">
              <a:solidFill>
                <a:schemeClr val="tx1">
                  <a:alpha val="49957"/>
                </a:schemeClr>
              </a:solidFill>
              <a:latin typeface="Arial"/>
              <a:ea typeface="Arial"/>
              <a:cs typeface="Arial"/>
              <a:sym typeface="Arial"/>
            </a:endParaRPr>
          </a:p>
        </p:txBody>
      </p:sp>
      <p:sp>
        <p:nvSpPr>
          <p:cNvPr id="16" name="Google Shape;43;p11">
            <a:extLst>
              <a:ext uri="{FF2B5EF4-FFF2-40B4-BE49-F238E27FC236}">
                <a16:creationId xmlns:a16="http://schemas.microsoft.com/office/drawing/2014/main" id="{BE66AB2C-07CC-F54D-9349-064AC289FEF5}"/>
              </a:ext>
            </a:extLst>
          </p:cNvPr>
          <p:cNvSpPr txBox="1"/>
          <p:nvPr userDrawn="1"/>
        </p:nvSpPr>
        <p:spPr>
          <a:xfrm>
            <a:off x="11004979" y="6612602"/>
            <a:ext cx="632635" cy="109888"/>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600"/>
              <a:buFontTx/>
              <a:buNone/>
              <a:tabLst/>
              <a:defRPr/>
            </a:pPr>
            <a:r>
              <a:rPr lang="en-US" sz="600">
                <a:solidFill>
                  <a:schemeClr val="tx1">
                    <a:alpha val="50000"/>
                  </a:schemeClr>
                </a:solidFill>
                <a:ea typeface="Arial"/>
                <a:cs typeface="Arial"/>
                <a:sym typeface="Arial"/>
              </a:rPr>
              <a:t>CFS2200-003C</a:t>
            </a:r>
            <a:endParaRPr lang="en-US" sz="600" b="0" i="0" u="none" strike="noStrike" cap="none">
              <a:solidFill>
                <a:schemeClr val="tx1">
                  <a:alpha val="50000"/>
                </a:schemeClr>
              </a:solidFill>
              <a:latin typeface="Arial"/>
              <a:ea typeface="Arial"/>
              <a:cs typeface="Arial"/>
              <a:sym typeface="Arial"/>
            </a:endParaRPr>
          </a:p>
          <a:p>
            <a:pPr lvl="0" algn="r">
              <a:buClr>
                <a:srgbClr val="000000"/>
              </a:buClr>
              <a:buSzPts val="600"/>
            </a:pPr>
            <a:endParaRPr lang="en-US" sz="600" b="0" i="0" u="none" strike="noStrike" cap="none">
              <a:solidFill>
                <a:schemeClr val="tx1">
                  <a:alpha val="50000"/>
                </a:schemeClr>
              </a:solidFill>
              <a:latin typeface="Arial"/>
              <a:ea typeface="Arial"/>
              <a:cs typeface="Arial"/>
              <a:sym typeface="Arial"/>
            </a:endParaRPr>
          </a:p>
        </p:txBody>
      </p:sp>
      <p:cxnSp>
        <p:nvCxnSpPr>
          <p:cNvPr id="17" name="Straight Connector 16">
            <a:extLst>
              <a:ext uri="{FF2B5EF4-FFF2-40B4-BE49-F238E27FC236}">
                <a16:creationId xmlns:a16="http://schemas.microsoft.com/office/drawing/2014/main" id="{1F0B4307-2A4A-1049-91A2-874C22271197}"/>
              </a:ext>
            </a:extLst>
          </p:cNvPr>
          <p:cNvCxnSpPr>
            <a:cxnSpLocks/>
          </p:cNvCxnSpPr>
          <p:nvPr userDrawn="1"/>
        </p:nvCxnSpPr>
        <p:spPr>
          <a:xfrm>
            <a:off x="554387" y="5759975"/>
            <a:ext cx="11083227" cy="0"/>
          </a:xfrm>
          <a:prstGeom prst="line">
            <a:avLst/>
          </a:prstGeom>
          <a:ln>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sp>
        <p:nvSpPr>
          <p:cNvPr id="26" name="Google Shape;43;p11">
            <a:extLst>
              <a:ext uri="{FF2B5EF4-FFF2-40B4-BE49-F238E27FC236}">
                <a16:creationId xmlns:a16="http://schemas.microsoft.com/office/drawing/2014/main" id="{4E51DE8F-6146-8044-824C-DFA3C0118774}"/>
              </a:ext>
            </a:extLst>
          </p:cNvPr>
          <p:cNvSpPr txBox="1"/>
          <p:nvPr userDrawn="1"/>
        </p:nvSpPr>
        <p:spPr>
          <a:xfrm>
            <a:off x="6196316" y="5965928"/>
            <a:ext cx="5441648" cy="570364"/>
          </a:xfrm>
          <a:prstGeom prst="rect">
            <a:avLst/>
          </a:prstGeom>
          <a:noFill/>
          <a:ln>
            <a:noFill/>
          </a:ln>
        </p:spPr>
        <p:txBody>
          <a:bodyPr spcFirstLastPara="1" wrap="square" lIns="0" tIns="0" rIns="0" bIns="0" anchor="t" anchorCtr="0">
            <a:noAutofit/>
          </a:bodyPr>
          <a:lstStyle/>
          <a:p>
            <a:pPr lvl="0" algn="just">
              <a:buClr>
                <a:srgbClr val="000000"/>
              </a:buClr>
              <a:buSzPts val="600"/>
            </a:pPr>
            <a:r>
              <a:rPr lang="en-US" sz="650">
                <a:solidFill>
                  <a:schemeClr val="tx1">
                    <a:alpha val="49957"/>
                  </a:schemeClr>
                </a:solidFill>
                <a:ea typeface="Arial"/>
                <a:cs typeface="Arial"/>
                <a:sym typeface="Arial"/>
              </a:rPr>
              <a:t>other Crowe Global network firm or other party. Visit </a:t>
            </a:r>
            <a:r>
              <a:rPr lang="en-US" sz="650" err="1">
                <a:solidFill>
                  <a:schemeClr val="tx1">
                    <a:alpha val="49957"/>
                  </a:schemeClr>
                </a:solidFill>
                <a:ea typeface="Arial"/>
                <a:cs typeface="Arial"/>
                <a:sym typeface="Arial"/>
              </a:rPr>
              <a:t>www.crowe.com</a:t>
            </a:r>
            <a:r>
              <a:rPr lang="en-US" sz="650">
                <a:solidFill>
                  <a:schemeClr val="tx1">
                    <a:alpha val="49957"/>
                  </a:schemeClr>
                </a:solidFill>
                <a:ea typeface="Arial"/>
                <a:cs typeface="Arial"/>
                <a:sym typeface="Arial"/>
              </a:rPr>
              <a:t>/disclosure for more information about Crowe LLP, its subsidiaries, and Crowe Global. The information in this document is not – and is not intended to be – audit, tax, accounting, advisory, risk, performance, consulting, business, financial, investment, legal, or other professional advice. Some firm services may not be available to attest clients. The information is general in nature, based on existing authorities, and is subject to change. The information is not a substitute for professional advice or services, and you should consult a qualified professional adviser before taking any action based on the information. Crowe is not responsible for any loss incurred by any person who relies on the information discussed in this document. © 2021Crowe LLP.</a:t>
            </a:r>
          </a:p>
          <a:p>
            <a:pPr lvl="0" algn="just">
              <a:buClr>
                <a:srgbClr val="000000"/>
              </a:buClr>
              <a:buSzPts val="600"/>
            </a:pPr>
            <a:endParaRPr lang="en-US" sz="650">
              <a:solidFill>
                <a:schemeClr val="tx1">
                  <a:alpha val="49957"/>
                </a:schemeClr>
              </a:solidFill>
              <a:ea typeface="Arial"/>
              <a:cs typeface="Arial"/>
              <a:sym typeface="Arial"/>
            </a:endParaRPr>
          </a:p>
        </p:txBody>
      </p:sp>
      <p:pic>
        <p:nvPicPr>
          <p:cNvPr id="8" name="Picture 7">
            <a:extLst>
              <a:ext uri="{FF2B5EF4-FFF2-40B4-BE49-F238E27FC236}">
                <a16:creationId xmlns:a16="http://schemas.microsoft.com/office/drawing/2014/main" id="{31A5CAFD-5AFA-2A47-A41F-0A907C78BB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12757" y="1133940"/>
            <a:ext cx="1673888" cy="473374"/>
          </a:xfrm>
          <a:prstGeom prst="rect">
            <a:avLst/>
          </a:prstGeom>
        </p:spPr>
      </p:pic>
    </p:spTree>
    <p:extLst>
      <p:ext uri="{BB962C8B-B14F-4D97-AF65-F5344CB8AC3E}">
        <p14:creationId xmlns:p14="http://schemas.microsoft.com/office/powerpoint/2010/main" val="3500410949"/>
      </p:ext>
    </p:extLst>
  </p:cSld>
  <p:clrMap bg1="dk1" tx1="lt1" bg2="dk2" tx2="lt2" accent1="accent1" accent2="accent2" accent3="accent3" accent4="accent4" accent5="accent5" accent6="accent6" hlink="hlink" folHlink="folHlink"/>
  <p:sldLayoutIdLst>
    <p:sldLayoutId id="2147483661" r:id="rId1"/>
  </p:sldLayoutIdLst>
  <p:hf hd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3A429DC-7BAB-5D41-AF1F-640F92331C9D}"/>
              </a:ext>
            </a:extLst>
          </p:cNvPr>
          <p:cNvSpPr/>
          <p:nvPr userDrawn="1"/>
        </p:nvSpPr>
        <p:spPr>
          <a:xfrm>
            <a:off x="0" y="0"/>
            <a:ext cx="12192000" cy="6858000"/>
          </a:xfrm>
          <a:prstGeom prst="rect">
            <a:avLst/>
          </a:prstGeom>
          <a:solidFill>
            <a:srgbClr val="122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04C0C0DB-5D41-8344-B47D-D1870F9C71B1}"/>
              </a:ext>
            </a:extLst>
          </p:cNvPr>
          <p:cNvPicPr>
            <a:picLocks noChangeAspect="1"/>
          </p:cNvPicPr>
          <p:nvPr userDrawn="1"/>
        </p:nvPicPr>
        <p:blipFill rotWithShape="1">
          <a:blip r:embed="rId3" cstate="print">
            <a:duotone>
              <a:schemeClr val="bg2">
                <a:shade val="45000"/>
                <a:satMod val="135000"/>
              </a:schemeClr>
              <a:prstClr val="white"/>
            </a:duotone>
            <a:alphaModFix amt="20000"/>
            <a:extLst>
              <a:ext uri="{28A0092B-C50C-407E-A947-70E740481C1C}">
                <a14:useLocalDpi xmlns:a14="http://schemas.microsoft.com/office/drawing/2010/main"/>
              </a:ext>
            </a:extLst>
          </a:blip>
          <a:srcRect b="21250"/>
          <a:stretch/>
        </p:blipFill>
        <p:spPr>
          <a:xfrm>
            <a:off x="0" y="-1"/>
            <a:ext cx="12192000" cy="6858001"/>
          </a:xfrm>
          <a:prstGeom prst="rect">
            <a:avLst/>
          </a:prstGeom>
        </p:spPr>
      </p:pic>
      <p:sp>
        <p:nvSpPr>
          <p:cNvPr id="21" name="TextBox 20">
            <a:extLst>
              <a:ext uri="{FF2B5EF4-FFF2-40B4-BE49-F238E27FC236}">
                <a16:creationId xmlns:a16="http://schemas.microsoft.com/office/drawing/2014/main" id="{A4CC8900-0BDC-0545-9872-7478DBECD2D1}"/>
              </a:ext>
            </a:extLst>
          </p:cNvPr>
          <p:cNvSpPr txBox="1"/>
          <p:nvPr userDrawn="1"/>
        </p:nvSpPr>
        <p:spPr>
          <a:xfrm>
            <a:off x="554735" y="6412912"/>
            <a:ext cx="2971800" cy="246221"/>
          </a:xfrm>
          <a:prstGeom prst="rect">
            <a:avLst/>
          </a:prstGeom>
          <a:noFill/>
        </p:spPr>
        <p:txBody>
          <a:bodyPr wrap="square" lIns="0" rtlCol="0">
            <a:spAutoFit/>
          </a:bodyPr>
          <a:lstStyle/>
          <a:p>
            <a:r>
              <a:rPr lang="en-US" sz="1000">
                <a:solidFill>
                  <a:schemeClr val="bg1">
                    <a:alpha val="50000"/>
                  </a:schemeClr>
                </a:solidFill>
              </a:rPr>
              <a:t>© 2021 Crowe LLP</a:t>
            </a:r>
          </a:p>
        </p:txBody>
      </p:sp>
      <p:sp>
        <p:nvSpPr>
          <p:cNvPr id="23" name="TextBox 22">
            <a:extLst>
              <a:ext uri="{FF2B5EF4-FFF2-40B4-BE49-F238E27FC236}">
                <a16:creationId xmlns:a16="http://schemas.microsoft.com/office/drawing/2014/main" id="{514A2B2B-E95A-0D43-BE91-6D57E3BA2A37}"/>
              </a:ext>
            </a:extLst>
          </p:cNvPr>
          <p:cNvSpPr txBox="1"/>
          <p:nvPr userDrawn="1"/>
        </p:nvSpPr>
        <p:spPr>
          <a:xfrm>
            <a:off x="8665465" y="6416159"/>
            <a:ext cx="2971800" cy="246221"/>
          </a:xfrm>
          <a:prstGeom prst="rect">
            <a:avLst/>
          </a:prstGeom>
          <a:noFill/>
        </p:spPr>
        <p:txBody>
          <a:bodyPr wrap="square" rIns="0" rtlCol="0">
            <a:spAutoFit/>
          </a:bodyPr>
          <a:lstStyle/>
          <a:p>
            <a:pPr algn="r"/>
            <a:fld id="{81E54F29-E5D2-0047-AE77-483A45B7E116}" type="slidenum">
              <a:rPr lang="en-US" sz="1000" smtClean="0">
                <a:solidFill>
                  <a:schemeClr val="bg1">
                    <a:alpha val="50000"/>
                  </a:schemeClr>
                </a:solidFill>
              </a:rPr>
              <a:t>‹#›</a:t>
            </a:fld>
            <a:endParaRPr lang="en-US" sz="1000">
              <a:solidFill>
                <a:schemeClr val="bg1">
                  <a:alpha val="50000"/>
                </a:schemeClr>
              </a:solidFill>
            </a:endParaRPr>
          </a:p>
        </p:txBody>
      </p:sp>
      <p:cxnSp>
        <p:nvCxnSpPr>
          <p:cNvPr id="25" name="Straight Connector 24">
            <a:extLst>
              <a:ext uri="{FF2B5EF4-FFF2-40B4-BE49-F238E27FC236}">
                <a16:creationId xmlns:a16="http://schemas.microsoft.com/office/drawing/2014/main" id="{264A1D1A-F0B3-8343-8BBA-2462FB1AE16C}"/>
              </a:ext>
            </a:extLst>
          </p:cNvPr>
          <p:cNvCxnSpPr>
            <a:cxnSpLocks/>
          </p:cNvCxnSpPr>
          <p:nvPr userDrawn="1"/>
        </p:nvCxnSpPr>
        <p:spPr>
          <a:xfrm>
            <a:off x="554038" y="480403"/>
            <a:ext cx="11083227"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9808BBAA-621E-E444-B692-09C0A4913395}"/>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848462" y="169989"/>
            <a:ext cx="776014" cy="219456"/>
          </a:xfrm>
          <a:prstGeom prst="rect">
            <a:avLst/>
          </a:prstGeom>
        </p:spPr>
      </p:pic>
      <p:sp>
        <p:nvSpPr>
          <p:cNvPr id="9" name="Text Placeholder 1">
            <a:extLst>
              <a:ext uri="{FF2B5EF4-FFF2-40B4-BE49-F238E27FC236}">
                <a16:creationId xmlns:a16="http://schemas.microsoft.com/office/drawing/2014/main" id="{699D4D10-75BA-314C-A424-8DD7CF13A534}"/>
              </a:ext>
            </a:extLst>
          </p:cNvPr>
          <p:cNvSpPr txBox="1">
            <a:spLocks/>
          </p:cNvSpPr>
          <p:nvPr userDrawn="1"/>
        </p:nvSpPr>
        <p:spPr>
          <a:xfrm>
            <a:off x="554037" y="236438"/>
            <a:ext cx="7898587" cy="153888"/>
          </a:xfrm>
          <a:prstGeom prst="rect">
            <a:avLst/>
          </a:prstGeom>
        </p:spPr>
        <p:txBody>
          <a:bodyPr wrap="square" lIns="0" tIns="0" rIns="0" bIns="0">
            <a:spAutoFit/>
          </a:bodyPr>
          <a:lstStyle>
            <a:lvl1pPr marL="0" eaLnBrk="1" hangingPunct="1">
              <a:defRPr sz="1200" b="1" i="0">
                <a:solidFill>
                  <a:schemeClr val="bg1"/>
                </a:solidFill>
                <a:latin typeface="Arial"/>
                <a:ea typeface="+mn-ea"/>
                <a:cs typeface="Arial"/>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a:lstStyle>
          <a:p>
            <a:pPr lvl="0">
              <a:defRPr/>
            </a:pPr>
            <a:r>
              <a:rPr lang="en-US" sz="1000" b="1" kern="0" spc="80" baseline="0">
                <a:solidFill>
                  <a:schemeClr val="bg1">
                    <a:alpha val="50000"/>
                  </a:schemeClr>
                </a:solidFill>
              </a:rPr>
              <a:t>Crowe</a:t>
            </a:r>
            <a:r>
              <a:rPr lang="en-US" sz="1000" b="1" kern="0" spc="80" baseline="0">
                <a:solidFill>
                  <a:schemeClr val="tx1">
                    <a:lumMod val="75000"/>
                    <a:lumOff val="25000"/>
                  </a:schemeClr>
                </a:solidFill>
              </a:rPr>
              <a:t> </a:t>
            </a:r>
            <a:r>
              <a:rPr lang="en-US" sz="1000" b="1" kern="0" spc="80" baseline="0">
                <a:solidFill>
                  <a:srgbClr val="F6A81B"/>
                </a:solidFill>
              </a:rPr>
              <a:t>| </a:t>
            </a:r>
            <a:r>
              <a:rPr lang="en-US" sz="1000" b="1" kern="0" spc="80" baseline="0">
                <a:solidFill>
                  <a:schemeClr val="bg1">
                    <a:alpha val="50000"/>
                  </a:schemeClr>
                </a:solidFill>
              </a:rPr>
              <a:t>ABA </a:t>
            </a:r>
            <a:r>
              <a:rPr lang="en-US" sz="1000" b="0" kern="0" spc="80" baseline="0">
                <a:solidFill>
                  <a:schemeClr val="bg1">
                    <a:alpha val="50000"/>
                  </a:schemeClr>
                </a:solidFill>
              </a:rPr>
              <a:t>– Webinar: Blockchain, Crypto Assets and Their Markets: A Challenge or Opportunity for Banks?</a:t>
            </a:r>
            <a:endParaRPr lang="en-US" sz="1000" b="1" kern="0" spc="80" baseline="0">
              <a:solidFill>
                <a:schemeClr val="bg1">
                  <a:alpha val="50000"/>
                </a:schemeClr>
              </a:solidFill>
            </a:endParaRPr>
          </a:p>
        </p:txBody>
      </p:sp>
    </p:spTree>
    <p:extLst>
      <p:ext uri="{BB962C8B-B14F-4D97-AF65-F5344CB8AC3E}">
        <p14:creationId xmlns:p14="http://schemas.microsoft.com/office/powerpoint/2010/main" val="972390764"/>
      </p:ext>
    </p:extLst>
  </p:cSld>
  <p:clrMap bg1="lt1" tx1="dk1" bg2="lt2" tx2="dk2" accent1="accent1" accent2="accent2" accent3="accent3" accent4="accent4" accent5="accent5" accent6="accent6" hlink="hlink" folHlink="folHlink"/>
  <p:sldLayoutIdLst>
    <p:sldLayoutId id="2147483701" r:id="rId1"/>
  </p:sldLayoutIdLst>
  <p:hf hd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13203B"/>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1A5CAFD-5AFA-2A47-A41F-0A907C78BB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12757" y="1133940"/>
            <a:ext cx="1673888" cy="473374"/>
          </a:xfrm>
          <a:prstGeom prst="rect">
            <a:avLst/>
          </a:prstGeom>
        </p:spPr>
      </p:pic>
    </p:spTree>
    <p:extLst>
      <p:ext uri="{BB962C8B-B14F-4D97-AF65-F5344CB8AC3E}">
        <p14:creationId xmlns:p14="http://schemas.microsoft.com/office/powerpoint/2010/main" val="1573434109"/>
      </p:ext>
    </p:extLst>
  </p:cSld>
  <p:clrMap bg1="dk1" tx1="lt1" bg2="dk2" tx2="lt2" accent1="accent1" accent2="accent2" accent3="accent3" accent4="accent4" accent5="accent5" accent6="accent6" hlink="hlink" folHlink="folHlink"/>
  <p:sldLayoutIdLst>
    <p:sldLayoutId id="2147483692" r:id="rId1"/>
  </p:sldLayoutIdLst>
  <p:hf hd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13203B"/>
        </a:solidFill>
        <a:effectLst/>
      </p:bgPr>
    </p:bg>
    <p:spTree>
      <p:nvGrpSpPr>
        <p:cNvPr id="1" name=""/>
        <p:cNvGrpSpPr/>
        <p:nvPr/>
      </p:nvGrpSpPr>
      <p:grpSpPr>
        <a:xfrm>
          <a:off x="0" y="0"/>
          <a:ext cx="0" cy="0"/>
          <a:chOff x="0" y="0"/>
          <a:chExt cx="0" cy="0"/>
        </a:xfrm>
      </p:grpSpPr>
      <p:sp>
        <p:nvSpPr>
          <p:cNvPr id="15" name="Google Shape;43;p11">
            <a:extLst>
              <a:ext uri="{FF2B5EF4-FFF2-40B4-BE49-F238E27FC236}">
                <a16:creationId xmlns:a16="http://schemas.microsoft.com/office/drawing/2014/main" id="{D7FD403D-3EE0-5C43-B64B-DF4C274FAE7B}"/>
              </a:ext>
            </a:extLst>
          </p:cNvPr>
          <p:cNvSpPr txBox="1"/>
          <p:nvPr userDrawn="1"/>
        </p:nvSpPr>
        <p:spPr>
          <a:xfrm>
            <a:off x="554038" y="5965928"/>
            <a:ext cx="5441648" cy="570364"/>
          </a:xfrm>
          <a:prstGeom prst="rect">
            <a:avLst/>
          </a:prstGeom>
          <a:noFill/>
          <a:ln>
            <a:noFill/>
          </a:ln>
        </p:spPr>
        <p:txBody>
          <a:bodyPr spcFirstLastPara="1" wrap="square" lIns="0" tIns="0" rIns="0" bIns="0" anchor="t" anchorCtr="0">
            <a:noAutofit/>
          </a:bodyPr>
          <a:lstStyle/>
          <a:p>
            <a:pPr marL="0" marR="0" lvl="0" indent="0" algn="just" rtl="0">
              <a:lnSpc>
                <a:spcPct val="100000"/>
              </a:lnSpc>
              <a:spcBef>
                <a:spcPts val="0"/>
              </a:spcBef>
              <a:spcAft>
                <a:spcPts val="0"/>
              </a:spcAft>
              <a:buClr>
                <a:srgbClr val="000000"/>
              </a:buClr>
              <a:buSzPts val="600"/>
              <a:buFont typeface="Arial"/>
              <a:buNone/>
            </a:pPr>
            <a:r>
              <a:rPr lang="en-US" sz="650" b="0" i="0" u="none" strike="noStrike" cap="none">
                <a:solidFill>
                  <a:schemeClr val="tx1">
                    <a:alpha val="49957"/>
                  </a:schemeClr>
                </a:solidFill>
                <a:latin typeface="Arial"/>
                <a:ea typeface="Arial"/>
                <a:cs typeface="Arial"/>
                <a:sym typeface="Arial"/>
              </a:rPr>
              <a:t>“Crowe” is the brand name under which the member firms of Crowe Global operate and provide professional services, and those firms together form the Crowe Global network of independent audit, tax, and consulting firms. “Crowe” may be used to refer individual firms, to several such firms, or to all firms within the Crowe Global network. The Crowe Horwath Global Risk Consulting entities, </a:t>
            </a:r>
            <a:r>
              <a:rPr lang="en-US" sz="650" b="0" i="0" u="none" strike="noStrike" cap="none">
                <a:solidFill>
                  <a:schemeClr val="tx1">
                    <a:alpha val="49957"/>
                  </a:schemeClr>
                </a:solidFill>
                <a:latin typeface="+mn-lt"/>
                <a:ea typeface="Arial"/>
                <a:cs typeface="Arial"/>
                <a:sym typeface="Arial"/>
              </a:rPr>
              <a:t>Crowe to </a:t>
            </a:r>
            <a:r>
              <a:rPr lang="en-US" sz="650" b="0" i="0" u="none" strike="noStrike" cap="none">
                <a:solidFill>
                  <a:schemeClr val="tx1">
                    <a:alpha val="49957"/>
                  </a:schemeClr>
                </a:solidFill>
                <a:latin typeface="Arial"/>
                <a:ea typeface="Arial"/>
                <a:cs typeface="Arial"/>
                <a:sym typeface="Arial"/>
              </a:rPr>
              <a:t>Healthcare Risk Consulting LLC, and our affiliate in Grand Cayman are subsidiaries of Crowe LLP. Crowe LLP is an Indiana limited liability partnership and the U.S. member firm of Crowe Global. Services to clients are provided by the individual member firms of Crowe Global, but Crowe Global itself is a Swiss entity that does not provide services to clients. Each member firm is a separate legal entity responsible only for its own acts and omissions and not those of any</a:t>
            </a:r>
            <a:br>
              <a:rPr lang="en-US" sz="650" b="0" i="0" u="none" strike="noStrike" cap="none">
                <a:solidFill>
                  <a:schemeClr val="tx1">
                    <a:alpha val="49957"/>
                  </a:schemeClr>
                </a:solidFill>
                <a:latin typeface="Arial"/>
                <a:ea typeface="Arial"/>
                <a:cs typeface="Arial"/>
                <a:sym typeface="Arial"/>
              </a:rPr>
            </a:br>
            <a:r>
              <a:rPr lang="en-US" sz="650" b="0" i="0" u="none" strike="noStrike" cap="none">
                <a:solidFill>
                  <a:schemeClr val="tx1">
                    <a:alpha val="49957"/>
                  </a:schemeClr>
                </a:solidFill>
                <a:latin typeface="Arial"/>
                <a:ea typeface="Arial"/>
                <a:cs typeface="Arial"/>
                <a:sym typeface="Arial"/>
              </a:rPr>
              <a:t> </a:t>
            </a:r>
            <a:endParaRPr sz="650" b="0" i="0" u="none" strike="noStrike" cap="none">
              <a:solidFill>
                <a:schemeClr val="tx1">
                  <a:alpha val="49957"/>
                </a:schemeClr>
              </a:solidFill>
              <a:latin typeface="Arial"/>
              <a:ea typeface="Arial"/>
              <a:cs typeface="Arial"/>
              <a:sym typeface="Arial"/>
            </a:endParaRPr>
          </a:p>
        </p:txBody>
      </p:sp>
      <p:sp>
        <p:nvSpPr>
          <p:cNvPr id="16" name="Google Shape;43;p11">
            <a:extLst>
              <a:ext uri="{FF2B5EF4-FFF2-40B4-BE49-F238E27FC236}">
                <a16:creationId xmlns:a16="http://schemas.microsoft.com/office/drawing/2014/main" id="{BE66AB2C-07CC-F54D-9349-064AC289FEF5}"/>
              </a:ext>
            </a:extLst>
          </p:cNvPr>
          <p:cNvSpPr txBox="1"/>
          <p:nvPr userDrawn="1"/>
        </p:nvSpPr>
        <p:spPr>
          <a:xfrm>
            <a:off x="11004979" y="6612602"/>
            <a:ext cx="632635" cy="109888"/>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600"/>
              <a:buFontTx/>
              <a:buNone/>
              <a:tabLst/>
              <a:defRPr/>
            </a:pPr>
            <a:r>
              <a:rPr lang="en-US" sz="600">
                <a:solidFill>
                  <a:schemeClr val="tx1">
                    <a:alpha val="50000"/>
                  </a:schemeClr>
                </a:solidFill>
                <a:ea typeface="Arial"/>
                <a:cs typeface="Arial"/>
                <a:sym typeface="Arial"/>
              </a:rPr>
              <a:t>CFS2200-003C</a:t>
            </a:r>
            <a:endParaRPr lang="en-US" sz="600" b="0" i="0" u="none" strike="noStrike" cap="none">
              <a:solidFill>
                <a:schemeClr val="tx1">
                  <a:alpha val="50000"/>
                </a:schemeClr>
              </a:solidFill>
              <a:latin typeface="Arial"/>
              <a:ea typeface="Arial"/>
              <a:cs typeface="Arial"/>
              <a:sym typeface="Arial"/>
            </a:endParaRPr>
          </a:p>
          <a:p>
            <a:pPr lvl="0" algn="r">
              <a:buClr>
                <a:srgbClr val="000000"/>
              </a:buClr>
              <a:buSzPts val="600"/>
            </a:pPr>
            <a:endParaRPr lang="en-US" sz="600" b="0" i="0" u="none" strike="noStrike" cap="none">
              <a:solidFill>
                <a:schemeClr val="tx1">
                  <a:alpha val="50000"/>
                </a:schemeClr>
              </a:solidFill>
              <a:latin typeface="Arial"/>
              <a:ea typeface="Arial"/>
              <a:cs typeface="Arial"/>
              <a:sym typeface="Arial"/>
            </a:endParaRPr>
          </a:p>
        </p:txBody>
      </p:sp>
      <p:cxnSp>
        <p:nvCxnSpPr>
          <p:cNvPr id="17" name="Straight Connector 16">
            <a:extLst>
              <a:ext uri="{FF2B5EF4-FFF2-40B4-BE49-F238E27FC236}">
                <a16:creationId xmlns:a16="http://schemas.microsoft.com/office/drawing/2014/main" id="{1F0B4307-2A4A-1049-91A2-874C22271197}"/>
              </a:ext>
            </a:extLst>
          </p:cNvPr>
          <p:cNvCxnSpPr>
            <a:cxnSpLocks/>
          </p:cNvCxnSpPr>
          <p:nvPr userDrawn="1"/>
        </p:nvCxnSpPr>
        <p:spPr>
          <a:xfrm>
            <a:off x="554387" y="5759975"/>
            <a:ext cx="11083227" cy="0"/>
          </a:xfrm>
          <a:prstGeom prst="line">
            <a:avLst/>
          </a:prstGeom>
          <a:ln>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sp>
        <p:nvSpPr>
          <p:cNvPr id="26" name="Google Shape;43;p11">
            <a:extLst>
              <a:ext uri="{FF2B5EF4-FFF2-40B4-BE49-F238E27FC236}">
                <a16:creationId xmlns:a16="http://schemas.microsoft.com/office/drawing/2014/main" id="{4E51DE8F-6146-8044-824C-DFA3C0118774}"/>
              </a:ext>
            </a:extLst>
          </p:cNvPr>
          <p:cNvSpPr txBox="1"/>
          <p:nvPr userDrawn="1"/>
        </p:nvSpPr>
        <p:spPr>
          <a:xfrm>
            <a:off x="6196316" y="5965928"/>
            <a:ext cx="5441648" cy="570364"/>
          </a:xfrm>
          <a:prstGeom prst="rect">
            <a:avLst/>
          </a:prstGeom>
          <a:noFill/>
          <a:ln>
            <a:noFill/>
          </a:ln>
        </p:spPr>
        <p:txBody>
          <a:bodyPr spcFirstLastPara="1" wrap="square" lIns="0" tIns="0" rIns="0" bIns="0" anchor="t" anchorCtr="0">
            <a:noAutofit/>
          </a:bodyPr>
          <a:lstStyle/>
          <a:p>
            <a:pPr lvl="0" algn="just">
              <a:buClr>
                <a:srgbClr val="000000"/>
              </a:buClr>
              <a:buSzPts val="600"/>
            </a:pPr>
            <a:r>
              <a:rPr lang="en-US" sz="650">
                <a:solidFill>
                  <a:schemeClr val="tx1">
                    <a:alpha val="49957"/>
                  </a:schemeClr>
                </a:solidFill>
                <a:ea typeface="Arial"/>
                <a:cs typeface="Arial"/>
                <a:sym typeface="Arial"/>
              </a:rPr>
              <a:t>other Crowe Global network firm or other party. Visit www.crowe.com/disclosure for more information about Crowe LLP, its subsidiaries, and Crowe Global. The information in this document is not – and is not intended to be – audit, tax, accounting, advisory, risk, performance, consulting, business, financial, investment, legal, or other professional advice. Some firm services may not be available to attest clients. The information is general in nature, based on existing authorities, and is subject to change. The information is not a substitute for professional advice or services, and you should consult a qualified professional adviser before taking any action based on the information. Crowe is not responsible for any loss incurred by any person who relies on the information discussed in this document. © 2021Crowe LLP.</a:t>
            </a:r>
          </a:p>
          <a:p>
            <a:pPr lvl="0" algn="just">
              <a:buClr>
                <a:srgbClr val="000000"/>
              </a:buClr>
              <a:buSzPts val="600"/>
            </a:pPr>
            <a:endParaRPr lang="en-US" sz="650">
              <a:solidFill>
                <a:schemeClr val="tx1">
                  <a:alpha val="49957"/>
                </a:schemeClr>
              </a:solidFill>
              <a:ea typeface="Arial"/>
              <a:cs typeface="Arial"/>
              <a:sym typeface="Arial"/>
            </a:endParaRPr>
          </a:p>
        </p:txBody>
      </p:sp>
      <p:pic>
        <p:nvPicPr>
          <p:cNvPr id="8" name="Picture 7">
            <a:extLst>
              <a:ext uri="{FF2B5EF4-FFF2-40B4-BE49-F238E27FC236}">
                <a16:creationId xmlns:a16="http://schemas.microsoft.com/office/drawing/2014/main" id="{31A5CAFD-5AFA-2A47-A41F-0A907C78BBCF}"/>
              </a:ext>
            </a:extLst>
          </p:cNvPr>
          <p:cNvPicPr>
            <a:picLocks noChangeAspect="1"/>
          </p:cNvPicPr>
          <p:nvPr userDrawn="1"/>
        </p:nvPicPr>
        <p:blipFill>
          <a:blip r:embed="rId3"/>
          <a:stretch>
            <a:fillRect/>
          </a:stretch>
        </p:blipFill>
        <p:spPr>
          <a:xfrm>
            <a:off x="5212757" y="1133940"/>
            <a:ext cx="1673888" cy="473374"/>
          </a:xfrm>
          <a:prstGeom prst="rect">
            <a:avLst/>
          </a:prstGeom>
        </p:spPr>
      </p:pic>
    </p:spTree>
    <p:extLst>
      <p:ext uri="{BB962C8B-B14F-4D97-AF65-F5344CB8AC3E}">
        <p14:creationId xmlns:p14="http://schemas.microsoft.com/office/powerpoint/2010/main" val="3033515989"/>
      </p:ext>
    </p:extLst>
  </p:cSld>
  <p:clrMap bg1="dk1" tx1="lt1" bg2="dk2" tx2="lt2" accent1="accent1" accent2="accent2" accent3="accent3" accent4="accent4" accent5="accent5" accent6="accent6" hlink="hlink" folHlink="folHlink"/>
  <p:sldLayoutIdLst>
    <p:sldLayoutId id="2147483699" r:id="rId1"/>
  </p:sldLayoutIdLst>
  <p:hf hd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rgbClr val="13203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5378688"/>
      </p:ext>
    </p:extLst>
  </p:cSld>
  <p:clrMap bg1="dk1" tx1="lt1" bg2="dk2" tx2="lt2" accent1="accent1" accent2="accent2" accent3="accent3" accent4="accent4" accent5="accent5" accent6="accent6" hlink="hlink" folHlink="folHlink"/>
  <p:sldLayoutIdLst>
    <p:sldLayoutId id="2147483665" r:id="rId1"/>
  </p:sldLayoutIdLst>
  <p:hf hd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37000"/>
            <a:lum/>
          </a:blip>
          <a:srcRect/>
          <a:stretch>
            <a:fillRect/>
          </a:stretch>
        </a:blip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AC0E32B1-CBF0-764E-8708-F5484AA9F8F8}"/>
              </a:ext>
            </a:extLst>
          </p:cNvPr>
          <p:cNvCxnSpPr>
            <a:cxnSpLocks/>
          </p:cNvCxnSpPr>
          <p:nvPr userDrawn="1"/>
        </p:nvCxnSpPr>
        <p:spPr>
          <a:xfrm>
            <a:off x="554038" y="480403"/>
            <a:ext cx="11083227" cy="0"/>
          </a:xfrm>
          <a:prstGeom prst="line">
            <a:avLst/>
          </a:prstGeom>
          <a:ln>
            <a:solidFill>
              <a:srgbClr val="F6A81A"/>
            </a:solidFill>
          </a:ln>
        </p:spPr>
        <p:style>
          <a:lnRef idx="1">
            <a:schemeClr val="accent1"/>
          </a:lnRef>
          <a:fillRef idx="0">
            <a:schemeClr val="accent1"/>
          </a:fillRef>
          <a:effectRef idx="0">
            <a:schemeClr val="accent1"/>
          </a:effectRef>
          <a:fontRef idx="minor">
            <a:schemeClr val="tx1"/>
          </a:fontRef>
        </p:style>
      </p:cxnSp>
      <p:sp>
        <p:nvSpPr>
          <p:cNvPr id="11" name="Text Placeholder 1">
            <a:extLst>
              <a:ext uri="{FF2B5EF4-FFF2-40B4-BE49-F238E27FC236}">
                <a16:creationId xmlns:a16="http://schemas.microsoft.com/office/drawing/2014/main" id="{DA12E18D-39E8-784C-A63F-EF7DF784B74F}"/>
              </a:ext>
            </a:extLst>
          </p:cNvPr>
          <p:cNvSpPr txBox="1">
            <a:spLocks/>
          </p:cNvSpPr>
          <p:nvPr userDrawn="1"/>
        </p:nvSpPr>
        <p:spPr>
          <a:xfrm>
            <a:off x="554037" y="236438"/>
            <a:ext cx="8986203" cy="153888"/>
          </a:xfrm>
          <a:prstGeom prst="rect">
            <a:avLst/>
          </a:prstGeom>
        </p:spPr>
        <p:txBody>
          <a:bodyPr wrap="square" lIns="0" tIns="0" rIns="0" bIns="0">
            <a:spAutoFit/>
          </a:bodyPr>
          <a:lstStyle>
            <a:lvl1pPr marL="0" eaLnBrk="1" hangingPunct="1">
              <a:defRPr sz="1200" b="1" i="0">
                <a:solidFill>
                  <a:schemeClr val="bg1"/>
                </a:solidFill>
                <a:latin typeface="Arial"/>
                <a:ea typeface="+mn-ea"/>
                <a:cs typeface="Arial"/>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a:lstStyle>
          <a:p>
            <a:pPr lvl="0">
              <a:defRPr/>
            </a:pPr>
            <a:r>
              <a:rPr lang="en-US" sz="1000" b="1" kern="0" spc="80" baseline="0">
                <a:solidFill>
                  <a:schemeClr val="tx1">
                    <a:lumMod val="75000"/>
                    <a:lumOff val="25000"/>
                  </a:schemeClr>
                </a:solidFill>
              </a:rPr>
              <a:t>Crowe </a:t>
            </a:r>
            <a:r>
              <a:rPr lang="en-US" sz="1000" b="1" kern="0" spc="80" baseline="0">
                <a:solidFill>
                  <a:srgbClr val="F6A81B"/>
                </a:solidFill>
              </a:rPr>
              <a:t>| </a:t>
            </a:r>
            <a:r>
              <a:rPr lang="en-US" sz="1000" b="1" kern="0" spc="80" baseline="0">
                <a:solidFill>
                  <a:schemeClr val="tx1">
                    <a:lumMod val="75000"/>
                    <a:lumOff val="25000"/>
                  </a:schemeClr>
                </a:solidFill>
              </a:rPr>
              <a:t>ABA </a:t>
            </a:r>
            <a:r>
              <a:rPr lang="en-US" sz="1000" b="0" kern="0" spc="80" baseline="0">
                <a:solidFill>
                  <a:schemeClr val="tx1">
                    <a:lumMod val="75000"/>
                    <a:lumOff val="25000"/>
                  </a:schemeClr>
                </a:solidFill>
              </a:rPr>
              <a:t>– Webinar: Blockchain, Crypto Assets and Their Markets: A Challenge or Opportunity for Banks?</a:t>
            </a:r>
            <a:endParaRPr lang="en-US" sz="1000" b="1" kern="0" spc="80" baseline="0">
              <a:solidFill>
                <a:schemeClr val="tx1">
                  <a:lumMod val="75000"/>
                  <a:lumOff val="25000"/>
                </a:schemeClr>
              </a:solidFill>
            </a:endParaRPr>
          </a:p>
        </p:txBody>
      </p:sp>
    </p:spTree>
    <p:extLst>
      <p:ext uri="{BB962C8B-B14F-4D97-AF65-F5344CB8AC3E}">
        <p14:creationId xmlns:p14="http://schemas.microsoft.com/office/powerpoint/2010/main" val="2783317901"/>
      </p:ext>
    </p:extLst>
  </p:cSld>
  <p:clrMap bg1="lt1" tx1="dk1" bg2="lt2" tx2="dk2" accent1="accent1" accent2="accent2" accent3="accent3" accent4="accent4" accent5="accent5" accent6="accent6" hlink="hlink" folHlink="folHlink"/>
  <p:sldLayoutIdLst>
    <p:sldLayoutId id="2147483694" r:id="rId1"/>
    <p:sldLayoutId id="2147483695" r:id="rId2"/>
  </p:sldLayoutIdLst>
  <p:hf hd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alphaModFix amt="37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6244"/>
      </p:ext>
    </p:extLst>
  </p:cSld>
  <p:clrMap bg1="lt1" tx1="dk1" bg2="lt2" tx2="dk2" accent1="accent1" accent2="accent2" accent3="accent3" accent4="accent4" accent5="accent5" accent6="accent6" hlink="hlink" folHlink="folHlink"/>
  <p:sldLayoutIdLst>
    <p:sldLayoutId id="2147483659" r:id="rId1"/>
  </p:sldLayoutIdLst>
  <p:hf hd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3A429DC-7BAB-5D41-AF1F-640F92331C9D}"/>
              </a:ext>
            </a:extLst>
          </p:cNvPr>
          <p:cNvSpPr/>
          <p:nvPr userDrawn="1"/>
        </p:nvSpPr>
        <p:spPr>
          <a:xfrm>
            <a:off x="0" y="0"/>
            <a:ext cx="12192000" cy="6858000"/>
          </a:xfrm>
          <a:prstGeom prst="rect">
            <a:avLst/>
          </a:prstGeom>
          <a:solidFill>
            <a:srgbClr val="122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04C0C0DB-5D41-8344-B47D-D1870F9C71B1}"/>
              </a:ext>
            </a:extLst>
          </p:cNvPr>
          <p:cNvPicPr>
            <a:picLocks noChangeAspect="1"/>
          </p:cNvPicPr>
          <p:nvPr userDrawn="1"/>
        </p:nvPicPr>
        <p:blipFill rotWithShape="1">
          <a:blip r:embed="rId3" cstate="print">
            <a:duotone>
              <a:schemeClr val="bg2">
                <a:shade val="45000"/>
                <a:satMod val="135000"/>
              </a:schemeClr>
              <a:prstClr val="white"/>
            </a:duotone>
            <a:alphaModFix amt="20000"/>
            <a:extLst>
              <a:ext uri="{28A0092B-C50C-407E-A947-70E740481C1C}">
                <a14:useLocalDpi xmlns:a14="http://schemas.microsoft.com/office/drawing/2010/main"/>
              </a:ext>
            </a:extLst>
          </a:blip>
          <a:srcRect b="21250"/>
          <a:stretch/>
        </p:blipFill>
        <p:spPr>
          <a:xfrm>
            <a:off x="0" y="-1"/>
            <a:ext cx="12192000" cy="6858001"/>
          </a:xfrm>
          <a:prstGeom prst="rect">
            <a:avLst/>
          </a:prstGeom>
        </p:spPr>
      </p:pic>
      <p:sp>
        <p:nvSpPr>
          <p:cNvPr id="21" name="TextBox 20">
            <a:extLst>
              <a:ext uri="{FF2B5EF4-FFF2-40B4-BE49-F238E27FC236}">
                <a16:creationId xmlns:a16="http://schemas.microsoft.com/office/drawing/2014/main" id="{A4CC8900-0BDC-0545-9872-7478DBECD2D1}"/>
              </a:ext>
            </a:extLst>
          </p:cNvPr>
          <p:cNvSpPr txBox="1"/>
          <p:nvPr userDrawn="1"/>
        </p:nvSpPr>
        <p:spPr>
          <a:xfrm>
            <a:off x="554735" y="6412912"/>
            <a:ext cx="2971800" cy="246221"/>
          </a:xfrm>
          <a:prstGeom prst="rect">
            <a:avLst/>
          </a:prstGeom>
          <a:noFill/>
        </p:spPr>
        <p:txBody>
          <a:bodyPr wrap="square" lIns="0" rtlCol="0">
            <a:spAutoFit/>
          </a:bodyPr>
          <a:lstStyle/>
          <a:p>
            <a:r>
              <a:rPr lang="en-US" sz="1000">
                <a:solidFill>
                  <a:schemeClr val="bg1">
                    <a:alpha val="50000"/>
                  </a:schemeClr>
                </a:solidFill>
              </a:rPr>
              <a:t>© 2021 Crowe LLP</a:t>
            </a:r>
          </a:p>
        </p:txBody>
      </p:sp>
      <p:sp>
        <p:nvSpPr>
          <p:cNvPr id="23" name="TextBox 22">
            <a:extLst>
              <a:ext uri="{FF2B5EF4-FFF2-40B4-BE49-F238E27FC236}">
                <a16:creationId xmlns:a16="http://schemas.microsoft.com/office/drawing/2014/main" id="{514A2B2B-E95A-0D43-BE91-6D57E3BA2A37}"/>
              </a:ext>
            </a:extLst>
          </p:cNvPr>
          <p:cNvSpPr txBox="1"/>
          <p:nvPr userDrawn="1"/>
        </p:nvSpPr>
        <p:spPr>
          <a:xfrm>
            <a:off x="8665465" y="6416159"/>
            <a:ext cx="2971800" cy="246221"/>
          </a:xfrm>
          <a:prstGeom prst="rect">
            <a:avLst/>
          </a:prstGeom>
          <a:noFill/>
        </p:spPr>
        <p:txBody>
          <a:bodyPr wrap="square" rIns="0" rtlCol="0">
            <a:spAutoFit/>
          </a:bodyPr>
          <a:lstStyle/>
          <a:p>
            <a:pPr algn="r"/>
            <a:fld id="{81E54F29-E5D2-0047-AE77-483A45B7E116}" type="slidenum">
              <a:rPr lang="en-US" sz="1000" smtClean="0">
                <a:solidFill>
                  <a:schemeClr val="bg1">
                    <a:alpha val="50000"/>
                  </a:schemeClr>
                </a:solidFill>
              </a:rPr>
              <a:t>‹#›</a:t>
            </a:fld>
            <a:endParaRPr lang="en-US" sz="1000">
              <a:solidFill>
                <a:schemeClr val="bg1">
                  <a:alpha val="50000"/>
                </a:schemeClr>
              </a:solidFill>
            </a:endParaRPr>
          </a:p>
        </p:txBody>
      </p:sp>
      <p:sp>
        <p:nvSpPr>
          <p:cNvPr id="24" name="Text Placeholder 1">
            <a:extLst>
              <a:ext uri="{FF2B5EF4-FFF2-40B4-BE49-F238E27FC236}">
                <a16:creationId xmlns:a16="http://schemas.microsoft.com/office/drawing/2014/main" id="{6AF60B2A-1DD6-924A-965D-6C9FAF29C98F}"/>
              </a:ext>
            </a:extLst>
          </p:cNvPr>
          <p:cNvSpPr txBox="1">
            <a:spLocks/>
          </p:cNvSpPr>
          <p:nvPr userDrawn="1"/>
        </p:nvSpPr>
        <p:spPr>
          <a:xfrm>
            <a:off x="554037" y="236438"/>
            <a:ext cx="7536415" cy="153888"/>
          </a:xfrm>
          <a:prstGeom prst="rect">
            <a:avLst/>
          </a:prstGeom>
        </p:spPr>
        <p:txBody>
          <a:bodyPr wrap="square" lIns="0" tIns="0" rIns="0" bIns="0">
            <a:spAutoFit/>
          </a:bodyPr>
          <a:lstStyle>
            <a:lvl1pPr marL="0" eaLnBrk="1" hangingPunct="1">
              <a:defRPr sz="1200" b="1" i="0">
                <a:solidFill>
                  <a:schemeClr val="bg1"/>
                </a:solidFill>
                <a:latin typeface="Arial"/>
                <a:ea typeface="+mn-ea"/>
                <a:cs typeface="Arial"/>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a:lstStyle>
          <a:p>
            <a:pPr lvl="0">
              <a:defRPr/>
            </a:pPr>
            <a:r>
              <a:rPr lang="en-US" sz="1000" b="1" kern="0" spc="80" baseline="0">
                <a:solidFill>
                  <a:schemeClr val="bg1">
                    <a:alpha val="50000"/>
                  </a:schemeClr>
                </a:solidFill>
              </a:rPr>
              <a:t>Crowe</a:t>
            </a:r>
            <a:r>
              <a:rPr lang="en-US" sz="1000" b="1" kern="0" spc="80" baseline="0">
                <a:solidFill>
                  <a:schemeClr val="tx1">
                    <a:lumMod val="75000"/>
                    <a:lumOff val="25000"/>
                  </a:schemeClr>
                </a:solidFill>
              </a:rPr>
              <a:t> </a:t>
            </a:r>
            <a:r>
              <a:rPr lang="en-US" sz="1000" b="1" kern="0" spc="80" baseline="0">
                <a:solidFill>
                  <a:srgbClr val="F6A81B"/>
                </a:solidFill>
              </a:rPr>
              <a:t>| </a:t>
            </a:r>
            <a:r>
              <a:rPr lang="en-US" sz="1000" b="1" kern="0" spc="80" baseline="0">
                <a:solidFill>
                  <a:schemeClr val="bg1">
                    <a:alpha val="50000"/>
                  </a:schemeClr>
                </a:solidFill>
              </a:rPr>
              <a:t>ABA </a:t>
            </a:r>
            <a:r>
              <a:rPr lang="en-US" sz="1000" b="0" kern="0" spc="80" baseline="0">
                <a:solidFill>
                  <a:schemeClr val="bg1">
                    <a:alpha val="50000"/>
                  </a:schemeClr>
                </a:solidFill>
              </a:rPr>
              <a:t>– Webinar: Blockchain, Crypto Assets and Their Markets: A Challenge or Opportunity for Banks?</a:t>
            </a:r>
            <a:endParaRPr lang="en-US" sz="1000" b="1" kern="0" spc="80" baseline="0">
              <a:solidFill>
                <a:schemeClr val="bg1">
                  <a:alpha val="50000"/>
                </a:schemeClr>
              </a:solidFill>
            </a:endParaRPr>
          </a:p>
        </p:txBody>
      </p:sp>
      <p:cxnSp>
        <p:nvCxnSpPr>
          <p:cNvPr id="25" name="Straight Connector 24">
            <a:extLst>
              <a:ext uri="{FF2B5EF4-FFF2-40B4-BE49-F238E27FC236}">
                <a16:creationId xmlns:a16="http://schemas.microsoft.com/office/drawing/2014/main" id="{264A1D1A-F0B3-8343-8BBA-2462FB1AE16C}"/>
              </a:ext>
            </a:extLst>
          </p:cNvPr>
          <p:cNvCxnSpPr>
            <a:cxnSpLocks/>
          </p:cNvCxnSpPr>
          <p:nvPr userDrawn="1"/>
        </p:nvCxnSpPr>
        <p:spPr>
          <a:xfrm>
            <a:off x="554038" y="480403"/>
            <a:ext cx="11083227"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9808BBAA-621E-E444-B692-09C0A4913395}"/>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848462" y="169989"/>
            <a:ext cx="776014" cy="219456"/>
          </a:xfrm>
          <a:prstGeom prst="rect">
            <a:avLst/>
          </a:prstGeom>
        </p:spPr>
      </p:pic>
    </p:spTree>
    <p:extLst>
      <p:ext uri="{BB962C8B-B14F-4D97-AF65-F5344CB8AC3E}">
        <p14:creationId xmlns:p14="http://schemas.microsoft.com/office/powerpoint/2010/main" val="1253833174"/>
      </p:ext>
    </p:extLst>
  </p:cSld>
  <p:clrMap bg1="lt1" tx1="dk1" bg2="lt2" tx2="dk2" accent1="accent1" accent2="accent2" accent3="accent3" accent4="accent4" accent5="accent5" accent6="accent6" hlink="hlink" folHlink="folHlink"/>
  <p:sldLayoutIdLst>
    <p:sldLayoutId id="2147483690" r:id="rId1"/>
  </p:sldLayoutIdLst>
  <p:hf hd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alphaModFix amt="37000"/>
            <a:lum/>
          </a:blip>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4D81FD41-D0B2-954B-9330-D1B85336419E}"/>
              </a:ext>
            </a:extLst>
          </p:cNvPr>
          <p:cNvSpPr/>
          <p:nvPr userDrawn="1"/>
        </p:nvSpPr>
        <p:spPr>
          <a:xfrm>
            <a:off x="7044212" y="0"/>
            <a:ext cx="5147788" cy="6858001"/>
          </a:xfrm>
          <a:custGeom>
            <a:avLst/>
            <a:gdLst>
              <a:gd name="connsiteX0" fmla="*/ 3724903 w 5147788"/>
              <a:gd name="connsiteY0" fmla="*/ 0 h 6858001"/>
              <a:gd name="connsiteX1" fmla="*/ 5147788 w 5147788"/>
              <a:gd name="connsiteY1" fmla="*/ 0 h 6858001"/>
              <a:gd name="connsiteX2" fmla="*/ 5147788 w 5147788"/>
              <a:gd name="connsiteY2" fmla="*/ 6858001 h 6858001"/>
              <a:gd name="connsiteX3" fmla="*/ 0 w 5147788"/>
              <a:gd name="connsiteY3" fmla="*/ 6858001 h 6858001"/>
              <a:gd name="connsiteX4" fmla="*/ 3724903 w 5147788"/>
              <a:gd name="connsiteY4" fmla="*/ 0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7788" h="6858001">
                <a:moveTo>
                  <a:pt x="3724903" y="0"/>
                </a:moveTo>
                <a:lnTo>
                  <a:pt x="5147788" y="0"/>
                </a:lnTo>
                <a:lnTo>
                  <a:pt x="5147788" y="6858001"/>
                </a:lnTo>
                <a:lnTo>
                  <a:pt x="0" y="6858001"/>
                </a:lnTo>
                <a:lnTo>
                  <a:pt x="3724903" y="0"/>
                </a:lnTo>
                <a:close/>
              </a:path>
            </a:pathLst>
          </a:custGeom>
          <a:solidFill>
            <a:srgbClr val="F6A81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8" name="Straight Connector 7">
            <a:extLst>
              <a:ext uri="{FF2B5EF4-FFF2-40B4-BE49-F238E27FC236}">
                <a16:creationId xmlns:a16="http://schemas.microsoft.com/office/drawing/2014/main" id="{41CDE1F5-4546-E14D-84A2-F62C7DADFA92}"/>
              </a:ext>
            </a:extLst>
          </p:cNvPr>
          <p:cNvCxnSpPr>
            <a:cxnSpLocks/>
          </p:cNvCxnSpPr>
          <p:nvPr userDrawn="1"/>
        </p:nvCxnSpPr>
        <p:spPr>
          <a:xfrm>
            <a:off x="10506075" y="480403"/>
            <a:ext cx="11311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C0E32B1-CBF0-764E-8708-F5484AA9F8F8}"/>
              </a:ext>
            </a:extLst>
          </p:cNvPr>
          <p:cNvCxnSpPr>
            <a:cxnSpLocks/>
          </p:cNvCxnSpPr>
          <p:nvPr userDrawn="1"/>
        </p:nvCxnSpPr>
        <p:spPr>
          <a:xfrm>
            <a:off x="554038" y="480403"/>
            <a:ext cx="9952037"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FB648F4-35B8-E943-B599-A45F6AF552A5}"/>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flipH="1" flipV="1">
            <a:off x="8055840" y="5588000"/>
            <a:ext cx="4136159" cy="1270000"/>
          </a:xfrm>
          <a:prstGeom prst="rect">
            <a:avLst/>
          </a:prstGeom>
        </p:spPr>
      </p:pic>
      <p:pic>
        <p:nvPicPr>
          <p:cNvPr id="22" name="Picture 21">
            <a:extLst>
              <a:ext uri="{FF2B5EF4-FFF2-40B4-BE49-F238E27FC236}">
                <a16:creationId xmlns:a16="http://schemas.microsoft.com/office/drawing/2014/main" id="{69A2BD2B-9A61-7442-8392-290BEF66078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848462" y="169988"/>
            <a:ext cx="776014" cy="219456"/>
          </a:xfrm>
          <a:prstGeom prst="rect">
            <a:avLst/>
          </a:prstGeom>
        </p:spPr>
      </p:pic>
      <p:sp>
        <p:nvSpPr>
          <p:cNvPr id="12" name="TextBox 11">
            <a:extLst>
              <a:ext uri="{FF2B5EF4-FFF2-40B4-BE49-F238E27FC236}">
                <a16:creationId xmlns:a16="http://schemas.microsoft.com/office/drawing/2014/main" id="{1597166A-AAAF-C846-9226-E605D3018C0A}"/>
              </a:ext>
            </a:extLst>
          </p:cNvPr>
          <p:cNvSpPr txBox="1"/>
          <p:nvPr userDrawn="1"/>
        </p:nvSpPr>
        <p:spPr>
          <a:xfrm>
            <a:off x="554735" y="6412912"/>
            <a:ext cx="2971800" cy="246221"/>
          </a:xfrm>
          <a:prstGeom prst="rect">
            <a:avLst/>
          </a:prstGeom>
          <a:noFill/>
        </p:spPr>
        <p:txBody>
          <a:bodyPr wrap="square" lIns="0" rtlCol="0">
            <a:spAutoFit/>
          </a:bodyPr>
          <a:lstStyle/>
          <a:p>
            <a:r>
              <a:rPr lang="en-US" sz="1000">
                <a:solidFill>
                  <a:srgbClr val="C0C0C0"/>
                </a:solidFill>
              </a:rPr>
              <a:t>© 2021 Crowe LLP</a:t>
            </a:r>
          </a:p>
        </p:txBody>
      </p:sp>
      <p:sp>
        <p:nvSpPr>
          <p:cNvPr id="13" name="TextBox 12">
            <a:extLst>
              <a:ext uri="{FF2B5EF4-FFF2-40B4-BE49-F238E27FC236}">
                <a16:creationId xmlns:a16="http://schemas.microsoft.com/office/drawing/2014/main" id="{34B27823-FE4F-C142-998A-8C16C7BAC104}"/>
              </a:ext>
            </a:extLst>
          </p:cNvPr>
          <p:cNvSpPr txBox="1"/>
          <p:nvPr userDrawn="1"/>
        </p:nvSpPr>
        <p:spPr>
          <a:xfrm>
            <a:off x="8665465" y="6416159"/>
            <a:ext cx="2971800" cy="246221"/>
          </a:xfrm>
          <a:prstGeom prst="rect">
            <a:avLst/>
          </a:prstGeom>
          <a:noFill/>
        </p:spPr>
        <p:txBody>
          <a:bodyPr wrap="square" rIns="0" rtlCol="0">
            <a:spAutoFit/>
          </a:bodyPr>
          <a:lstStyle/>
          <a:p>
            <a:pPr algn="r"/>
            <a:fld id="{81E54F29-E5D2-0047-AE77-483A45B7E116}" type="slidenum">
              <a:rPr lang="en-US" sz="1000" smtClean="0">
                <a:solidFill>
                  <a:schemeClr val="bg1"/>
                </a:solidFill>
              </a:rPr>
              <a:t>‹#›</a:t>
            </a:fld>
            <a:endParaRPr lang="en-US" sz="1000">
              <a:solidFill>
                <a:schemeClr val="bg1"/>
              </a:solidFill>
            </a:endParaRPr>
          </a:p>
        </p:txBody>
      </p:sp>
      <p:sp>
        <p:nvSpPr>
          <p:cNvPr id="15" name="Text Placeholder 1">
            <a:extLst>
              <a:ext uri="{FF2B5EF4-FFF2-40B4-BE49-F238E27FC236}">
                <a16:creationId xmlns:a16="http://schemas.microsoft.com/office/drawing/2014/main" id="{8F688956-3B95-2E41-83AF-CF5D7430CC4B}"/>
              </a:ext>
            </a:extLst>
          </p:cNvPr>
          <p:cNvSpPr txBox="1">
            <a:spLocks/>
          </p:cNvSpPr>
          <p:nvPr userDrawn="1"/>
        </p:nvSpPr>
        <p:spPr>
          <a:xfrm>
            <a:off x="554037" y="236438"/>
            <a:ext cx="8111428" cy="153888"/>
          </a:xfrm>
          <a:prstGeom prst="rect">
            <a:avLst/>
          </a:prstGeom>
        </p:spPr>
        <p:txBody>
          <a:bodyPr wrap="square" lIns="0" tIns="0" rIns="0" bIns="0">
            <a:spAutoFit/>
          </a:bodyPr>
          <a:lstStyle>
            <a:lvl1pPr marL="0" eaLnBrk="1" hangingPunct="1">
              <a:defRPr sz="1200" b="1" i="0">
                <a:solidFill>
                  <a:schemeClr val="bg1"/>
                </a:solidFill>
                <a:latin typeface="Arial"/>
                <a:ea typeface="+mn-ea"/>
                <a:cs typeface="Arial"/>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a:lstStyle>
          <a:p>
            <a:pPr lvl="0">
              <a:defRPr/>
            </a:pPr>
            <a:r>
              <a:rPr lang="en-US" sz="1000" b="1" kern="0" spc="80" baseline="0">
                <a:solidFill>
                  <a:schemeClr val="tx1">
                    <a:lumMod val="75000"/>
                    <a:lumOff val="25000"/>
                  </a:schemeClr>
                </a:solidFill>
              </a:rPr>
              <a:t>Crowe </a:t>
            </a:r>
            <a:r>
              <a:rPr lang="en-US" sz="1000" b="1" kern="0" spc="80" baseline="0">
                <a:solidFill>
                  <a:srgbClr val="F6A81B"/>
                </a:solidFill>
              </a:rPr>
              <a:t>| </a:t>
            </a:r>
            <a:r>
              <a:rPr lang="en-US" sz="1000" b="1" kern="0" spc="80" baseline="0">
                <a:solidFill>
                  <a:schemeClr val="tx1">
                    <a:lumMod val="75000"/>
                    <a:lumOff val="25000"/>
                  </a:schemeClr>
                </a:solidFill>
              </a:rPr>
              <a:t>ABA </a:t>
            </a:r>
            <a:r>
              <a:rPr lang="en-US" sz="1000" b="0" kern="0" spc="80" baseline="0">
                <a:solidFill>
                  <a:schemeClr val="tx1">
                    <a:lumMod val="75000"/>
                    <a:lumOff val="25000"/>
                  </a:schemeClr>
                </a:solidFill>
              </a:rPr>
              <a:t>– Webinar: Blockchain, Crypto Assets and Their Markets: A Challenge or Opportunity for Banks?</a:t>
            </a:r>
            <a:endParaRPr lang="en-US" sz="1000" b="1" kern="0" spc="80" baseline="0">
              <a:solidFill>
                <a:schemeClr val="tx1">
                  <a:lumMod val="75000"/>
                  <a:lumOff val="25000"/>
                </a:schemeClr>
              </a:solidFill>
            </a:endParaRPr>
          </a:p>
        </p:txBody>
      </p:sp>
    </p:spTree>
    <p:extLst>
      <p:ext uri="{BB962C8B-B14F-4D97-AF65-F5344CB8AC3E}">
        <p14:creationId xmlns:p14="http://schemas.microsoft.com/office/powerpoint/2010/main" val="2528237588"/>
      </p:ext>
    </p:extLst>
  </p:cSld>
  <p:clrMap bg1="lt1" tx1="dk1" bg2="lt2" tx2="dk2" accent1="accent1" accent2="accent2" accent3="accent3" accent4="accent4" accent5="accent5" accent6="accent6" hlink="hlink" folHlink="folHlink"/>
  <p:sldLayoutIdLst>
    <p:sldLayoutId id="2147483648" r:id="rId1"/>
    <p:sldLayoutId id="2147483696" r:id="rId2"/>
  </p:sldLayoutIdLst>
  <p:hf hd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alphaModFix amt="37000"/>
            <a:lum/>
          </a:blip>
          <a:srcRect/>
          <a:stretch>
            <a:fillRect/>
          </a:stretch>
        </a:blipFill>
        <a:effectLst/>
      </p:bgPr>
    </p:bg>
    <p:spTree>
      <p:nvGrpSpPr>
        <p:cNvPr id="1" name=""/>
        <p:cNvGrpSpPr/>
        <p:nvPr/>
      </p:nvGrpSpPr>
      <p:grpSpPr>
        <a:xfrm>
          <a:off x="0" y="0"/>
          <a:ext cx="0" cy="0"/>
          <a:chOff x="0" y="0"/>
          <a:chExt cx="0" cy="0"/>
        </a:xfrm>
      </p:grpSpPr>
      <p:sp>
        <p:nvSpPr>
          <p:cNvPr id="12" name="Round Same Side Corner Rectangle 11">
            <a:extLst>
              <a:ext uri="{FF2B5EF4-FFF2-40B4-BE49-F238E27FC236}">
                <a16:creationId xmlns:a16="http://schemas.microsoft.com/office/drawing/2014/main" id="{9BB18D4D-017F-9944-82E1-57E32249646A}"/>
              </a:ext>
            </a:extLst>
          </p:cNvPr>
          <p:cNvSpPr/>
          <p:nvPr userDrawn="1"/>
        </p:nvSpPr>
        <p:spPr>
          <a:xfrm rot="5400000">
            <a:off x="7703197" y="2355202"/>
            <a:ext cx="6858002" cy="2147598"/>
          </a:xfrm>
          <a:prstGeom prst="round2SameRect">
            <a:avLst>
              <a:gd name="adj1" fmla="val 0"/>
              <a:gd name="adj2" fmla="val 0"/>
            </a:avLst>
          </a:prstGeom>
          <a:solidFill>
            <a:srgbClr val="F6A81A"/>
          </a:solidFill>
          <a:ln>
            <a:noFill/>
          </a:ln>
          <a:effectLst>
            <a:outerShdw blurRad="38100" dist="12700" dir="5400000" algn="t"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10000"/>
                  <a:lumOff val="90000"/>
                </a:schemeClr>
              </a:solidFill>
            </a:endParaRPr>
          </a:p>
        </p:txBody>
      </p:sp>
      <p:cxnSp>
        <p:nvCxnSpPr>
          <p:cNvPr id="8" name="Straight Connector 7">
            <a:extLst>
              <a:ext uri="{FF2B5EF4-FFF2-40B4-BE49-F238E27FC236}">
                <a16:creationId xmlns:a16="http://schemas.microsoft.com/office/drawing/2014/main" id="{41CDE1F5-4546-E14D-84A2-F62C7DADFA92}"/>
              </a:ext>
            </a:extLst>
          </p:cNvPr>
          <p:cNvCxnSpPr>
            <a:cxnSpLocks/>
          </p:cNvCxnSpPr>
          <p:nvPr userDrawn="1"/>
        </p:nvCxnSpPr>
        <p:spPr>
          <a:xfrm>
            <a:off x="10058399" y="480403"/>
            <a:ext cx="157886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C0E32B1-CBF0-764E-8708-F5484AA9F8F8}"/>
              </a:ext>
            </a:extLst>
          </p:cNvPr>
          <p:cNvCxnSpPr>
            <a:cxnSpLocks/>
          </p:cNvCxnSpPr>
          <p:nvPr userDrawn="1"/>
        </p:nvCxnSpPr>
        <p:spPr>
          <a:xfrm>
            <a:off x="554038" y="480403"/>
            <a:ext cx="9504361" cy="0"/>
          </a:xfrm>
          <a:prstGeom prst="line">
            <a:avLst/>
          </a:prstGeom>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69A2BD2B-9A61-7442-8392-290BEF66078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848462" y="169988"/>
            <a:ext cx="776014" cy="219456"/>
          </a:xfrm>
          <a:prstGeom prst="rect">
            <a:avLst/>
          </a:prstGeom>
        </p:spPr>
      </p:pic>
      <p:sp>
        <p:nvSpPr>
          <p:cNvPr id="11" name="TextBox 10">
            <a:extLst>
              <a:ext uri="{FF2B5EF4-FFF2-40B4-BE49-F238E27FC236}">
                <a16:creationId xmlns:a16="http://schemas.microsoft.com/office/drawing/2014/main" id="{6BFA5D7C-DA7C-A84D-9AC1-2B344CE9035D}"/>
              </a:ext>
            </a:extLst>
          </p:cNvPr>
          <p:cNvSpPr txBox="1"/>
          <p:nvPr userDrawn="1"/>
        </p:nvSpPr>
        <p:spPr>
          <a:xfrm>
            <a:off x="554735" y="6412912"/>
            <a:ext cx="2971800" cy="246221"/>
          </a:xfrm>
          <a:prstGeom prst="rect">
            <a:avLst/>
          </a:prstGeom>
          <a:noFill/>
        </p:spPr>
        <p:txBody>
          <a:bodyPr wrap="square" lIns="0" rtlCol="0">
            <a:spAutoFit/>
          </a:bodyPr>
          <a:lstStyle/>
          <a:p>
            <a:r>
              <a:rPr lang="en-US" sz="1000">
                <a:solidFill>
                  <a:srgbClr val="C0C0C0"/>
                </a:solidFill>
              </a:rPr>
              <a:t>© 2021 Crowe LLP</a:t>
            </a:r>
          </a:p>
        </p:txBody>
      </p:sp>
      <p:sp>
        <p:nvSpPr>
          <p:cNvPr id="13" name="TextBox 12">
            <a:extLst>
              <a:ext uri="{FF2B5EF4-FFF2-40B4-BE49-F238E27FC236}">
                <a16:creationId xmlns:a16="http://schemas.microsoft.com/office/drawing/2014/main" id="{E54183B0-448E-DA49-9A4E-179F261E4341}"/>
              </a:ext>
            </a:extLst>
          </p:cNvPr>
          <p:cNvSpPr txBox="1"/>
          <p:nvPr userDrawn="1"/>
        </p:nvSpPr>
        <p:spPr>
          <a:xfrm>
            <a:off x="8665465" y="6416159"/>
            <a:ext cx="2971800" cy="246221"/>
          </a:xfrm>
          <a:prstGeom prst="rect">
            <a:avLst/>
          </a:prstGeom>
          <a:noFill/>
        </p:spPr>
        <p:txBody>
          <a:bodyPr wrap="square" rIns="0" rtlCol="0">
            <a:spAutoFit/>
          </a:bodyPr>
          <a:lstStyle/>
          <a:p>
            <a:pPr algn="r"/>
            <a:fld id="{81E54F29-E5D2-0047-AE77-483A45B7E116}" type="slidenum">
              <a:rPr lang="en-US" sz="1000" smtClean="0">
                <a:solidFill>
                  <a:schemeClr val="bg1"/>
                </a:solidFill>
              </a:rPr>
              <a:t>‹#›</a:t>
            </a:fld>
            <a:endParaRPr lang="en-US" sz="1000">
              <a:solidFill>
                <a:schemeClr val="bg1"/>
              </a:solidFill>
            </a:endParaRPr>
          </a:p>
        </p:txBody>
      </p:sp>
      <p:sp>
        <p:nvSpPr>
          <p:cNvPr id="15" name="Text Placeholder 1">
            <a:extLst>
              <a:ext uri="{FF2B5EF4-FFF2-40B4-BE49-F238E27FC236}">
                <a16:creationId xmlns:a16="http://schemas.microsoft.com/office/drawing/2014/main" id="{0BCA5B12-602B-7248-B348-5B251CB3C750}"/>
              </a:ext>
            </a:extLst>
          </p:cNvPr>
          <p:cNvSpPr txBox="1">
            <a:spLocks/>
          </p:cNvSpPr>
          <p:nvPr userDrawn="1"/>
        </p:nvSpPr>
        <p:spPr>
          <a:xfrm>
            <a:off x="554037" y="236438"/>
            <a:ext cx="7746683" cy="153888"/>
          </a:xfrm>
          <a:prstGeom prst="rect">
            <a:avLst/>
          </a:prstGeom>
        </p:spPr>
        <p:txBody>
          <a:bodyPr wrap="square" lIns="0" tIns="0" rIns="0" bIns="0">
            <a:spAutoFit/>
          </a:bodyPr>
          <a:lstStyle>
            <a:lvl1pPr marL="0" eaLnBrk="1" hangingPunct="1">
              <a:defRPr sz="1200" b="1" i="0">
                <a:solidFill>
                  <a:schemeClr val="bg1"/>
                </a:solidFill>
                <a:latin typeface="Arial"/>
                <a:ea typeface="+mn-ea"/>
                <a:cs typeface="Arial"/>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a:lstStyle>
          <a:p>
            <a:pPr lvl="0">
              <a:defRPr/>
            </a:pPr>
            <a:r>
              <a:rPr lang="en-US" sz="1000" b="1" kern="0" spc="80" baseline="0">
                <a:solidFill>
                  <a:schemeClr val="tx1">
                    <a:lumMod val="75000"/>
                    <a:lumOff val="25000"/>
                  </a:schemeClr>
                </a:solidFill>
              </a:rPr>
              <a:t>Crowe </a:t>
            </a:r>
            <a:r>
              <a:rPr lang="en-US" sz="1000" b="1" kern="0" spc="80" baseline="0">
                <a:solidFill>
                  <a:srgbClr val="F6A81B"/>
                </a:solidFill>
              </a:rPr>
              <a:t>| </a:t>
            </a:r>
            <a:r>
              <a:rPr lang="en-US" sz="1000" b="1" kern="0" spc="80" baseline="0">
                <a:solidFill>
                  <a:schemeClr val="tx1">
                    <a:lumMod val="75000"/>
                    <a:lumOff val="25000"/>
                  </a:schemeClr>
                </a:solidFill>
              </a:rPr>
              <a:t>ABA </a:t>
            </a:r>
            <a:r>
              <a:rPr lang="en-US" sz="1000" b="0" kern="0" spc="80" baseline="0">
                <a:solidFill>
                  <a:schemeClr val="tx1">
                    <a:lumMod val="75000"/>
                    <a:lumOff val="25000"/>
                  </a:schemeClr>
                </a:solidFill>
              </a:rPr>
              <a:t>– Webinar: Blockchain, Crypto Assets and Their Markets: A Challenge or Opportunity for Banks?</a:t>
            </a:r>
            <a:endParaRPr lang="en-US" sz="1000" b="1" kern="0" spc="80" baseline="0">
              <a:solidFill>
                <a:schemeClr val="tx1">
                  <a:lumMod val="75000"/>
                  <a:lumOff val="25000"/>
                </a:schemeClr>
              </a:solidFill>
            </a:endParaRPr>
          </a:p>
        </p:txBody>
      </p:sp>
    </p:spTree>
    <p:extLst>
      <p:ext uri="{BB962C8B-B14F-4D97-AF65-F5344CB8AC3E}">
        <p14:creationId xmlns:p14="http://schemas.microsoft.com/office/powerpoint/2010/main" val="3303419288"/>
      </p:ext>
    </p:extLst>
  </p:cSld>
  <p:clrMap bg1="lt1" tx1="dk1" bg2="lt2" tx2="dk2" accent1="accent1" accent2="accent2" accent3="accent3" accent4="accent4" accent5="accent5" accent6="accent6" hlink="hlink" folHlink="folHlink"/>
  <p:sldLayoutIdLst>
    <p:sldLayoutId id="2147483663" r:id="rId1"/>
  </p:sldLayoutIdLst>
  <p:hf hd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1152"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alphaModFix amt="37000"/>
            <a:lum/>
          </a:blip>
          <a:srcRect/>
          <a:stretch>
            <a:fillRect/>
          </a:stretch>
        </a:blipFill>
        <a:effectLst/>
      </p:bgPr>
    </p:bg>
    <p:spTree>
      <p:nvGrpSpPr>
        <p:cNvPr id="1" name=""/>
        <p:cNvGrpSpPr/>
        <p:nvPr/>
      </p:nvGrpSpPr>
      <p:grpSpPr>
        <a:xfrm>
          <a:off x="0" y="0"/>
          <a:ext cx="0" cy="0"/>
          <a:chOff x="0" y="0"/>
          <a:chExt cx="0" cy="0"/>
        </a:xfrm>
      </p:grpSpPr>
      <p:sp>
        <p:nvSpPr>
          <p:cNvPr id="12" name="Round Same Side Corner Rectangle 11">
            <a:extLst>
              <a:ext uri="{FF2B5EF4-FFF2-40B4-BE49-F238E27FC236}">
                <a16:creationId xmlns:a16="http://schemas.microsoft.com/office/drawing/2014/main" id="{9BB18D4D-017F-9944-82E1-57E32249646A}"/>
              </a:ext>
            </a:extLst>
          </p:cNvPr>
          <p:cNvSpPr/>
          <p:nvPr userDrawn="1"/>
        </p:nvSpPr>
        <p:spPr>
          <a:xfrm rot="5400000">
            <a:off x="7703197" y="2355202"/>
            <a:ext cx="6858002" cy="2147598"/>
          </a:xfrm>
          <a:prstGeom prst="round2SameRect">
            <a:avLst>
              <a:gd name="adj1" fmla="val 0"/>
              <a:gd name="adj2" fmla="val 0"/>
            </a:avLst>
          </a:prstGeom>
          <a:gradFill>
            <a:gsLst>
              <a:gs pos="0">
                <a:srgbClr val="515151">
                  <a:alpha val="67000"/>
                </a:srgbClr>
              </a:gs>
              <a:gs pos="98000">
                <a:srgbClr val="515151">
                  <a:alpha val="34000"/>
                </a:srgbClr>
              </a:gs>
            </a:gsLst>
            <a:lin ang="0" scaled="0"/>
          </a:gradFill>
          <a:ln>
            <a:noFill/>
          </a:ln>
          <a:effectLst>
            <a:outerShdw blurRad="38100" dist="12700" dir="5400000" algn="t"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10000"/>
                  <a:lumOff val="90000"/>
                </a:schemeClr>
              </a:solidFill>
            </a:endParaRPr>
          </a:p>
        </p:txBody>
      </p:sp>
      <p:cxnSp>
        <p:nvCxnSpPr>
          <p:cNvPr id="8" name="Straight Connector 7">
            <a:extLst>
              <a:ext uri="{FF2B5EF4-FFF2-40B4-BE49-F238E27FC236}">
                <a16:creationId xmlns:a16="http://schemas.microsoft.com/office/drawing/2014/main" id="{41CDE1F5-4546-E14D-84A2-F62C7DADFA92}"/>
              </a:ext>
            </a:extLst>
          </p:cNvPr>
          <p:cNvCxnSpPr>
            <a:cxnSpLocks/>
          </p:cNvCxnSpPr>
          <p:nvPr userDrawn="1"/>
        </p:nvCxnSpPr>
        <p:spPr>
          <a:xfrm>
            <a:off x="10058399" y="480403"/>
            <a:ext cx="157886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C0E32B1-CBF0-764E-8708-F5484AA9F8F8}"/>
              </a:ext>
            </a:extLst>
          </p:cNvPr>
          <p:cNvCxnSpPr>
            <a:cxnSpLocks/>
          </p:cNvCxnSpPr>
          <p:nvPr userDrawn="1"/>
        </p:nvCxnSpPr>
        <p:spPr>
          <a:xfrm>
            <a:off x="554038" y="480403"/>
            <a:ext cx="9504361" cy="0"/>
          </a:xfrm>
          <a:prstGeom prst="line">
            <a:avLst/>
          </a:prstGeom>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69A2BD2B-9A61-7442-8392-290BEF66078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848462" y="169988"/>
            <a:ext cx="776014" cy="219456"/>
          </a:xfrm>
          <a:prstGeom prst="rect">
            <a:avLst/>
          </a:prstGeom>
        </p:spPr>
      </p:pic>
      <p:sp>
        <p:nvSpPr>
          <p:cNvPr id="11" name="TextBox 10">
            <a:extLst>
              <a:ext uri="{FF2B5EF4-FFF2-40B4-BE49-F238E27FC236}">
                <a16:creationId xmlns:a16="http://schemas.microsoft.com/office/drawing/2014/main" id="{6BFA5D7C-DA7C-A84D-9AC1-2B344CE9035D}"/>
              </a:ext>
            </a:extLst>
          </p:cNvPr>
          <p:cNvSpPr txBox="1"/>
          <p:nvPr userDrawn="1"/>
        </p:nvSpPr>
        <p:spPr>
          <a:xfrm>
            <a:off x="554735" y="6412912"/>
            <a:ext cx="2971800" cy="246221"/>
          </a:xfrm>
          <a:prstGeom prst="rect">
            <a:avLst/>
          </a:prstGeom>
          <a:noFill/>
        </p:spPr>
        <p:txBody>
          <a:bodyPr wrap="square" lIns="0" rtlCol="0">
            <a:spAutoFit/>
          </a:bodyPr>
          <a:lstStyle/>
          <a:p>
            <a:r>
              <a:rPr lang="en-US" sz="1000">
                <a:solidFill>
                  <a:srgbClr val="C0C0C0"/>
                </a:solidFill>
              </a:rPr>
              <a:t>© 2021 Crowe LLP</a:t>
            </a:r>
          </a:p>
        </p:txBody>
      </p:sp>
      <p:sp>
        <p:nvSpPr>
          <p:cNvPr id="13" name="TextBox 12">
            <a:extLst>
              <a:ext uri="{FF2B5EF4-FFF2-40B4-BE49-F238E27FC236}">
                <a16:creationId xmlns:a16="http://schemas.microsoft.com/office/drawing/2014/main" id="{E54183B0-448E-DA49-9A4E-179F261E4341}"/>
              </a:ext>
            </a:extLst>
          </p:cNvPr>
          <p:cNvSpPr txBox="1"/>
          <p:nvPr userDrawn="1"/>
        </p:nvSpPr>
        <p:spPr>
          <a:xfrm>
            <a:off x="8665465" y="6416159"/>
            <a:ext cx="2971800" cy="246221"/>
          </a:xfrm>
          <a:prstGeom prst="rect">
            <a:avLst/>
          </a:prstGeom>
          <a:noFill/>
        </p:spPr>
        <p:txBody>
          <a:bodyPr wrap="square" rIns="0" rtlCol="0">
            <a:spAutoFit/>
          </a:bodyPr>
          <a:lstStyle/>
          <a:p>
            <a:pPr algn="r"/>
            <a:fld id="{81E54F29-E5D2-0047-AE77-483A45B7E116}" type="slidenum">
              <a:rPr lang="en-US" sz="1000" smtClean="0">
                <a:solidFill>
                  <a:schemeClr val="bg1"/>
                </a:solidFill>
              </a:rPr>
              <a:t>‹#›</a:t>
            </a:fld>
            <a:endParaRPr lang="en-US" sz="1000">
              <a:solidFill>
                <a:schemeClr val="bg1"/>
              </a:solidFill>
            </a:endParaRPr>
          </a:p>
        </p:txBody>
      </p:sp>
      <p:sp>
        <p:nvSpPr>
          <p:cNvPr id="15" name="Text Placeholder 1">
            <a:extLst>
              <a:ext uri="{FF2B5EF4-FFF2-40B4-BE49-F238E27FC236}">
                <a16:creationId xmlns:a16="http://schemas.microsoft.com/office/drawing/2014/main" id="{0BCA5B12-602B-7248-B348-5B251CB3C750}"/>
              </a:ext>
            </a:extLst>
          </p:cNvPr>
          <p:cNvSpPr txBox="1">
            <a:spLocks/>
          </p:cNvSpPr>
          <p:nvPr userDrawn="1"/>
        </p:nvSpPr>
        <p:spPr>
          <a:xfrm>
            <a:off x="554037" y="236438"/>
            <a:ext cx="3901421" cy="153888"/>
          </a:xfrm>
          <a:prstGeom prst="rect">
            <a:avLst/>
          </a:prstGeom>
        </p:spPr>
        <p:txBody>
          <a:bodyPr wrap="square" lIns="0" tIns="0" rIns="0" bIns="0">
            <a:spAutoFit/>
          </a:bodyPr>
          <a:lstStyle>
            <a:lvl1pPr marL="0" eaLnBrk="1" hangingPunct="1">
              <a:defRPr sz="1200" b="1" i="0">
                <a:solidFill>
                  <a:schemeClr val="bg1"/>
                </a:solidFill>
                <a:latin typeface="Arial"/>
                <a:ea typeface="+mn-ea"/>
                <a:cs typeface="Arial"/>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a:lstStyle>
          <a:p>
            <a:pPr lvl="0">
              <a:defRPr/>
            </a:pPr>
            <a:r>
              <a:rPr lang="en-US" sz="1000" b="1" kern="0" spc="80" baseline="0">
                <a:solidFill>
                  <a:srgbClr val="515151"/>
                </a:solidFill>
              </a:rPr>
              <a:t>Crowe</a:t>
            </a:r>
            <a:r>
              <a:rPr lang="en-US" sz="1000" b="0" kern="0" spc="80" baseline="0">
                <a:solidFill>
                  <a:srgbClr val="F6A81A"/>
                </a:solidFill>
              </a:rPr>
              <a:t> | </a:t>
            </a:r>
            <a:r>
              <a:rPr lang="en-US" sz="1000" b="0" kern="0" spc="80" baseline="0">
                <a:solidFill>
                  <a:srgbClr val="515151"/>
                </a:solidFill>
              </a:rPr>
              <a:t>Consent Order Validation</a:t>
            </a:r>
          </a:p>
        </p:txBody>
      </p:sp>
    </p:spTree>
    <p:extLst>
      <p:ext uri="{BB962C8B-B14F-4D97-AF65-F5344CB8AC3E}">
        <p14:creationId xmlns:p14="http://schemas.microsoft.com/office/powerpoint/2010/main" val="3928377714"/>
      </p:ext>
    </p:extLst>
  </p:cSld>
  <p:clrMap bg1="lt1" tx1="dk1" bg2="lt2" tx2="dk2" accent1="accent1" accent2="accent2" accent3="accent3" accent4="accent4" accent5="accent5" accent6="accent6" hlink="hlink" folHlink="folHlink"/>
  <p:sldLayoutIdLst>
    <p:sldLayoutId id="2147483674" r:id="rId1"/>
  </p:sldLayoutIdLst>
  <p:hf hd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1152"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B3A897-636F-5A4C-BB89-9B932CBDEA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35EC5F-D643-AE44-A68E-F0F184A163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335B3E-6F7F-2043-B095-0BC4A4E282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956E04-D58F-FB49-B0A8-A66B6A918C19}" type="datetimeFigureOut">
              <a:rPr lang="en-US" smtClean="0"/>
              <a:t>7/21/2021</a:t>
            </a:fld>
            <a:endParaRPr lang="en-US"/>
          </a:p>
        </p:txBody>
      </p:sp>
      <p:sp>
        <p:nvSpPr>
          <p:cNvPr id="5" name="Footer Placeholder 4">
            <a:extLst>
              <a:ext uri="{FF2B5EF4-FFF2-40B4-BE49-F238E27FC236}">
                <a16:creationId xmlns:a16="http://schemas.microsoft.com/office/drawing/2014/main" id="{22879233-88CE-0C46-9F5E-9463E83532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97652B-3FCE-404A-A3C4-414BAAC4F1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AB3F74-F7CE-1444-8AEC-E1E24BBBB8E6}" type="slidenum">
              <a:rPr lang="en-US" smtClean="0"/>
              <a:t>‹#›</a:t>
            </a:fld>
            <a:endParaRPr lang="en-US"/>
          </a:p>
        </p:txBody>
      </p:sp>
    </p:spTree>
    <p:extLst>
      <p:ext uri="{BB962C8B-B14F-4D97-AF65-F5344CB8AC3E}">
        <p14:creationId xmlns:p14="http://schemas.microsoft.com/office/powerpoint/2010/main" val="174972556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alphaModFix amt="37000"/>
            <a:lum/>
          </a:blip>
          <a:srcRect/>
          <a:stretch>
            <a:fillRect/>
          </a:stretch>
        </a:blipFill>
        <a:effectLst/>
      </p:bgPr>
    </p:bg>
    <p:spTree>
      <p:nvGrpSpPr>
        <p:cNvPr id="1" name=""/>
        <p:cNvGrpSpPr/>
        <p:nvPr/>
      </p:nvGrpSpPr>
      <p:grpSpPr>
        <a:xfrm>
          <a:off x="0" y="0"/>
          <a:ext cx="0" cy="0"/>
          <a:chOff x="0" y="0"/>
          <a:chExt cx="0" cy="0"/>
        </a:xfrm>
      </p:grpSpPr>
      <p:sp>
        <p:nvSpPr>
          <p:cNvPr id="7" name="Round Same Side Corner Rectangle 6">
            <a:extLst>
              <a:ext uri="{FF2B5EF4-FFF2-40B4-BE49-F238E27FC236}">
                <a16:creationId xmlns:a16="http://schemas.microsoft.com/office/drawing/2014/main" id="{2289483B-A827-DD45-8D19-F179BFA67344}"/>
              </a:ext>
            </a:extLst>
          </p:cNvPr>
          <p:cNvSpPr/>
          <p:nvPr userDrawn="1"/>
        </p:nvSpPr>
        <p:spPr>
          <a:xfrm>
            <a:off x="0" y="5300870"/>
            <a:ext cx="12192000" cy="1577403"/>
          </a:xfrm>
          <a:prstGeom prst="round2SameRect">
            <a:avLst>
              <a:gd name="adj1" fmla="val 0"/>
              <a:gd name="adj2" fmla="val 0"/>
            </a:avLst>
          </a:prstGeom>
          <a:solidFill>
            <a:srgbClr val="F6A81B"/>
          </a:solidFill>
          <a:ln>
            <a:noFill/>
          </a:ln>
          <a:effectLst>
            <a:outerShdw blurRad="38100" dist="12700" dir="5400000" algn="t"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42627">
                  <a:lumMod val="10000"/>
                  <a:lumOff val="90000"/>
                </a:srgbClr>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A60D3B5B-A55A-6A42-B05F-F8EB618B5016}"/>
              </a:ext>
            </a:extLst>
          </p:cNvPr>
          <p:cNvSpPr txBox="1"/>
          <p:nvPr userDrawn="1"/>
        </p:nvSpPr>
        <p:spPr>
          <a:xfrm>
            <a:off x="554735" y="6412912"/>
            <a:ext cx="2971800" cy="246221"/>
          </a:xfrm>
          <a:prstGeom prst="rect">
            <a:avLst/>
          </a:prstGeom>
          <a:noFill/>
        </p:spPr>
        <p:txBody>
          <a:bodyPr wrap="square" lIns="0" rtlCol="0">
            <a:spAutoFit/>
          </a:bodyPr>
          <a:lstStyle/>
          <a:p>
            <a:r>
              <a:rPr lang="en-US" sz="1000">
                <a:solidFill>
                  <a:schemeClr val="bg1"/>
                </a:solidFill>
              </a:rPr>
              <a:t>© 2021 Crowe LLP</a:t>
            </a:r>
          </a:p>
        </p:txBody>
      </p:sp>
      <p:sp>
        <p:nvSpPr>
          <p:cNvPr id="9" name="TextBox 8">
            <a:extLst>
              <a:ext uri="{FF2B5EF4-FFF2-40B4-BE49-F238E27FC236}">
                <a16:creationId xmlns:a16="http://schemas.microsoft.com/office/drawing/2014/main" id="{AB7D6353-8775-D045-95D9-ADBB673BAD07}"/>
              </a:ext>
            </a:extLst>
          </p:cNvPr>
          <p:cNvSpPr txBox="1"/>
          <p:nvPr userDrawn="1"/>
        </p:nvSpPr>
        <p:spPr>
          <a:xfrm>
            <a:off x="8665465" y="6416159"/>
            <a:ext cx="2971800" cy="246221"/>
          </a:xfrm>
          <a:prstGeom prst="rect">
            <a:avLst/>
          </a:prstGeom>
          <a:noFill/>
        </p:spPr>
        <p:txBody>
          <a:bodyPr wrap="square" rIns="0" rtlCol="0">
            <a:spAutoFit/>
          </a:bodyPr>
          <a:lstStyle/>
          <a:p>
            <a:pPr algn="r"/>
            <a:fld id="{81E54F29-E5D2-0047-AE77-483A45B7E116}" type="slidenum">
              <a:rPr lang="en-US" sz="1000" smtClean="0">
                <a:solidFill>
                  <a:schemeClr val="bg1"/>
                </a:solidFill>
              </a:rPr>
              <a:t>‹#›</a:t>
            </a:fld>
            <a:endParaRPr lang="en-US" sz="1000">
              <a:solidFill>
                <a:schemeClr val="bg1"/>
              </a:solidFill>
            </a:endParaRPr>
          </a:p>
        </p:txBody>
      </p:sp>
      <p:cxnSp>
        <p:nvCxnSpPr>
          <p:cNvPr id="10" name="Straight Connector 9">
            <a:extLst>
              <a:ext uri="{FF2B5EF4-FFF2-40B4-BE49-F238E27FC236}">
                <a16:creationId xmlns:a16="http://schemas.microsoft.com/office/drawing/2014/main" id="{AC0E32B1-CBF0-764E-8708-F5484AA9F8F8}"/>
              </a:ext>
            </a:extLst>
          </p:cNvPr>
          <p:cNvCxnSpPr>
            <a:cxnSpLocks/>
          </p:cNvCxnSpPr>
          <p:nvPr userDrawn="1"/>
        </p:nvCxnSpPr>
        <p:spPr>
          <a:xfrm>
            <a:off x="554038" y="480403"/>
            <a:ext cx="11083227" cy="0"/>
          </a:xfrm>
          <a:prstGeom prst="line">
            <a:avLst/>
          </a:prstGeom>
          <a:ln>
            <a:solidFill>
              <a:srgbClr val="F6A81A"/>
            </a:solidFill>
          </a:ln>
        </p:spPr>
        <p:style>
          <a:lnRef idx="1">
            <a:schemeClr val="accent1"/>
          </a:lnRef>
          <a:fillRef idx="0">
            <a:schemeClr val="accent1"/>
          </a:fillRef>
          <a:effectRef idx="0">
            <a:schemeClr val="accent1"/>
          </a:effectRef>
          <a:fontRef idx="minor">
            <a:schemeClr val="tx1"/>
          </a:fontRef>
        </p:style>
      </p:cxnSp>
      <p:sp>
        <p:nvSpPr>
          <p:cNvPr id="11" name="Text Placeholder 1">
            <a:extLst>
              <a:ext uri="{FF2B5EF4-FFF2-40B4-BE49-F238E27FC236}">
                <a16:creationId xmlns:a16="http://schemas.microsoft.com/office/drawing/2014/main" id="{DA12E18D-39E8-784C-A63F-EF7DF784B74F}"/>
              </a:ext>
            </a:extLst>
          </p:cNvPr>
          <p:cNvSpPr txBox="1">
            <a:spLocks/>
          </p:cNvSpPr>
          <p:nvPr userDrawn="1"/>
        </p:nvSpPr>
        <p:spPr>
          <a:xfrm>
            <a:off x="554037" y="236438"/>
            <a:ext cx="8630603" cy="153888"/>
          </a:xfrm>
          <a:prstGeom prst="rect">
            <a:avLst/>
          </a:prstGeom>
        </p:spPr>
        <p:txBody>
          <a:bodyPr wrap="square" lIns="0" tIns="0" rIns="0" bIns="0">
            <a:spAutoFit/>
          </a:bodyPr>
          <a:lstStyle>
            <a:lvl1pPr marL="0" eaLnBrk="1" hangingPunct="1">
              <a:defRPr sz="1200" b="1" i="0">
                <a:solidFill>
                  <a:schemeClr val="bg1"/>
                </a:solidFill>
                <a:latin typeface="Arial"/>
                <a:ea typeface="+mn-ea"/>
                <a:cs typeface="Arial"/>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a:lstStyle>
          <a:p>
            <a:pPr lvl="0">
              <a:defRPr/>
            </a:pPr>
            <a:r>
              <a:rPr lang="en-US" sz="1000" b="1" kern="0" spc="80" baseline="0">
                <a:solidFill>
                  <a:schemeClr val="tx1">
                    <a:lumMod val="75000"/>
                    <a:lumOff val="25000"/>
                  </a:schemeClr>
                </a:solidFill>
              </a:rPr>
              <a:t>Crowe </a:t>
            </a:r>
            <a:r>
              <a:rPr lang="en-US" sz="1000" b="1" kern="0" spc="80" baseline="0">
                <a:solidFill>
                  <a:srgbClr val="F6A81B"/>
                </a:solidFill>
              </a:rPr>
              <a:t>| </a:t>
            </a:r>
            <a:r>
              <a:rPr lang="en-US" sz="1000" b="1" kern="0" spc="80" baseline="0">
                <a:solidFill>
                  <a:schemeClr val="tx1">
                    <a:lumMod val="75000"/>
                    <a:lumOff val="25000"/>
                  </a:schemeClr>
                </a:solidFill>
              </a:rPr>
              <a:t>ABA </a:t>
            </a:r>
            <a:r>
              <a:rPr lang="en-US" sz="1000" b="0" kern="0" spc="80" baseline="0">
                <a:solidFill>
                  <a:schemeClr val="tx1">
                    <a:lumMod val="75000"/>
                    <a:lumOff val="25000"/>
                  </a:schemeClr>
                </a:solidFill>
              </a:rPr>
              <a:t>– Webinar: Blockchain, Crypto Assets and Their Markets: A Challenge or Opportunity for Banks?</a:t>
            </a:r>
            <a:endParaRPr lang="en-US" sz="1000" b="1" kern="0" spc="80" baseline="0">
              <a:solidFill>
                <a:schemeClr val="tx1">
                  <a:lumMod val="75000"/>
                  <a:lumOff val="25000"/>
                </a:schemeClr>
              </a:solidFill>
            </a:endParaRPr>
          </a:p>
        </p:txBody>
      </p:sp>
      <p:pic>
        <p:nvPicPr>
          <p:cNvPr id="19" name="Picture 18">
            <a:extLst>
              <a:ext uri="{FF2B5EF4-FFF2-40B4-BE49-F238E27FC236}">
                <a16:creationId xmlns:a16="http://schemas.microsoft.com/office/drawing/2014/main" id="{A11751B7-B7C3-5F4E-B205-30B17B5C7F3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848462" y="169988"/>
            <a:ext cx="776014" cy="219456"/>
          </a:xfrm>
          <a:prstGeom prst="rect">
            <a:avLst/>
          </a:prstGeom>
        </p:spPr>
      </p:pic>
    </p:spTree>
    <p:extLst>
      <p:ext uri="{BB962C8B-B14F-4D97-AF65-F5344CB8AC3E}">
        <p14:creationId xmlns:p14="http://schemas.microsoft.com/office/powerpoint/2010/main" val="1977211554"/>
      </p:ext>
    </p:extLst>
  </p:cSld>
  <p:clrMap bg1="lt1" tx1="dk1" bg2="lt2" tx2="dk2" accent1="accent1" accent2="accent2" accent3="accent3" accent4="accent4" accent5="accent5" accent6="accent6" hlink="hlink" folHlink="folHlink"/>
  <p:sldLayoutIdLst>
    <p:sldLayoutId id="2147483667" r:id="rId1"/>
  </p:sldLayoutIdLst>
  <p:hf hd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hyperlink" Target="mailto:matthew.schell@crowe.com" TargetMode="External"/><Relationship Id="rId2" Type="http://schemas.openxmlformats.org/officeDocument/2006/relationships/hyperlink" Target="mailto:thomas.lazard@crowe.com" TargetMode="External"/><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hyperlink" Target="https://www.crowe.com/" TargetMode="Externa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105A3C-CE54-844B-AE91-CB95DA96413F}"/>
              </a:ext>
            </a:extLst>
          </p:cNvPr>
          <p:cNvPicPr>
            <a:picLocks noChangeAspect="1"/>
          </p:cNvPicPr>
          <p:nvPr/>
        </p:nvPicPr>
        <p:blipFill>
          <a:blip r:embed="rId3"/>
          <a:srcRect/>
          <a:stretch/>
        </p:blipFill>
        <p:spPr>
          <a:xfrm>
            <a:off x="0" y="0"/>
            <a:ext cx="12192000" cy="6858000"/>
          </a:xfrm>
          <a:prstGeom prst="rect">
            <a:avLst/>
          </a:prstGeom>
        </p:spPr>
      </p:pic>
      <p:sp>
        <p:nvSpPr>
          <p:cNvPr id="10" name="Title 2">
            <a:extLst>
              <a:ext uri="{FF2B5EF4-FFF2-40B4-BE49-F238E27FC236}">
                <a16:creationId xmlns:a16="http://schemas.microsoft.com/office/drawing/2014/main" id="{9110EE1C-EA20-C44F-ACF0-2153A669D224}"/>
              </a:ext>
            </a:extLst>
          </p:cNvPr>
          <p:cNvSpPr txBox="1">
            <a:spLocks/>
          </p:cNvSpPr>
          <p:nvPr/>
        </p:nvSpPr>
        <p:spPr>
          <a:xfrm>
            <a:off x="529333" y="2851499"/>
            <a:ext cx="11276787" cy="3064429"/>
          </a:xfrm>
          <a:prstGeom prst="rect">
            <a:avLst/>
          </a:prstGeom>
        </p:spPr>
        <p:txBody>
          <a:bodyPr wrap="square" lIns="0" tIns="0" rIns="0" bIns="0" anchor="t">
            <a:spAutoFit/>
          </a:bodyPr>
          <a:lstStyle>
            <a:lvl1pPr algn="l" eaLnBrk="1" hangingPunct="1">
              <a:defRPr sz="1800" b="1" i="0">
                <a:solidFill>
                  <a:schemeClr val="bg1"/>
                </a:solidFill>
                <a:latin typeface="Arial"/>
                <a:ea typeface="+mj-ea"/>
                <a:cs typeface="Arial"/>
              </a:defRPr>
            </a:lvl1pPr>
          </a:lstStyle>
          <a:p>
            <a:pPr>
              <a:lnSpc>
                <a:spcPct val="90000"/>
              </a:lnSpc>
              <a:defRPr/>
            </a:pPr>
            <a:r>
              <a:rPr lang="en-US" sz="3200" b="0" kern="0"/>
              <a:t>Blockchain, crypto assets </a:t>
            </a:r>
            <a:br>
              <a:rPr lang="en-US" sz="3200" b="0" kern="0"/>
            </a:br>
            <a:r>
              <a:rPr lang="en-US" sz="3200" b="0" kern="0"/>
              <a:t>and their markets:</a:t>
            </a:r>
            <a:r>
              <a:rPr lang="en-US" sz="3600" b="0" kern="0"/>
              <a:t> </a:t>
            </a:r>
            <a:endParaRPr lang="en-US" sz="4400" b="0" kern="0"/>
          </a:p>
          <a:p>
            <a:pPr>
              <a:lnSpc>
                <a:spcPct val="90000"/>
              </a:lnSpc>
              <a:spcBef>
                <a:spcPts val="1000"/>
              </a:spcBef>
              <a:defRPr/>
            </a:pPr>
            <a:r>
              <a:rPr lang="en-US" sz="4800" kern="0">
                <a:solidFill>
                  <a:srgbClr val="FFFFFF"/>
                </a:solidFill>
              </a:rPr>
              <a:t>A challenge </a:t>
            </a:r>
            <a:br>
              <a:rPr lang="en-US" sz="4800" kern="0"/>
            </a:br>
            <a:r>
              <a:rPr lang="en-US" sz="4800" kern="0">
                <a:solidFill>
                  <a:srgbClr val="FFFFFF"/>
                </a:solidFill>
              </a:rPr>
              <a:t>or opportunity </a:t>
            </a:r>
            <a:br>
              <a:rPr lang="en-US" sz="4800" kern="0"/>
            </a:br>
            <a:r>
              <a:rPr lang="en-US" sz="4800" kern="0">
                <a:solidFill>
                  <a:srgbClr val="FFFFFF"/>
                </a:solidFill>
              </a:rPr>
              <a:t>for banks?</a:t>
            </a:r>
          </a:p>
        </p:txBody>
      </p:sp>
      <p:sp>
        <p:nvSpPr>
          <p:cNvPr id="14" name="Title 2">
            <a:extLst>
              <a:ext uri="{FF2B5EF4-FFF2-40B4-BE49-F238E27FC236}">
                <a16:creationId xmlns:a16="http://schemas.microsoft.com/office/drawing/2014/main" id="{222F37DF-7226-A346-BF7C-BFE1660ED34E}"/>
              </a:ext>
            </a:extLst>
          </p:cNvPr>
          <p:cNvSpPr txBox="1">
            <a:spLocks/>
          </p:cNvSpPr>
          <p:nvPr/>
        </p:nvSpPr>
        <p:spPr>
          <a:xfrm>
            <a:off x="529334" y="2348245"/>
            <a:ext cx="5514228" cy="307777"/>
          </a:xfrm>
          <a:prstGeom prst="rect">
            <a:avLst/>
          </a:prstGeom>
        </p:spPr>
        <p:txBody>
          <a:bodyPr wrap="square" lIns="0" tIns="0" rIns="0" bIns="0" anchor="t">
            <a:spAutoFit/>
          </a:bodyPr>
          <a:lstStyle>
            <a:lvl1pPr algn="l" eaLnBrk="1" hangingPunct="1">
              <a:defRPr sz="1800" b="1" i="0">
                <a:solidFill>
                  <a:schemeClr val="bg1"/>
                </a:solidFill>
                <a:latin typeface="Arial"/>
                <a:ea typeface="+mj-ea"/>
                <a:cs typeface="Arial"/>
              </a:defRPr>
            </a:lvl1pPr>
          </a:lstStyle>
          <a:p>
            <a:pPr>
              <a:spcAft>
                <a:spcPts val="1800"/>
              </a:spcAft>
              <a:defRPr/>
            </a:pPr>
            <a:r>
              <a:rPr lang="en-US" sz="2000" b="0" kern="0">
                <a:solidFill>
                  <a:srgbClr val="F6A81A"/>
                </a:solidFill>
              </a:rPr>
              <a:t>Webinar</a:t>
            </a:r>
          </a:p>
        </p:txBody>
      </p:sp>
      <p:pic>
        <p:nvPicPr>
          <p:cNvPr id="9" name="Picture 8">
            <a:extLst>
              <a:ext uri="{FF2B5EF4-FFF2-40B4-BE49-F238E27FC236}">
                <a16:creationId xmlns:a16="http://schemas.microsoft.com/office/drawing/2014/main" id="{A9CA6E68-1E14-6545-A3BD-237A9776DA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9334" y="626035"/>
            <a:ext cx="1532039" cy="433259"/>
          </a:xfrm>
          <a:prstGeom prst="rect">
            <a:avLst/>
          </a:prstGeom>
        </p:spPr>
      </p:pic>
      <p:sp>
        <p:nvSpPr>
          <p:cNvPr id="7" name="object 4">
            <a:extLst>
              <a:ext uri="{FF2B5EF4-FFF2-40B4-BE49-F238E27FC236}">
                <a16:creationId xmlns:a16="http://schemas.microsoft.com/office/drawing/2014/main" id="{F9CEFACB-6F57-2C49-9C69-A6B5C3870D74}"/>
              </a:ext>
            </a:extLst>
          </p:cNvPr>
          <p:cNvSpPr txBox="1"/>
          <p:nvPr/>
        </p:nvSpPr>
        <p:spPr>
          <a:xfrm>
            <a:off x="9763124" y="5266662"/>
            <a:ext cx="2042996" cy="537754"/>
          </a:xfrm>
          <a:prstGeom prst="rect">
            <a:avLst/>
          </a:prstGeom>
        </p:spPr>
        <p:txBody>
          <a:bodyPr vert="horz" wrap="square" lIns="0" tIns="55033" rIns="0" bIns="0" rtlCol="0">
            <a:spAutoFit/>
          </a:bodyPr>
          <a:lstStyle/>
          <a:p>
            <a:pPr marL="16933" marR="6773" algn="r">
              <a:spcBef>
                <a:spcPts val="433"/>
              </a:spcBef>
            </a:pPr>
            <a:r>
              <a:rPr lang="en-US" sz="1400" spc="-7">
                <a:solidFill>
                  <a:schemeClr val="bg1"/>
                </a:solidFill>
                <a:cs typeface="Arial"/>
              </a:rPr>
              <a:t>July 2021 </a:t>
            </a:r>
            <a:endParaRPr lang="en-US" sz="1400">
              <a:solidFill>
                <a:schemeClr val="bg1"/>
              </a:solidFill>
              <a:cs typeface="Arial"/>
            </a:endParaRPr>
          </a:p>
          <a:p>
            <a:pPr marL="16933" marR="6773" algn="r">
              <a:spcBef>
                <a:spcPts val="433"/>
              </a:spcBef>
            </a:pPr>
            <a:r>
              <a:rPr lang="en-US" sz="1400" b="1" spc="-7">
                <a:solidFill>
                  <a:schemeClr val="bg1"/>
                </a:solidFill>
                <a:latin typeface="Arial"/>
                <a:cs typeface="Arial"/>
              </a:rPr>
              <a:t>Webinar</a:t>
            </a:r>
            <a:r>
              <a:rPr lang="en-US" sz="1400" b="1" spc="-7">
                <a:solidFill>
                  <a:srgbClr val="F6A81A"/>
                </a:solidFill>
                <a:latin typeface="Arial"/>
                <a:cs typeface="Arial"/>
              </a:rPr>
              <a:t> | </a:t>
            </a:r>
            <a:r>
              <a:rPr lang="en-US" sz="1400" b="1" spc="-7">
                <a:solidFill>
                  <a:schemeClr val="bg1"/>
                </a:solidFill>
                <a:latin typeface="Arial"/>
                <a:cs typeface="Arial"/>
              </a:rPr>
              <a:t>ABA</a:t>
            </a:r>
            <a:endParaRPr lang="en-US" sz="1400" b="1">
              <a:solidFill>
                <a:schemeClr val="bg1"/>
              </a:solidFill>
              <a:latin typeface="Arial"/>
              <a:cs typeface="Arial"/>
            </a:endParaRPr>
          </a:p>
        </p:txBody>
      </p:sp>
    </p:spTree>
    <p:extLst>
      <p:ext uri="{BB962C8B-B14F-4D97-AF65-F5344CB8AC3E}">
        <p14:creationId xmlns:p14="http://schemas.microsoft.com/office/powerpoint/2010/main" val="1473777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478EA58-6E97-1846-8DA3-A4726B8899B0}"/>
              </a:ext>
            </a:extLst>
          </p:cNvPr>
          <p:cNvSpPr/>
          <p:nvPr/>
        </p:nvSpPr>
        <p:spPr>
          <a:xfrm>
            <a:off x="529334" y="966475"/>
            <a:ext cx="457200" cy="54864"/>
          </a:xfrm>
          <a:prstGeom prst="rect">
            <a:avLst/>
          </a:prstGeom>
          <a:solidFill>
            <a:srgbClr val="F6A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2">
            <a:extLst>
              <a:ext uri="{FF2B5EF4-FFF2-40B4-BE49-F238E27FC236}">
                <a16:creationId xmlns:a16="http://schemas.microsoft.com/office/drawing/2014/main" id="{3EEBDBC0-030E-3A4E-9DDD-E32129BE7870}"/>
              </a:ext>
            </a:extLst>
          </p:cNvPr>
          <p:cNvSpPr txBox="1">
            <a:spLocks/>
          </p:cNvSpPr>
          <p:nvPr/>
        </p:nvSpPr>
        <p:spPr>
          <a:xfrm>
            <a:off x="529332" y="1106507"/>
            <a:ext cx="10311388" cy="1107996"/>
          </a:xfrm>
          <a:prstGeom prst="rect">
            <a:avLst/>
          </a:prstGeom>
        </p:spPr>
        <p:txBody>
          <a:bodyPr wrap="square" lIns="0" tIns="0" rIns="0" bIns="0">
            <a:spAutoFit/>
          </a:bodyPr>
          <a:lstStyle>
            <a:lvl1pPr algn="l" eaLnBrk="1" hangingPunct="1">
              <a:defRPr sz="1800" b="1" i="0">
                <a:solidFill>
                  <a:schemeClr val="bg1"/>
                </a:solidFill>
                <a:latin typeface="Arial"/>
                <a:ea typeface="+mj-ea"/>
                <a:cs typeface="Arial"/>
              </a:defRPr>
            </a:lvl1pPr>
          </a:lstStyle>
          <a:p>
            <a:pPr lvl="0">
              <a:defRPr/>
            </a:pPr>
            <a:r>
              <a:rPr lang="en-US" sz="3600" kern="0"/>
              <a:t>We can help you understand </a:t>
            </a:r>
          </a:p>
          <a:p>
            <a:pPr lvl="0">
              <a:defRPr/>
            </a:pPr>
            <a:r>
              <a:rPr lang="en-US" sz="3600" kern="0"/>
              <a:t>the current digital assets landscape.</a:t>
            </a:r>
          </a:p>
        </p:txBody>
      </p:sp>
      <p:sp>
        <p:nvSpPr>
          <p:cNvPr id="24" name="Text Placeholder 2">
            <a:extLst>
              <a:ext uri="{FF2B5EF4-FFF2-40B4-BE49-F238E27FC236}">
                <a16:creationId xmlns:a16="http://schemas.microsoft.com/office/drawing/2014/main" id="{A2D297A8-1290-E94B-8F76-973240043CAA}"/>
              </a:ext>
            </a:extLst>
          </p:cNvPr>
          <p:cNvSpPr txBox="1">
            <a:spLocks/>
          </p:cNvSpPr>
          <p:nvPr/>
        </p:nvSpPr>
        <p:spPr>
          <a:xfrm>
            <a:off x="529334" y="5266976"/>
            <a:ext cx="1994516" cy="850087"/>
          </a:xfrm>
          <a:prstGeom prst="rect">
            <a:avLst/>
          </a:prstGeom>
        </p:spPr>
        <p:txBody>
          <a:bodyPr lIns="0" tIns="0" rIns="0" bIns="0" anchor="t"/>
          <a:lstStyle>
            <a:lvl1pPr marL="0" eaLnBrk="1" hangingPunct="1">
              <a:defRPr b="0">
                <a:solidFill>
                  <a:schemeClr val="tx1"/>
                </a:solidFill>
                <a:latin typeface="+mn-lt"/>
                <a:ea typeface="+mn-ea"/>
                <a:cs typeface="+mn-cs"/>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a:lstStyle>
          <a:p>
            <a:pPr>
              <a:lnSpc>
                <a:spcPct val="110000"/>
              </a:lnSpc>
              <a:spcAft>
                <a:spcPts val="200"/>
              </a:spcAft>
              <a:buClr>
                <a:schemeClr val="accent4"/>
              </a:buClr>
              <a:buSzPct val="150000"/>
            </a:pPr>
            <a:r>
              <a:rPr lang="en-US" sz="1100" b="1" kern="0">
                <a:solidFill>
                  <a:schemeClr val="bg1">
                    <a:alpha val="67000"/>
                  </a:schemeClr>
                </a:solidFill>
              </a:rPr>
              <a:t>Principal</a:t>
            </a:r>
          </a:p>
          <a:p>
            <a:pPr>
              <a:lnSpc>
                <a:spcPct val="110000"/>
              </a:lnSpc>
              <a:spcAft>
                <a:spcPts val="200"/>
              </a:spcAft>
              <a:buClr>
                <a:schemeClr val="accent4"/>
              </a:buClr>
              <a:buSzPct val="150000"/>
            </a:pPr>
            <a:r>
              <a:rPr lang="en-US" sz="1100" kern="0">
                <a:solidFill>
                  <a:schemeClr val="bg1">
                    <a:alpha val="67000"/>
                  </a:schemeClr>
                </a:solidFill>
              </a:rPr>
              <a:t>Crowe Financial </a:t>
            </a:r>
            <a:br>
              <a:rPr lang="en-US" sz="1100" kern="0">
                <a:solidFill>
                  <a:schemeClr val="bg1">
                    <a:alpha val="67000"/>
                  </a:schemeClr>
                </a:solidFill>
              </a:rPr>
            </a:br>
            <a:r>
              <a:rPr lang="en-US" sz="1100" kern="0">
                <a:solidFill>
                  <a:schemeClr val="bg1">
                    <a:alpha val="67000"/>
                  </a:schemeClr>
                </a:solidFill>
              </a:rPr>
              <a:t>Services Consulting</a:t>
            </a:r>
          </a:p>
          <a:p>
            <a:pPr>
              <a:lnSpc>
                <a:spcPct val="110000"/>
              </a:lnSpc>
              <a:spcBef>
                <a:spcPts val="600"/>
              </a:spcBef>
              <a:spcAft>
                <a:spcPts val="200"/>
              </a:spcAft>
              <a:buClr>
                <a:schemeClr val="accent4"/>
              </a:buClr>
              <a:buSzPct val="150000"/>
            </a:pPr>
            <a:r>
              <a:rPr lang="en-US" sz="1100" b="1" kern="0">
                <a:solidFill>
                  <a:schemeClr val="bg1">
                    <a:alpha val="67000"/>
                  </a:schemeClr>
                </a:solidFill>
                <a:hlinkClick r:id="rId2"/>
              </a:rPr>
              <a:t>thomas.lazard@crowe.com</a:t>
            </a:r>
            <a:endParaRPr lang="en-US" sz="1100" b="1" kern="0">
              <a:solidFill>
                <a:schemeClr val="bg1">
                  <a:alpha val="67000"/>
                </a:schemeClr>
              </a:solidFill>
            </a:endParaRPr>
          </a:p>
          <a:p>
            <a:pPr>
              <a:lnSpc>
                <a:spcPct val="110000"/>
              </a:lnSpc>
              <a:spcAft>
                <a:spcPts val="200"/>
              </a:spcAft>
              <a:buClr>
                <a:schemeClr val="accent4"/>
              </a:buClr>
              <a:buSzPct val="150000"/>
            </a:pPr>
            <a:endParaRPr lang="en-US" sz="1100" kern="0">
              <a:solidFill>
                <a:schemeClr val="bg1">
                  <a:alpha val="67000"/>
                </a:schemeClr>
              </a:solidFill>
            </a:endParaRPr>
          </a:p>
        </p:txBody>
      </p:sp>
      <p:sp>
        <p:nvSpPr>
          <p:cNvPr id="25" name="Text Placeholder 2">
            <a:extLst>
              <a:ext uri="{FF2B5EF4-FFF2-40B4-BE49-F238E27FC236}">
                <a16:creationId xmlns:a16="http://schemas.microsoft.com/office/drawing/2014/main" id="{299707F5-ECDE-A343-85B6-B8E3540ABC2A}"/>
              </a:ext>
            </a:extLst>
          </p:cNvPr>
          <p:cNvSpPr txBox="1">
            <a:spLocks/>
          </p:cNvSpPr>
          <p:nvPr/>
        </p:nvSpPr>
        <p:spPr>
          <a:xfrm>
            <a:off x="529334" y="4876715"/>
            <a:ext cx="1766825" cy="321554"/>
          </a:xfrm>
          <a:prstGeom prst="rect">
            <a:avLst/>
          </a:prstGeom>
        </p:spPr>
        <p:txBody>
          <a:bodyPr lIns="0" tIns="0" rIns="0" bIns="0"/>
          <a:lstStyle>
            <a:lvl1pPr marL="0" eaLnBrk="1" hangingPunct="1">
              <a:defRPr b="0">
                <a:solidFill>
                  <a:schemeClr val="tx1"/>
                </a:solidFill>
                <a:latin typeface="+mn-lt"/>
                <a:ea typeface="+mn-ea"/>
                <a:cs typeface="+mn-cs"/>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a:lstStyle>
          <a:p>
            <a:pPr>
              <a:spcAft>
                <a:spcPts val="1000"/>
              </a:spcAft>
              <a:buClr>
                <a:schemeClr val="accent4"/>
              </a:buClr>
              <a:buSzPct val="150000"/>
            </a:pPr>
            <a:r>
              <a:rPr lang="en-US" sz="1600" b="1" kern="0">
                <a:solidFill>
                  <a:schemeClr val="bg1"/>
                </a:solidFill>
              </a:rPr>
              <a:t>Thomas Lazard</a:t>
            </a:r>
          </a:p>
        </p:txBody>
      </p:sp>
      <p:sp>
        <p:nvSpPr>
          <p:cNvPr id="26" name="Text Placeholder 2">
            <a:extLst>
              <a:ext uri="{FF2B5EF4-FFF2-40B4-BE49-F238E27FC236}">
                <a16:creationId xmlns:a16="http://schemas.microsoft.com/office/drawing/2014/main" id="{09FEE8DB-F745-A04B-8A8D-5D23032D89D3}"/>
              </a:ext>
            </a:extLst>
          </p:cNvPr>
          <p:cNvSpPr txBox="1">
            <a:spLocks/>
          </p:cNvSpPr>
          <p:nvPr/>
        </p:nvSpPr>
        <p:spPr>
          <a:xfrm>
            <a:off x="3360625" y="5266976"/>
            <a:ext cx="1994516" cy="850087"/>
          </a:xfrm>
          <a:prstGeom prst="rect">
            <a:avLst/>
          </a:prstGeom>
        </p:spPr>
        <p:txBody>
          <a:bodyPr lIns="0" tIns="0" rIns="0" bIns="0" anchor="t"/>
          <a:lstStyle>
            <a:lvl1pPr marL="0" eaLnBrk="1" hangingPunct="1">
              <a:defRPr b="0">
                <a:solidFill>
                  <a:schemeClr val="tx1"/>
                </a:solidFill>
                <a:latin typeface="+mn-lt"/>
                <a:ea typeface="+mn-ea"/>
                <a:cs typeface="+mn-cs"/>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a:lstStyle>
          <a:p>
            <a:pPr>
              <a:lnSpc>
                <a:spcPct val="110000"/>
              </a:lnSpc>
              <a:spcAft>
                <a:spcPts val="200"/>
              </a:spcAft>
              <a:buClr>
                <a:schemeClr val="accent4"/>
              </a:buClr>
              <a:buSzPct val="150000"/>
            </a:pPr>
            <a:r>
              <a:rPr lang="en-US" sz="1100" b="1" kern="0">
                <a:solidFill>
                  <a:schemeClr val="bg1">
                    <a:alpha val="67000"/>
                  </a:schemeClr>
                </a:solidFill>
              </a:rPr>
              <a:t>Partner</a:t>
            </a:r>
          </a:p>
          <a:p>
            <a:pPr>
              <a:lnSpc>
                <a:spcPct val="110000"/>
              </a:lnSpc>
              <a:spcAft>
                <a:spcPts val="200"/>
              </a:spcAft>
              <a:buClr>
                <a:schemeClr val="accent4"/>
              </a:buClr>
              <a:buSzPct val="150000"/>
            </a:pPr>
            <a:r>
              <a:rPr lang="en-US" sz="1100" kern="0">
                <a:solidFill>
                  <a:schemeClr val="bg1">
                    <a:alpha val="67000"/>
                  </a:schemeClr>
                </a:solidFill>
              </a:rPr>
              <a:t>Crowe Accounting</a:t>
            </a:r>
            <a:br>
              <a:rPr lang="en-US" sz="1100" kern="0">
                <a:solidFill>
                  <a:schemeClr val="bg1">
                    <a:alpha val="67000"/>
                  </a:schemeClr>
                </a:solidFill>
              </a:rPr>
            </a:br>
            <a:r>
              <a:rPr lang="en-US" sz="1100" kern="0">
                <a:solidFill>
                  <a:schemeClr val="bg1">
                    <a:alpha val="67000"/>
                  </a:schemeClr>
                </a:solidFill>
              </a:rPr>
              <a:t>National Office</a:t>
            </a:r>
          </a:p>
          <a:p>
            <a:pPr>
              <a:lnSpc>
                <a:spcPct val="110000"/>
              </a:lnSpc>
              <a:spcBef>
                <a:spcPts val="600"/>
              </a:spcBef>
              <a:spcAft>
                <a:spcPts val="200"/>
              </a:spcAft>
              <a:buClr>
                <a:schemeClr val="accent4"/>
              </a:buClr>
              <a:buSzPct val="150000"/>
            </a:pPr>
            <a:r>
              <a:rPr lang="en-US" sz="1100" b="1" kern="0">
                <a:solidFill>
                  <a:schemeClr val="bg1">
                    <a:alpha val="67000"/>
                  </a:schemeClr>
                </a:solidFill>
                <a:hlinkClick r:id="rId3"/>
              </a:rPr>
              <a:t>matthew.schell@crowe.com</a:t>
            </a:r>
            <a:endParaRPr lang="en-US" sz="1100" b="1" kern="0">
              <a:solidFill>
                <a:schemeClr val="bg1">
                  <a:alpha val="67000"/>
                </a:schemeClr>
              </a:solidFill>
            </a:endParaRPr>
          </a:p>
          <a:p>
            <a:pPr>
              <a:lnSpc>
                <a:spcPct val="110000"/>
              </a:lnSpc>
              <a:spcAft>
                <a:spcPts val="200"/>
              </a:spcAft>
              <a:buClr>
                <a:schemeClr val="accent4"/>
              </a:buClr>
              <a:buSzPct val="150000"/>
            </a:pPr>
            <a:endParaRPr lang="en-US" sz="1100" kern="0">
              <a:solidFill>
                <a:schemeClr val="bg1">
                  <a:alpha val="67000"/>
                </a:schemeClr>
              </a:solidFill>
            </a:endParaRPr>
          </a:p>
        </p:txBody>
      </p:sp>
      <p:sp>
        <p:nvSpPr>
          <p:cNvPr id="27" name="Text Placeholder 2">
            <a:extLst>
              <a:ext uri="{FF2B5EF4-FFF2-40B4-BE49-F238E27FC236}">
                <a16:creationId xmlns:a16="http://schemas.microsoft.com/office/drawing/2014/main" id="{3D049467-7E16-FC46-A0D8-311CA82E7A93}"/>
              </a:ext>
            </a:extLst>
          </p:cNvPr>
          <p:cNvSpPr txBox="1">
            <a:spLocks/>
          </p:cNvSpPr>
          <p:nvPr/>
        </p:nvSpPr>
        <p:spPr>
          <a:xfrm>
            <a:off x="3360625" y="4876715"/>
            <a:ext cx="1775312" cy="321554"/>
          </a:xfrm>
          <a:prstGeom prst="rect">
            <a:avLst/>
          </a:prstGeom>
        </p:spPr>
        <p:txBody>
          <a:bodyPr lIns="0" tIns="0" rIns="0" bIns="0"/>
          <a:lstStyle>
            <a:lvl1pPr marL="0" eaLnBrk="1" hangingPunct="1">
              <a:defRPr b="0">
                <a:solidFill>
                  <a:schemeClr val="tx1"/>
                </a:solidFill>
                <a:latin typeface="+mn-lt"/>
                <a:ea typeface="+mn-ea"/>
                <a:cs typeface="+mn-cs"/>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a:lstStyle>
          <a:p>
            <a:pPr>
              <a:spcAft>
                <a:spcPts val="1000"/>
              </a:spcAft>
              <a:buClr>
                <a:schemeClr val="accent4"/>
              </a:buClr>
              <a:buSzPct val="150000"/>
            </a:pPr>
            <a:r>
              <a:rPr lang="en-US" sz="1600" b="1" kern="0">
                <a:solidFill>
                  <a:schemeClr val="bg1"/>
                </a:solidFill>
              </a:rPr>
              <a:t>Matthew Schell</a:t>
            </a:r>
          </a:p>
        </p:txBody>
      </p:sp>
      <p:pic>
        <p:nvPicPr>
          <p:cNvPr id="28" name="Picture 27" descr="A person in a suit and tie&#10;&#10;Description automatically generated with medium confidence">
            <a:extLst>
              <a:ext uri="{FF2B5EF4-FFF2-40B4-BE49-F238E27FC236}">
                <a16:creationId xmlns:a16="http://schemas.microsoft.com/office/drawing/2014/main" id="{3C7D50F9-6520-7D44-B9F2-2FBD6228BDE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529333" y="2876672"/>
            <a:ext cx="1766826" cy="1766826"/>
          </a:xfrm>
          <a:prstGeom prst="rect">
            <a:avLst/>
          </a:prstGeom>
          <a:effectLst>
            <a:outerShdw blurRad="254000" dist="63500" dir="3600000" algn="tl" rotWithShape="0">
              <a:prstClr val="black">
                <a:alpha val="10000"/>
              </a:prstClr>
            </a:outerShdw>
          </a:effectLst>
        </p:spPr>
      </p:pic>
      <p:pic>
        <p:nvPicPr>
          <p:cNvPr id="29" name="Picture 28" descr="A bald person in a suit&#10;&#10;Description automatically generated with low confidence">
            <a:extLst>
              <a:ext uri="{FF2B5EF4-FFF2-40B4-BE49-F238E27FC236}">
                <a16:creationId xmlns:a16="http://schemas.microsoft.com/office/drawing/2014/main" id="{1AAC3152-193D-D34B-BC32-EE1998FEE3C8}"/>
              </a:ext>
            </a:extLst>
          </p:cNvPr>
          <p:cNvPicPr>
            <a:picLocks noChangeAspect="1"/>
          </p:cNvPicPr>
          <p:nvPr/>
        </p:nvPicPr>
        <p:blipFill>
          <a:blip r:embed="rId5"/>
          <a:stretch>
            <a:fillRect/>
          </a:stretch>
        </p:blipFill>
        <p:spPr>
          <a:xfrm flipH="1">
            <a:off x="3360624" y="2876672"/>
            <a:ext cx="1764792" cy="1764792"/>
          </a:xfrm>
          <a:prstGeom prst="rect">
            <a:avLst/>
          </a:prstGeom>
          <a:effectLst>
            <a:outerShdw blurRad="254000" dist="63500" dir="3600000" algn="tl" rotWithShape="0">
              <a:prstClr val="black">
                <a:alpha val="10000"/>
              </a:prstClr>
            </a:outerShdw>
          </a:effectLst>
        </p:spPr>
      </p:pic>
    </p:spTree>
    <p:extLst>
      <p:ext uri="{BB962C8B-B14F-4D97-AF65-F5344CB8AC3E}">
        <p14:creationId xmlns:p14="http://schemas.microsoft.com/office/powerpoint/2010/main" val="4100443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rId2"/>
            <a:extLst>
              <a:ext uri="{FF2B5EF4-FFF2-40B4-BE49-F238E27FC236}">
                <a16:creationId xmlns:a16="http://schemas.microsoft.com/office/drawing/2014/main" id="{1AC27765-BB4D-3046-B3EE-4224B0C4B5E2}"/>
              </a:ext>
            </a:extLst>
          </p:cNvPr>
          <p:cNvSpPr txBox="1"/>
          <p:nvPr/>
        </p:nvSpPr>
        <p:spPr>
          <a:xfrm>
            <a:off x="4726943" y="4336069"/>
            <a:ext cx="2738114" cy="437043"/>
          </a:xfrm>
          <a:prstGeom prst="rect">
            <a:avLst/>
          </a:prstGeom>
          <a:solidFill>
            <a:srgbClr val="F6A81B"/>
          </a:solidFill>
        </p:spPr>
        <p:txBody>
          <a:bodyPr wrap="square" tIns="109728" bIns="109728" rtlCol="0">
            <a:spAutoFit/>
          </a:bodyPr>
          <a:lstStyle/>
          <a:p>
            <a:pPr algn="ctr"/>
            <a:r>
              <a:rPr lang="en-US" sz="1400" b="1" kern="0">
                <a:solidFill>
                  <a:srgbClr val="13203B"/>
                </a:solidFill>
              </a:rPr>
              <a:t>Learn more at </a:t>
            </a:r>
            <a:r>
              <a:rPr lang="en-US" sz="1400" b="1" kern="0" err="1">
                <a:solidFill>
                  <a:srgbClr val="13203B"/>
                </a:solidFill>
              </a:rPr>
              <a:t>crowe.com</a:t>
            </a:r>
            <a:endParaRPr lang="en-US" sz="1400" b="1" kern="0">
              <a:solidFill>
                <a:srgbClr val="13203B"/>
              </a:solidFill>
            </a:endParaRPr>
          </a:p>
        </p:txBody>
      </p:sp>
      <p:sp>
        <p:nvSpPr>
          <p:cNvPr id="4" name="object 3">
            <a:extLst>
              <a:ext uri="{FF2B5EF4-FFF2-40B4-BE49-F238E27FC236}">
                <a16:creationId xmlns:a16="http://schemas.microsoft.com/office/drawing/2014/main" id="{C07C83D4-F549-E04E-8376-047BD9E72F27}"/>
              </a:ext>
            </a:extLst>
          </p:cNvPr>
          <p:cNvSpPr txBox="1">
            <a:spLocks/>
          </p:cNvSpPr>
          <p:nvPr/>
        </p:nvSpPr>
        <p:spPr>
          <a:xfrm>
            <a:off x="1118741" y="2370699"/>
            <a:ext cx="9953819" cy="848095"/>
          </a:xfrm>
          <a:prstGeom prst="rect">
            <a:avLst/>
          </a:prstGeom>
        </p:spPr>
        <p:txBody>
          <a:bodyPr vert="horz" wrap="square" lIns="0" tIns="108373" rIns="0" bIns="0" rtlCol="0">
            <a:spAutoFit/>
          </a:bodyPr>
          <a:lstStyle>
            <a:lvl1pPr algn="l" eaLnBrk="1" hangingPunct="1">
              <a:defRPr>
                <a:solidFill>
                  <a:schemeClr val="tx1"/>
                </a:solidFill>
                <a:latin typeface="+mj-lt"/>
                <a:ea typeface="+mj-ea"/>
                <a:cs typeface="+mj-cs"/>
              </a:defRPr>
            </a:lvl1pPr>
          </a:lstStyle>
          <a:p>
            <a:pPr marL="16933" marR="6773" algn="ctr">
              <a:spcBef>
                <a:spcPts val="853"/>
              </a:spcBef>
            </a:pPr>
            <a:r>
              <a:rPr lang="en-US" sz="4800" b="1" kern="0">
                <a:solidFill>
                  <a:srgbClr val="FFFFFF"/>
                </a:solidFill>
                <a:latin typeface="Helvetica" pitchFamily="2" charset="0"/>
              </a:rPr>
              <a:t>Thank you.</a:t>
            </a:r>
          </a:p>
        </p:txBody>
      </p:sp>
      <p:sp>
        <p:nvSpPr>
          <p:cNvPr id="5" name="Google Shape;1078;p59">
            <a:extLst>
              <a:ext uri="{FF2B5EF4-FFF2-40B4-BE49-F238E27FC236}">
                <a16:creationId xmlns:a16="http://schemas.microsoft.com/office/drawing/2014/main" id="{925C0888-F1D3-7942-9D82-0B877318E993}"/>
              </a:ext>
            </a:extLst>
          </p:cNvPr>
          <p:cNvSpPr txBox="1"/>
          <p:nvPr/>
        </p:nvSpPr>
        <p:spPr>
          <a:xfrm>
            <a:off x="4246880" y="3389876"/>
            <a:ext cx="3698240" cy="33851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alpha val="49867"/>
                  </a:srgbClr>
                </a:solidFill>
                <a:effectLst/>
                <a:uLnTx/>
                <a:uFillTx/>
                <a:latin typeface="Arial" panose="020B0604020202020204" pitchFamily="34" charset="0"/>
                <a:ea typeface="+mn-ea"/>
                <a:cs typeface="+mn-cs"/>
                <a:sym typeface="Arial"/>
              </a:rPr>
              <a:t>Smart decisions. Lasting value.</a:t>
            </a:r>
            <a:r>
              <a:rPr kumimoji="0" lang="en-US" sz="1200" b="1" i="0" u="none" strike="noStrike" kern="1200" cap="none" spc="0" normalizeH="0" baseline="30000" noProof="0">
                <a:ln>
                  <a:noFill/>
                </a:ln>
                <a:solidFill>
                  <a:srgbClr val="FFFFFF">
                    <a:alpha val="49867"/>
                  </a:srgbClr>
                </a:solidFill>
                <a:effectLst/>
                <a:uLnTx/>
                <a:uFillTx/>
                <a:latin typeface="Arial" panose="020B0604020202020204" pitchFamily="34" charset="0"/>
                <a:ea typeface="+mn-ea"/>
                <a:cs typeface="+mn-cs"/>
                <a:sym typeface="Arial"/>
              </a:rPr>
              <a:t>TM</a:t>
            </a:r>
            <a:endParaRPr kumimoji="0" sz="1200" b="1" i="0" u="none" strike="noStrike" kern="1200" cap="none" spc="0" normalizeH="0" baseline="30000" noProof="0">
              <a:ln>
                <a:noFill/>
              </a:ln>
              <a:solidFill>
                <a:srgbClr val="FFFFFF">
                  <a:alpha val="49867"/>
                </a:srgbClr>
              </a:solidFill>
              <a:effectLst/>
              <a:uLnTx/>
              <a:uFillTx/>
              <a:latin typeface="Arial" panose="020B0604020202020204" pitchFamily="34" charset="0"/>
              <a:ea typeface="+mn-ea"/>
              <a:cs typeface="+mn-cs"/>
              <a:sym typeface="Arial"/>
            </a:endParaRPr>
          </a:p>
        </p:txBody>
      </p:sp>
    </p:spTree>
    <p:extLst>
      <p:ext uri="{BB962C8B-B14F-4D97-AF65-F5344CB8AC3E}">
        <p14:creationId xmlns:p14="http://schemas.microsoft.com/office/powerpoint/2010/main" val="337411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053AACA-6E65-C24F-BDC7-5879C71AC0EE}"/>
              </a:ext>
            </a:extLst>
          </p:cNvPr>
          <p:cNvSpPr txBox="1">
            <a:spLocks/>
          </p:cNvSpPr>
          <p:nvPr/>
        </p:nvSpPr>
        <p:spPr>
          <a:xfrm>
            <a:off x="529334" y="1106507"/>
            <a:ext cx="11115819" cy="1107996"/>
          </a:xfrm>
          <a:prstGeom prst="rect">
            <a:avLst/>
          </a:prstGeom>
        </p:spPr>
        <p:txBody>
          <a:bodyPr wrap="square" lIns="0" tIns="0" rIns="0" bIns="0" anchor="t">
            <a:spAutoFit/>
          </a:bodyPr>
          <a:lstStyle>
            <a:lvl1pPr algn="l" eaLnBrk="1" hangingPunct="1">
              <a:defRPr sz="1800" b="1" i="0">
                <a:solidFill>
                  <a:schemeClr val="bg1"/>
                </a:solidFill>
                <a:latin typeface="Arial"/>
                <a:ea typeface="+mj-ea"/>
                <a:cs typeface="Arial"/>
              </a:defRPr>
            </a:lvl1pPr>
          </a:lstStyle>
          <a:p>
            <a:pPr>
              <a:defRPr/>
            </a:pPr>
            <a:r>
              <a:rPr lang="en-US" sz="3600" b="0" kern="0">
                <a:solidFill>
                  <a:srgbClr val="242527"/>
                </a:solidFill>
              </a:rPr>
              <a:t>Blockchain, Crypto Assets and Their Markets: </a:t>
            </a:r>
          </a:p>
          <a:p>
            <a:pPr lvl="0">
              <a:defRPr/>
            </a:pPr>
            <a:r>
              <a:rPr lang="en-US" sz="3600" kern="0">
                <a:solidFill>
                  <a:srgbClr val="242527"/>
                </a:solidFill>
              </a:rPr>
              <a:t>A Challenge or Opportunity for Banks?</a:t>
            </a:r>
          </a:p>
        </p:txBody>
      </p:sp>
      <p:sp>
        <p:nvSpPr>
          <p:cNvPr id="3" name="Text Placeholder 1">
            <a:extLst>
              <a:ext uri="{FF2B5EF4-FFF2-40B4-BE49-F238E27FC236}">
                <a16:creationId xmlns:a16="http://schemas.microsoft.com/office/drawing/2014/main" id="{9888DF92-8833-4C48-9B0C-3FEE719FBB2C}"/>
              </a:ext>
            </a:extLst>
          </p:cNvPr>
          <p:cNvSpPr txBox="1">
            <a:spLocks/>
          </p:cNvSpPr>
          <p:nvPr/>
        </p:nvSpPr>
        <p:spPr>
          <a:xfrm>
            <a:off x="529334" y="809644"/>
            <a:ext cx="5371749" cy="215444"/>
          </a:xfrm>
          <a:prstGeom prst="rect">
            <a:avLst/>
          </a:prstGeom>
        </p:spPr>
        <p:txBody>
          <a:bodyPr wrap="square" lIns="0" tIns="0" rIns="0" bIns="0">
            <a:spAutoFit/>
          </a:bodyPr>
          <a:lstStyle>
            <a:lvl1pPr marL="0" eaLnBrk="1" hangingPunct="1">
              <a:defRPr sz="1200" b="1" i="0">
                <a:solidFill>
                  <a:schemeClr val="bg1"/>
                </a:solidFill>
                <a:latin typeface="Arial"/>
                <a:ea typeface="+mn-ea"/>
                <a:cs typeface="Arial"/>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a:lstStyle>
          <a:p>
            <a:pPr lvl="0">
              <a:defRPr/>
            </a:pPr>
            <a:r>
              <a:rPr lang="en-US" sz="1400" kern="0">
                <a:solidFill>
                  <a:srgbClr val="F6A81A"/>
                </a:solidFill>
              </a:rPr>
              <a:t>Presenters</a:t>
            </a:r>
          </a:p>
        </p:txBody>
      </p:sp>
      <p:sp>
        <p:nvSpPr>
          <p:cNvPr id="20" name="Text Placeholder 2">
            <a:extLst>
              <a:ext uri="{FF2B5EF4-FFF2-40B4-BE49-F238E27FC236}">
                <a16:creationId xmlns:a16="http://schemas.microsoft.com/office/drawing/2014/main" id="{1830E204-4C28-3042-97F5-0F78065A4402}"/>
              </a:ext>
            </a:extLst>
          </p:cNvPr>
          <p:cNvSpPr txBox="1">
            <a:spLocks/>
          </p:cNvSpPr>
          <p:nvPr/>
        </p:nvSpPr>
        <p:spPr>
          <a:xfrm>
            <a:off x="529334" y="5266976"/>
            <a:ext cx="1766825" cy="850087"/>
          </a:xfrm>
          <a:prstGeom prst="rect">
            <a:avLst/>
          </a:prstGeom>
        </p:spPr>
        <p:txBody>
          <a:bodyPr lIns="0" tIns="0" rIns="0" bIns="0" anchor="t"/>
          <a:lstStyle>
            <a:lvl1pPr marL="0" eaLnBrk="1" hangingPunct="1">
              <a:defRPr b="0">
                <a:solidFill>
                  <a:schemeClr val="tx1"/>
                </a:solidFill>
                <a:latin typeface="+mn-lt"/>
                <a:ea typeface="+mn-ea"/>
                <a:cs typeface="+mn-cs"/>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a:lstStyle>
          <a:p>
            <a:pPr>
              <a:lnSpc>
                <a:spcPct val="110000"/>
              </a:lnSpc>
              <a:spcAft>
                <a:spcPts val="200"/>
              </a:spcAft>
              <a:buClr>
                <a:schemeClr val="accent4"/>
              </a:buClr>
              <a:buSzPct val="150000"/>
            </a:pPr>
            <a:r>
              <a:rPr lang="en-US" sz="1100" b="1" kern="0">
                <a:solidFill>
                  <a:srgbClr val="242527"/>
                </a:solidFill>
              </a:rPr>
              <a:t>Principal</a:t>
            </a:r>
          </a:p>
          <a:p>
            <a:pPr>
              <a:lnSpc>
                <a:spcPct val="110000"/>
              </a:lnSpc>
              <a:spcAft>
                <a:spcPts val="200"/>
              </a:spcAft>
              <a:buClr>
                <a:schemeClr val="accent4"/>
              </a:buClr>
              <a:buSzPct val="150000"/>
            </a:pPr>
            <a:r>
              <a:rPr lang="en-US" sz="1100" kern="0">
                <a:solidFill>
                  <a:srgbClr val="515151"/>
                </a:solidFill>
              </a:rPr>
              <a:t>Crowe Financial </a:t>
            </a:r>
            <a:br>
              <a:rPr lang="en-US" sz="1100" kern="0">
                <a:solidFill>
                  <a:srgbClr val="515151"/>
                </a:solidFill>
              </a:rPr>
            </a:br>
            <a:r>
              <a:rPr lang="en-US" sz="1100" kern="0">
                <a:solidFill>
                  <a:srgbClr val="515151"/>
                </a:solidFill>
              </a:rPr>
              <a:t>Services Consulting</a:t>
            </a:r>
          </a:p>
        </p:txBody>
      </p:sp>
      <p:sp>
        <p:nvSpPr>
          <p:cNvPr id="21" name="Text Placeholder 2">
            <a:extLst>
              <a:ext uri="{FF2B5EF4-FFF2-40B4-BE49-F238E27FC236}">
                <a16:creationId xmlns:a16="http://schemas.microsoft.com/office/drawing/2014/main" id="{01076C56-CA37-4D4C-B125-C76D5BEBB830}"/>
              </a:ext>
            </a:extLst>
          </p:cNvPr>
          <p:cNvSpPr txBox="1">
            <a:spLocks/>
          </p:cNvSpPr>
          <p:nvPr/>
        </p:nvSpPr>
        <p:spPr>
          <a:xfrm>
            <a:off x="529334" y="4876715"/>
            <a:ext cx="1766825" cy="321554"/>
          </a:xfrm>
          <a:prstGeom prst="rect">
            <a:avLst/>
          </a:prstGeom>
        </p:spPr>
        <p:txBody>
          <a:bodyPr lIns="0" tIns="0" rIns="0" bIns="0"/>
          <a:lstStyle>
            <a:lvl1pPr marL="0" eaLnBrk="1" hangingPunct="1">
              <a:defRPr b="0">
                <a:solidFill>
                  <a:schemeClr val="tx1"/>
                </a:solidFill>
                <a:latin typeface="+mn-lt"/>
                <a:ea typeface="+mn-ea"/>
                <a:cs typeface="+mn-cs"/>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a:lstStyle>
          <a:p>
            <a:pPr>
              <a:spcAft>
                <a:spcPts val="1000"/>
              </a:spcAft>
              <a:buClr>
                <a:schemeClr val="accent4"/>
              </a:buClr>
              <a:buSzPct val="150000"/>
            </a:pPr>
            <a:r>
              <a:rPr lang="en-US" sz="1600" b="1" kern="0">
                <a:solidFill>
                  <a:srgbClr val="242527"/>
                </a:solidFill>
              </a:rPr>
              <a:t>Thomas Lazard</a:t>
            </a:r>
          </a:p>
        </p:txBody>
      </p:sp>
      <p:sp>
        <p:nvSpPr>
          <p:cNvPr id="24" name="Text Placeholder 2">
            <a:extLst>
              <a:ext uri="{FF2B5EF4-FFF2-40B4-BE49-F238E27FC236}">
                <a16:creationId xmlns:a16="http://schemas.microsoft.com/office/drawing/2014/main" id="{EF25F211-3040-7A43-87AF-8770720AAC0F}"/>
              </a:ext>
            </a:extLst>
          </p:cNvPr>
          <p:cNvSpPr txBox="1">
            <a:spLocks/>
          </p:cNvSpPr>
          <p:nvPr/>
        </p:nvSpPr>
        <p:spPr>
          <a:xfrm>
            <a:off x="3245606" y="5266976"/>
            <a:ext cx="1775312" cy="850087"/>
          </a:xfrm>
          <a:prstGeom prst="rect">
            <a:avLst/>
          </a:prstGeom>
        </p:spPr>
        <p:txBody>
          <a:bodyPr lIns="0" tIns="0" rIns="0" bIns="0" anchor="t"/>
          <a:lstStyle>
            <a:lvl1pPr marL="0" eaLnBrk="1" hangingPunct="1">
              <a:defRPr b="0">
                <a:solidFill>
                  <a:schemeClr val="tx1"/>
                </a:solidFill>
                <a:latin typeface="+mn-lt"/>
                <a:ea typeface="+mn-ea"/>
                <a:cs typeface="+mn-cs"/>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a:lstStyle>
          <a:p>
            <a:pPr>
              <a:lnSpc>
                <a:spcPct val="110000"/>
              </a:lnSpc>
              <a:spcAft>
                <a:spcPts val="200"/>
              </a:spcAft>
              <a:buClr>
                <a:schemeClr val="accent4"/>
              </a:buClr>
              <a:buSzPct val="150000"/>
            </a:pPr>
            <a:r>
              <a:rPr lang="en-US" sz="1100" b="1" kern="0">
                <a:solidFill>
                  <a:srgbClr val="242527"/>
                </a:solidFill>
              </a:rPr>
              <a:t>Partner</a:t>
            </a:r>
          </a:p>
          <a:p>
            <a:pPr>
              <a:lnSpc>
                <a:spcPct val="110000"/>
              </a:lnSpc>
              <a:spcAft>
                <a:spcPts val="200"/>
              </a:spcAft>
              <a:buClr>
                <a:schemeClr val="accent4"/>
              </a:buClr>
              <a:buSzPct val="150000"/>
            </a:pPr>
            <a:r>
              <a:rPr lang="en-US" sz="1100" kern="0">
                <a:solidFill>
                  <a:srgbClr val="515151"/>
                </a:solidFill>
              </a:rPr>
              <a:t>Crowe Accounting</a:t>
            </a:r>
            <a:br>
              <a:rPr lang="en-US" sz="1100" kern="0">
                <a:solidFill>
                  <a:srgbClr val="515151"/>
                </a:solidFill>
              </a:rPr>
            </a:br>
            <a:r>
              <a:rPr lang="en-US" sz="1100" kern="0">
                <a:solidFill>
                  <a:srgbClr val="515151"/>
                </a:solidFill>
              </a:rPr>
              <a:t>National Office</a:t>
            </a:r>
          </a:p>
        </p:txBody>
      </p:sp>
      <p:sp>
        <p:nvSpPr>
          <p:cNvPr id="25" name="Text Placeholder 2">
            <a:extLst>
              <a:ext uri="{FF2B5EF4-FFF2-40B4-BE49-F238E27FC236}">
                <a16:creationId xmlns:a16="http://schemas.microsoft.com/office/drawing/2014/main" id="{4AA36E0A-699F-7C4C-BAD1-8E78412BF973}"/>
              </a:ext>
            </a:extLst>
          </p:cNvPr>
          <p:cNvSpPr txBox="1">
            <a:spLocks/>
          </p:cNvSpPr>
          <p:nvPr/>
        </p:nvSpPr>
        <p:spPr>
          <a:xfrm>
            <a:off x="3245606" y="4876715"/>
            <a:ext cx="1775312" cy="321554"/>
          </a:xfrm>
          <a:prstGeom prst="rect">
            <a:avLst/>
          </a:prstGeom>
        </p:spPr>
        <p:txBody>
          <a:bodyPr lIns="0" tIns="0" rIns="0" bIns="0"/>
          <a:lstStyle>
            <a:lvl1pPr marL="0" eaLnBrk="1" hangingPunct="1">
              <a:defRPr b="0">
                <a:solidFill>
                  <a:schemeClr val="tx1"/>
                </a:solidFill>
                <a:latin typeface="+mn-lt"/>
                <a:ea typeface="+mn-ea"/>
                <a:cs typeface="+mn-cs"/>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a:lstStyle>
          <a:p>
            <a:pPr>
              <a:spcAft>
                <a:spcPts val="1000"/>
              </a:spcAft>
              <a:buClr>
                <a:schemeClr val="accent4"/>
              </a:buClr>
              <a:buSzPct val="150000"/>
            </a:pPr>
            <a:r>
              <a:rPr lang="en-US" sz="1600" b="1" kern="0">
                <a:solidFill>
                  <a:srgbClr val="242527"/>
                </a:solidFill>
              </a:rPr>
              <a:t>Matthew Schell</a:t>
            </a:r>
          </a:p>
        </p:txBody>
      </p:sp>
      <p:sp>
        <p:nvSpPr>
          <p:cNvPr id="30" name="Text Placeholder 2">
            <a:extLst>
              <a:ext uri="{FF2B5EF4-FFF2-40B4-BE49-F238E27FC236}">
                <a16:creationId xmlns:a16="http://schemas.microsoft.com/office/drawing/2014/main" id="{42CD18AC-3A65-4549-AF5B-9C0DBD28DD39}"/>
              </a:ext>
            </a:extLst>
          </p:cNvPr>
          <p:cNvSpPr txBox="1">
            <a:spLocks/>
          </p:cNvSpPr>
          <p:nvPr/>
        </p:nvSpPr>
        <p:spPr>
          <a:xfrm>
            <a:off x="8676116" y="5266976"/>
            <a:ext cx="1783799" cy="850087"/>
          </a:xfrm>
          <a:prstGeom prst="rect">
            <a:avLst/>
          </a:prstGeom>
        </p:spPr>
        <p:txBody>
          <a:bodyPr lIns="0" tIns="0" rIns="0" bIns="0" anchor="t"/>
          <a:lstStyle>
            <a:lvl1pPr marL="0" eaLnBrk="1" hangingPunct="1">
              <a:defRPr b="0">
                <a:solidFill>
                  <a:schemeClr val="tx1"/>
                </a:solidFill>
                <a:latin typeface="+mn-lt"/>
                <a:ea typeface="+mn-ea"/>
                <a:cs typeface="+mn-cs"/>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a:lstStyle>
          <a:p>
            <a:pPr>
              <a:lnSpc>
                <a:spcPct val="110000"/>
              </a:lnSpc>
              <a:spcAft>
                <a:spcPts val="200"/>
              </a:spcAft>
              <a:buClr>
                <a:schemeClr val="accent4"/>
              </a:buClr>
              <a:buSzPct val="150000"/>
            </a:pPr>
            <a:r>
              <a:rPr lang="en-US" sz="1100" b="1" kern="0">
                <a:solidFill>
                  <a:srgbClr val="242527"/>
                </a:solidFill>
              </a:rPr>
              <a:t>Senior Vice President</a:t>
            </a:r>
          </a:p>
          <a:p>
            <a:pPr>
              <a:lnSpc>
                <a:spcPct val="110000"/>
              </a:lnSpc>
              <a:spcAft>
                <a:spcPts val="200"/>
              </a:spcAft>
              <a:buClr>
                <a:schemeClr val="accent4"/>
              </a:buClr>
              <a:buSzPct val="150000"/>
            </a:pPr>
            <a:r>
              <a:rPr lang="en-US" sz="1100" kern="0">
                <a:solidFill>
                  <a:srgbClr val="515151"/>
                </a:solidFill>
              </a:rPr>
              <a:t>ABA Office of Innovation</a:t>
            </a:r>
          </a:p>
        </p:txBody>
      </p:sp>
      <p:sp>
        <p:nvSpPr>
          <p:cNvPr id="33" name="Text Placeholder 2">
            <a:extLst>
              <a:ext uri="{FF2B5EF4-FFF2-40B4-BE49-F238E27FC236}">
                <a16:creationId xmlns:a16="http://schemas.microsoft.com/office/drawing/2014/main" id="{A6EDDB96-B978-C248-A4FE-16C585DD6489}"/>
              </a:ext>
            </a:extLst>
          </p:cNvPr>
          <p:cNvSpPr txBox="1">
            <a:spLocks/>
          </p:cNvSpPr>
          <p:nvPr/>
        </p:nvSpPr>
        <p:spPr>
          <a:xfrm>
            <a:off x="8676116" y="4876715"/>
            <a:ext cx="1783799" cy="321554"/>
          </a:xfrm>
          <a:prstGeom prst="rect">
            <a:avLst/>
          </a:prstGeom>
        </p:spPr>
        <p:txBody>
          <a:bodyPr lIns="0" tIns="0" rIns="0" bIns="0"/>
          <a:lstStyle>
            <a:lvl1pPr marL="0" eaLnBrk="1" hangingPunct="1">
              <a:defRPr b="0">
                <a:solidFill>
                  <a:schemeClr val="tx1"/>
                </a:solidFill>
                <a:latin typeface="+mn-lt"/>
                <a:ea typeface="+mn-ea"/>
                <a:cs typeface="+mn-cs"/>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a:lstStyle>
          <a:p>
            <a:pPr>
              <a:spcAft>
                <a:spcPts val="1000"/>
              </a:spcAft>
              <a:buClr>
                <a:schemeClr val="accent4"/>
              </a:buClr>
              <a:buSzPct val="150000"/>
            </a:pPr>
            <a:r>
              <a:rPr lang="en-US" sz="1600" b="1" kern="0">
                <a:solidFill>
                  <a:srgbClr val="242527"/>
                </a:solidFill>
              </a:rPr>
              <a:t>Robert Morgan</a:t>
            </a:r>
          </a:p>
        </p:txBody>
      </p:sp>
      <p:pic>
        <p:nvPicPr>
          <p:cNvPr id="38" name="Picture 37" descr="A person in a suit and tie&#10;&#10;Description automatically generated with medium confidence">
            <a:extLst>
              <a:ext uri="{FF2B5EF4-FFF2-40B4-BE49-F238E27FC236}">
                <a16:creationId xmlns:a16="http://schemas.microsoft.com/office/drawing/2014/main" id="{BEE7EF1E-BAF9-F343-936D-E46BA95BDC4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H="1">
            <a:off x="529333" y="2876672"/>
            <a:ext cx="1766826" cy="1766826"/>
          </a:xfrm>
          <a:prstGeom prst="rect">
            <a:avLst/>
          </a:prstGeom>
          <a:effectLst>
            <a:outerShdw blurRad="254000" dist="63500" dir="3600000" algn="tl" rotWithShape="0">
              <a:prstClr val="black">
                <a:alpha val="10000"/>
              </a:prstClr>
            </a:outerShdw>
          </a:effectLst>
        </p:spPr>
      </p:pic>
      <p:pic>
        <p:nvPicPr>
          <p:cNvPr id="39" name="Picture 38" descr="A bald person in a suit&#10;&#10;Description automatically generated with low confidence">
            <a:extLst>
              <a:ext uri="{FF2B5EF4-FFF2-40B4-BE49-F238E27FC236}">
                <a16:creationId xmlns:a16="http://schemas.microsoft.com/office/drawing/2014/main" id="{296A84E4-96EE-C840-837C-BED15276695E}"/>
              </a:ext>
            </a:extLst>
          </p:cNvPr>
          <p:cNvPicPr>
            <a:picLocks noChangeAspect="1"/>
          </p:cNvPicPr>
          <p:nvPr/>
        </p:nvPicPr>
        <p:blipFill>
          <a:blip r:embed="rId4"/>
          <a:stretch>
            <a:fillRect/>
          </a:stretch>
        </p:blipFill>
        <p:spPr>
          <a:xfrm flipH="1">
            <a:off x="3245605" y="2876672"/>
            <a:ext cx="1764792" cy="1764792"/>
          </a:xfrm>
          <a:prstGeom prst="rect">
            <a:avLst/>
          </a:prstGeom>
          <a:effectLst>
            <a:outerShdw blurRad="254000" dist="63500" dir="3600000" algn="tl" rotWithShape="0">
              <a:prstClr val="black">
                <a:alpha val="10000"/>
              </a:prstClr>
            </a:outerShdw>
          </a:effectLst>
        </p:spPr>
      </p:pic>
      <p:pic>
        <p:nvPicPr>
          <p:cNvPr id="16" name="Picture 15">
            <a:extLst>
              <a:ext uri="{FF2B5EF4-FFF2-40B4-BE49-F238E27FC236}">
                <a16:creationId xmlns:a16="http://schemas.microsoft.com/office/drawing/2014/main" id="{70DAB600-4A0B-463F-85F4-1AE7A2270607}"/>
              </a:ext>
            </a:extLst>
          </p:cNvPr>
          <p:cNvPicPr>
            <a:picLocks noChangeAspect="1"/>
          </p:cNvPicPr>
          <p:nvPr/>
        </p:nvPicPr>
        <p:blipFill rotWithShape="1">
          <a:blip r:embed="rId5"/>
          <a:srcRect l="19007" t="5644" r="19007" b="37904"/>
          <a:stretch/>
        </p:blipFill>
        <p:spPr>
          <a:xfrm flipH="1">
            <a:off x="8676116" y="2868186"/>
            <a:ext cx="1773278" cy="1773278"/>
          </a:xfrm>
          <a:prstGeom prst="rect">
            <a:avLst/>
          </a:prstGeom>
          <a:effectLst>
            <a:outerShdw blurRad="254000" dist="63500" dir="3600000" algn="tl" rotWithShape="0">
              <a:prstClr val="black">
                <a:alpha val="10000"/>
              </a:prstClr>
            </a:outerShdw>
          </a:effectLst>
        </p:spPr>
      </p:pic>
      <p:sp>
        <p:nvSpPr>
          <p:cNvPr id="31" name="Text Placeholder 2">
            <a:extLst>
              <a:ext uri="{FF2B5EF4-FFF2-40B4-BE49-F238E27FC236}">
                <a16:creationId xmlns:a16="http://schemas.microsoft.com/office/drawing/2014/main" id="{EF800FF3-FE5B-CD48-B504-CC85CA4D2FF4}"/>
              </a:ext>
            </a:extLst>
          </p:cNvPr>
          <p:cNvSpPr txBox="1">
            <a:spLocks/>
          </p:cNvSpPr>
          <p:nvPr/>
        </p:nvSpPr>
        <p:spPr>
          <a:xfrm>
            <a:off x="5972399" y="5266976"/>
            <a:ext cx="1918804" cy="850087"/>
          </a:xfrm>
          <a:prstGeom prst="rect">
            <a:avLst/>
          </a:prstGeom>
        </p:spPr>
        <p:txBody>
          <a:bodyPr lIns="0" tIns="0" rIns="0" bIns="0" anchor="t"/>
          <a:lstStyle>
            <a:lvl1pPr marL="0" eaLnBrk="1" hangingPunct="1">
              <a:defRPr b="0">
                <a:solidFill>
                  <a:schemeClr val="tx1"/>
                </a:solidFill>
                <a:latin typeface="+mn-lt"/>
                <a:ea typeface="+mn-ea"/>
                <a:cs typeface="+mn-cs"/>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a:lstStyle>
          <a:p>
            <a:pPr>
              <a:lnSpc>
                <a:spcPct val="110000"/>
              </a:lnSpc>
              <a:spcAft>
                <a:spcPts val="200"/>
              </a:spcAft>
              <a:buClr>
                <a:schemeClr val="accent4"/>
              </a:buClr>
              <a:buSzPct val="150000"/>
            </a:pPr>
            <a:r>
              <a:rPr lang="en-US" sz="1100" b="1" kern="0">
                <a:solidFill>
                  <a:srgbClr val="242527"/>
                </a:solidFill>
              </a:rPr>
              <a:t>Partner</a:t>
            </a:r>
          </a:p>
          <a:p>
            <a:pPr>
              <a:lnSpc>
                <a:spcPct val="110000"/>
              </a:lnSpc>
              <a:spcAft>
                <a:spcPts val="200"/>
              </a:spcAft>
              <a:buClr>
                <a:schemeClr val="accent4"/>
              </a:buClr>
              <a:buSzPct val="150000"/>
            </a:pPr>
            <a:r>
              <a:rPr lang="en-US" sz="1100" kern="0">
                <a:solidFill>
                  <a:srgbClr val="515151"/>
                </a:solidFill>
              </a:rPr>
              <a:t>Barack </a:t>
            </a:r>
            <a:r>
              <a:rPr lang="en-US" sz="1100" kern="0" err="1">
                <a:solidFill>
                  <a:srgbClr val="515151"/>
                </a:solidFill>
              </a:rPr>
              <a:t>Ferrazzano</a:t>
            </a:r>
            <a:r>
              <a:rPr lang="en-US" sz="1100" kern="0">
                <a:solidFill>
                  <a:srgbClr val="515151"/>
                </a:solidFill>
              </a:rPr>
              <a:t> </a:t>
            </a:r>
            <a:r>
              <a:rPr lang="en-US" sz="1100" kern="0" err="1">
                <a:solidFill>
                  <a:srgbClr val="515151"/>
                </a:solidFill>
              </a:rPr>
              <a:t>Kirschbaum</a:t>
            </a:r>
            <a:r>
              <a:rPr lang="en-US" sz="1100" kern="0">
                <a:solidFill>
                  <a:srgbClr val="515151"/>
                </a:solidFill>
              </a:rPr>
              <a:t> &amp; </a:t>
            </a:r>
            <a:r>
              <a:rPr lang="en-US" sz="1100" kern="0" err="1">
                <a:solidFill>
                  <a:srgbClr val="515151"/>
                </a:solidFill>
              </a:rPr>
              <a:t>Nagelberg</a:t>
            </a:r>
            <a:r>
              <a:rPr lang="en-US" sz="1100" kern="0">
                <a:solidFill>
                  <a:srgbClr val="515151"/>
                </a:solidFill>
              </a:rPr>
              <a:t> LLP</a:t>
            </a:r>
          </a:p>
        </p:txBody>
      </p:sp>
      <p:sp>
        <p:nvSpPr>
          <p:cNvPr id="32" name="Text Placeholder 2">
            <a:extLst>
              <a:ext uri="{FF2B5EF4-FFF2-40B4-BE49-F238E27FC236}">
                <a16:creationId xmlns:a16="http://schemas.microsoft.com/office/drawing/2014/main" id="{DB6F3C47-F30C-1F4E-B2FA-FB20B0C07473}"/>
              </a:ext>
            </a:extLst>
          </p:cNvPr>
          <p:cNvSpPr txBox="1">
            <a:spLocks/>
          </p:cNvSpPr>
          <p:nvPr/>
        </p:nvSpPr>
        <p:spPr>
          <a:xfrm>
            <a:off x="5972399" y="4876715"/>
            <a:ext cx="1783799" cy="321554"/>
          </a:xfrm>
          <a:prstGeom prst="rect">
            <a:avLst/>
          </a:prstGeom>
        </p:spPr>
        <p:txBody>
          <a:bodyPr lIns="0" tIns="0" rIns="0" bIns="0"/>
          <a:lstStyle>
            <a:lvl1pPr marL="0" eaLnBrk="1" hangingPunct="1">
              <a:defRPr b="0">
                <a:solidFill>
                  <a:schemeClr val="tx1"/>
                </a:solidFill>
                <a:latin typeface="+mn-lt"/>
                <a:ea typeface="+mn-ea"/>
                <a:cs typeface="+mn-cs"/>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a:lstStyle>
          <a:p>
            <a:pPr>
              <a:spcAft>
                <a:spcPts val="1000"/>
              </a:spcAft>
              <a:buClr>
                <a:schemeClr val="accent4"/>
              </a:buClr>
              <a:buSzPct val="150000"/>
            </a:pPr>
            <a:r>
              <a:rPr lang="en-US" sz="1600" b="1" kern="0">
                <a:solidFill>
                  <a:srgbClr val="242527"/>
                </a:solidFill>
              </a:rPr>
              <a:t>Justin Steffen</a:t>
            </a:r>
          </a:p>
        </p:txBody>
      </p:sp>
      <p:pic>
        <p:nvPicPr>
          <p:cNvPr id="34" name="Picture 33">
            <a:extLst>
              <a:ext uri="{FF2B5EF4-FFF2-40B4-BE49-F238E27FC236}">
                <a16:creationId xmlns:a16="http://schemas.microsoft.com/office/drawing/2014/main" id="{D672395D-2D26-9F42-82AF-E70C9EDD8B45}"/>
              </a:ext>
            </a:extLst>
          </p:cNvPr>
          <p:cNvPicPr>
            <a:picLocks noChangeAspect="1"/>
          </p:cNvPicPr>
          <p:nvPr/>
        </p:nvPicPr>
        <p:blipFill rotWithShape="1">
          <a:blip r:embed="rId6"/>
          <a:srcRect l="4021" r="4564" b="8586"/>
          <a:stretch/>
        </p:blipFill>
        <p:spPr>
          <a:xfrm>
            <a:off x="5972399" y="2868186"/>
            <a:ext cx="1773278" cy="1773278"/>
          </a:xfrm>
          <a:prstGeom prst="rect">
            <a:avLst/>
          </a:prstGeom>
          <a:effectLst>
            <a:outerShdw blurRad="254000" dist="63500" dir="3600000" algn="tl" rotWithShape="0">
              <a:prstClr val="black">
                <a:alpha val="10000"/>
              </a:prstClr>
            </a:outerShdw>
          </a:effectLst>
        </p:spPr>
      </p:pic>
      <p:pic>
        <p:nvPicPr>
          <p:cNvPr id="8" name="Picture 7" descr="Logo&#10;&#10;Description automatically generated">
            <a:extLst>
              <a:ext uri="{FF2B5EF4-FFF2-40B4-BE49-F238E27FC236}">
                <a16:creationId xmlns:a16="http://schemas.microsoft.com/office/drawing/2014/main" id="{648E4836-EB87-C74A-BB66-B498E81115B0}"/>
              </a:ext>
            </a:extLst>
          </p:cNvPr>
          <p:cNvPicPr>
            <a:picLocks noChangeAspect="1"/>
          </p:cNvPicPr>
          <p:nvPr/>
        </p:nvPicPr>
        <p:blipFill>
          <a:blip r:embed="rId7"/>
          <a:stretch>
            <a:fillRect/>
          </a:stretch>
        </p:blipFill>
        <p:spPr>
          <a:xfrm>
            <a:off x="10421378" y="4855788"/>
            <a:ext cx="878718" cy="878718"/>
          </a:xfrm>
          <a:prstGeom prst="rect">
            <a:avLst/>
          </a:prstGeom>
        </p:spPr>
      </p:pic>
    </p:spTree>
    <p:extLst>
      <p:ext uri="{BB962C8B-B14F-4D97-AF65-F5344CB8AC3E}">
        <p14:creationId xmlns:p14="http://schemas.microsoft.com/office/powerpoint/2010/main" val="3104418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E24A06E5-3F6A-6346-BBEB-CDFAE1BBD2DE}"/>
              </a:ext>
            </a:extLst>
          </p:cNvPr>
          <p:cNvSpPr txBox="1">
            <a:spLocks/>
          </p:cNvSpPr>
          <p:nvPr/>
        </p:nvSpPr>
        <p:spPr>
          <a:xfrm>
            <a:off x="529332" y="1106507"/>
            <a:ext cx="10311388" cy="1107996"/>
          </a:xfrm>
          <a:prstGeom prst="rect">
            <a:avLst/>
          </a:prstGeom>
        </p:spPr>
        <p:txBody>
          <a:bodyPr wrap="square" lIns="0" tIns="0" rIns="0" bIns="0">
            <a:spAutoFit/>
          </a:bodyPr>
          <a:lstStyle>
            <a:lvl1pPr algn="l" eaLnBrk="1" hangingPunct="1">
              <a:defRPr sz="1800" b="1" i="0">
                <a:solidFill>
                  <a:schemeClr val="bg1"/>
                </a:solidFill>
                <a:latin typeface="Arial"/>
                <a:ea typeface="+mj-ea"/>
                <a:cs typeface="Arial"/>
              </a:defRPr>
            </a:lvl1pPr>
          </a:lstStyle>
          <a:p>
            <a:pPr lvl="0">
              <a:defRPr/>
            </a:pPr>
            <a:r>
              <a:rPr lang="en-US" sz="3600" b="0" kern="0">
                <a:solidFill>
                  <a:srgbClr val="242527"/>
                </a:solidFill>
              </a:rPr>
              <a:t>Finding where crypto can take you </a:t>
            </a:r>
            <a:br>
              <a:rPr lang="en-US" sz="3600" b="0" kern="0">
                <a:solidFill>
                  <a:srgbClr val="242527"/>
                </a:solidFill>
              </a:rPr>
            </a:br>
            <a:r>
              <a:rPr lang="en-US" sz="3600" kern="0">
                <a:solidFill>
                  <a:srgbClr val="242527"/>
                </a:solidFill>
              </a:rPr>
              <a:t>starts with understanding the basics.</a:t>
            </a:r>
            <a:endParaRPr lang="en-US" sz="3600" b="0" kern="0">
              <a:solidFill>
                <a:srgbClr val="242527"/>
              </a:solidFill>
            </a:endParaRPr>
          </a:p>
        </p:txBody>
      </p:sp>
      <p:sp>
        <p:nvSpPr>
          <p:cNvPr id="17" name="Rectangle 16">
            <a:extLst>
              <a:ext uri="{FF2B5EF4-FFF2-40B4-BE49-F238E27FC236}">
                <a16:creationId xmlns:a16="http://schemas.microsoft.com/office/drawing/2014/main" id="{1B11E1A8-7C1A-1F40-BB8D-F02E72777A3C}"/>
              </a:ext>
            </a:extLst>
          </p:cNvPr>
          <p:cNvSpPr/>
          <p:nvPr/>
        </p:nvSpPr>
        <p:spPr>
          <a:xfrm>
            <a:off x="529334" y="966475"/>
            <a:ext cx="457200" cy="54864"/>
          </a:xfrm>
          <a:prstGeom prst="rect">
            <a:avLst/>
          </a:prstGeom>
          <a:solidFill>
            <a:srgbClr val="F6A8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2" name="Group 21">
            <a:extLst>
              <a:ext uri="{FF2B5EF4-FFF2-40B4-BE49-F238E27FC236}">
                <a16:creationId xmlns:a16="http://schemas.microsoft.com/office/drawing/2014/main" id="{586A1CCB-98BA-2946-BC1C-2AA02BBD35E8}"/>
              </a:ext>
            </a:extLst>
          </p:cNvPr>
          <p:cNvGrpSpPr/>
          <p:nvPr/>
        </p:nvGrpSpPr>
        <p:grpSpPr>
          <a:xfrm>
            <a:off x="529332" y="2954122"/>
            <a:ext cx="10142023" cy="2473280"/>
            <a:chOff x="529332" y="3278213"/>
            <a:chExt cx="10142023" cy="2473280"/>
          </a:xfrm>
        </p:grpSpPr>
        <p:grpSp>
          <p:nvGrpSpPr>
            <p:cNvPr id="18" name="Group 17">
              <a:extLst>
                <a:ext uri="{FF2B5EF4-FFF2-40B4-BE49-F238E27FC236}">
                  <a16:creationId xmlns:a16="http://schemas.microsoft.com/office/drawing/2014/main" id="{E3E47769-1204-2948-87A3-F4D728B8F4B0}"/>
                </a:ext>
              </a:extLst>
            </p:cNvPr>
            <p:cNvGrpSpPr/>
            <p:nvPr/>
          </p:nvGrpSpPr>
          <p:grpSpPr>
            <a:xfrm>
              <a:off x="2574871" y="3278213"/>
              <a:ext cx="1959868" cy="2473280"/>
              <a:chOff x="2663338" y="3059419"/>
              <a:chExt cx="1959868" cy="2473280"/>
            </a:xfrm>
          </p:grpSpPr>
          <p:sp>
            <p:nvSpPr>
              <p:cNvPr id="75" name="Rounded Rectangle 74">
                <a:extLst>
                  <a:ext uri="{FF2B5EF4-FFF2-40B4-BE49-F238E27FC236}">
                    <a16:creationId xmlns:a16="http://schemas.microsoft.com/office/drawing/2014/main" id="{40BD2B4B-6A47-CD42-BF82-AA788D719905}"/>
                  </a:ext>
                </a:extLst>
              </p:cNvPr>
              <p:cNvSpPr/>
              <p:nvPr/>
            </p:nvSpPr>
            <p:spPr>
              <a:xfrm>
                <a:off x="2663338" y="3059419"/>
                <a:ext cx="1959868" cy="2473280"/>
              </a:xfrm>
              <a:prstGeom prst="roundRect">
                <a:avLst>
                  <a:gd name="adj" fmla="val 3637"/>
                </a:avLst>
              </a:prstGeom>
              <a:solidFill>
                <a:schemeClr val="bg1"/>
              </a:solidFill>
              <a:ln>
                <a:noFill/>
              </a:ln>
              <a:effectLst>
                <a:outerShdw blurRad="127000" dist="25400" dir="5400000" algn="t"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40E977C8-6897-5547-8558-6573A1C42477}"/>
                  </a:ext>
                </a:extLst>
              </p:cNvPr>
              <p:cNvSpPr txBox="1"/>
              <p:nvPr/>
            </p:nvSpPr>
            <p:spPr>
              <a:xfrm>
                <a:off x="2873394" y="4339153"/>
                <a:ext cx="1418848" cy="338554"/>
              </a:xfrm>
              <a:prstGeom prst="rect">
                <a:avLst/>
              </a:prstGeom>
              <a:noFill/>
            </p:spPr>
            <p:txBody>
              <a:bodyPr wrap="square" rtlCol="0">
                <a:spAutoFit/>
              </a:bodyPr>
              <a:lstStyle/>
              <a:p>
                <a:r>
                  <a:rPr lang="en-US" sz="1600">
                    <a:solidFill>
                      <a:srgbClr val="242527"/>
                    </a:solidFill>
                  </a:rPr>
                  <a:t>Blockchain</a:t>
                </a:r>
              </a:p>
            </p:txBody>
          </p:sp>
          <p:sp>
            <p:nvSpPr>
              <p:cNvPr id="77" name="Rectangle 76">
                <a:extLst>
                  <a:ext uri="{FF2B5EF4-FFF2-40B4-BE49-F238E27FC236}">
                    <a16:creationId xmlns:a16="http://schemas.microsoft.com/office/drawing/2014/main" id="{E55F1F3D-D2BE-604C-94B8-3755A736F975}"/>
                  </a:ext>
                </a:extLst>
              </p:cNvPr>
              <p:cNvSpPr/>
              <p:nvPr/>
            </p:nvSpPr>
            <p:spPr>
              <a:xfrm rot="16200000">
                <a:off x="3031127" y="4191773"/>
                <a:ext cx="36576" cy="182880"/>
              </a:xfrm>
              <a:prstGeom prst="rect">
                <a:avLst/>
              </a:prstGeom>
              <a:solidFill>
                <a:srgbClr val="F6A81A"/>
              </a:solidFill>
              <a:ln>
                <a:noFill/>
              </a:ln>
            </p:spPr>
            <p:style>
              <a:lnRef idx="2">
                <a:schemeClr val="accent1">
                  <a:shade val="50000"/>
                </a:schemeClr>
              </a:lnRef>
              <a:fillRef idx="1">
                <a:schemeClr val="accent1"/>
              </a:fillRef>
              <a:effectRef idx="0">
                <a:schemeClr val="accent1"/>
              </a:effectRef>
              <a:fontRef idx="minor">
                <a:schemeClr val="lt1"/>
              </a:fontRef>
            </p:style>
            <p:txBody>
              <a:bodyPr tIns="36576" bIns="3657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84947FCB-84DA-6045-A438-22B51C209085}"/>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2832831" y="3210405"/>
                <a:ext cx="611307" cy="611307"/>
              </a:xfrm>
              <a:prstGeom prst="rect">
                <a:avLst/>
              </a:prstGeom>
            </p:spPr>
          </p:pic>
        </p:grpSp>
        <p:grpSp>
          <p:nvGrpSpPr>
            <p:cNvPr id="12" name="Group 11">
              <a:extLst>
                <a:ext uri="{FF2B5EF4-FFF2-40B4-BE49-F238E27FC236}">
                  <a16:creationId xmlns:a16="http://schemas.microsoft.com/office/drawing/2014/main" id="{F90EB9FE-49EC-6E44-B7B3-DE71E1D5C29E}"/>
                </a:ext>
              </a:extLst>
            </p:cNvPr>
            <p:cNvGrpSpPr/>
            <p:nvPr/>
          </p:nvGrpSpPr>
          <p:grpSpPr>
            <a:xfrm>
              <a:off x="6665949" y="3278213"/>
              <a:ext cx="1959868" cy="2473280"/>
              <a:chOff x="6931350" y="3059419"/>
              <a:chExt cx="1959868" cy="2473280"/>
            </a:xfrm>
          </p:grpSpPr>
          <p:sp>
            <p:nvSpPr>
              <p:cNvPr id="83" name="Rounded Rectangle 82">
                <a:extLst>
                  <a:ext uri="{FF2B5EF4-FFF2-40B4-BE49-F238E27FC236}">
                    <a16:creationId xmlns:a16="http://schemas.microsoft.com/office/drawing/2014/main" id="{BAFBE176-30FB-194D-92DC-6F1576118FC6}"/>
                  </a:ext>
                </a:extLst>
              </p:cNvPr>
              <p:cNvSpPr/>
              <p:nvPr/>
            </p:nvSpPr>
            <p:spPr>
              <a:xfrm>
                <a:off x="6931350" y="3059419"/>
                <a:ext cx="1959868" cy="2473280"/>
              </a:xfrm>
              <a:prstGeom prst="roundRect">
                <a:avLst>
                  <a:gd name="adj" fmla="val 3637"/>
                </a:avLst>
              </a:prstGeom>
              <a:solidFill>
                <a:schemeClr val="bg1"/>
              </a:solidFill>
              <a:ln>
                <a:noFill/>
              </a:ln>
              <a:effectLst>
                <a:outerShdw blurRad="127000" dist="25400" dir="5400000" algn="t"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06189A81-2F6C-4E46-B1A6-AA0B84657F0C}"/>
                  </a:ext>
                </a:extLst>
              </p:cNvPr>
              <p:cNvSpPr txBox="1"/>
              <p:nvPr/>
            </p:nvSpPr>
            <p:spPr>
              <a:xfrm>
                <a:off x="7141406" y="4339153"/>
                <a:ext cx="1418848" cy="584775"/>
              </a:xfrm>
              <a:prstGeom prst="rect">
                <a:avLst/>
              </a:prstGeom>
              <a:noFill/>
            </p:spPr>
            <p:txBody>
              <a:bodyPr wrap="square" rtlCol="0">
                <a:spAutoFit/>
              </a:bodyPr>
              <a:lstStyle/>
              <a:p>
                <a:r>
                  <a:rPr lang="en-US" sz="1600">
                    <a:solidFill>
                      <a:srgbClr val="242527"/>
                    </a:solidFill>
                  </a:rPr>
                  <a:t>Crypto</a:t>
                </a:r>
              </a:p>
              <a:p>
                <a:r>
                  <a:rPr lang="en-US" sz="1600">
                    <a:solidFill>
                      <a:srgbClr val="242527"/>
                    </a:solidFill>
                  </a:rPr>
                  <a:t>Assets</a:t>
                </a:r>
              </a:p>
            </p:txBody>
          </p:sp>
          <p:sp>
            <p:nvSpPr>
              <p:cNvPr id="85" name="Rectangle 84">
                <a:extLst>
                  <a:ext uri="{FF2B5EF4-FFF2-40B4-BE49-F238E27FC236}">
                    <a16:creationId xmlns:a16="http://schemas.microsoft.com/office/drawing/2014/main" id="{FE6AB328-CD38-3A43-8800-D347D792EE93}"/>
                  </a:ext>
                </a:extLst>
              </p:cNvPr>
              <p:cNvSpPr/>
              <p:nvPr/>
            </p:nvSpPr>
            <p:spPr>
              <a:xfrm rot="16200000">
                <a:off x="7299139" y="4191773"/>
                <a:ext cx="36576" cy="182880"/>
              </a:xfrm>
              <a:prstGeom prst="rect">
                <a:avLst/>
              </a:prstGeom>
              <a:solidFill>
                <a:srgbClr val="F6A81A"/>
              </a:solidFill>
              <a:ln>
                <a:noFill/>
              </a:ln>
            </p:spPr>
            <p:style>
              <a:lnRef idx="2">
                <a:schemeClr val="accent1">
                  <a:shade val="50000"/>
                </a:schemeClr>
              </a:lnRef>
              <a:fillRef idx="1">
                <a:schemeClr val="accent1"/>
              </a:fillRef>
              <a:effectRef idx="0">
                <a:schemeClr val="accent1"/>
              </a:effectRef>
              <a:fontRef idx="minor">
                <a:schemeClr val="lt1"/>
              </a:fontRef>
            </p:style>
            <p:txBody>
              <a:bodyPr tIns="36576" bIns="3657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1" name="Picture 10">
                <a:extLst>
                  <a:ext uri="{FF2B5EF4-FFF2-40B4-BE49-F238E27FC236}">
                    <a16:creationId xmlns:a16="http://schemas.microsoft.com/office/drawing/2014/main" id="{BD90532B-3101-054D-96C4-3407036B3DD5}"/>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7095511" y="3210405"/>
                <a:ext cx="611307" cy="611307"/>
              </a:xfrm>
              <a:prstGeom prst="rect">
                <a:avLst/>
              </a:prstGeom>
            </p:spPr>
          </p:pic>
        </p:grpSp>
        <p:grpSp>
          <p:nvGrpSpPr>
            <p:cNvPr id="14" name="Group 13">
              <a:extLst>
                <a:ext uri="{FF2B5EF4-FFF2-40B4-BE49-F238E27FC236}">
                  <a16:creationId xmlns:a16="http://schemas.microsoft.com/office/drawing/2014/main" id="{B81C636A-DC42-B141-8D78-FD929BDAFB46}"/>
                </a:ext>
              </a:extLst>
            </p:cNvPr>
            <p:cNvGrpSpPr/>
            <p:nvPr/>
          </p:nvGrpSpPr>
          <p:grpSpPr>
            <a:xfrm>
              <a:off x="4620410" y="3278213"/>
              <a:ext cx="1959868" cy="2473280"/>
              <a:chOff x="4797344" y="3059419"/>
              <a:chExt cx="1959868" cy="2473280"/>
            </a:xfrm>
          </p:grpSpPr>
          <p:sp>
            <p:nvSpPr>
              <p:cNvPr id="79" name="Rounded Rectangle 78">
                <a:extLst>
                  <a:ext uri="{FF2B5EF4-FFF2-40B4-BE49-F238E27FC236}">
                    <a16:creationId xmlns:a16="http://schemas.microsoft.com/office/drawing/2014/main" id="{52011EEE-F459-A748-B985-F8BDF4ED92B2}"/>
                  </a:ext>
                </a:extLst>
              </p:cNvPr>
              <p:cNvSpPr/>
              <p:nvPr/>
            </p:nvSpPr>
            <p:spPr>
              <a:xfrm>
                <a:off x="4797344" y="3059419"/>
                <a:ext cx="1959868" cy="2473280"/>
              </a:xfrm>
              <a:prstGeom prst="roundRect">
                <a:avLst>
                  <a:gd name="adj" fmla="val 3637"/>
                </a:avLst>
              </a:prstGeom>
              <a:solidFill>
                <a:schemeClr val="bg1"/>
              </a:solidFill>
              <a:ln>
                <a:noFill/>
              </a:ln>
              <a:effectLst>
                <a:outerShdw blurRad="127000" dist="25400" dir="5400000" algn="t"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A233C87C-8F42-6743-B415-A97C43A4F48C}"/>
                  </a:ext>
                </a:extLst>
              </p:cNvPr>
              <p:cNvSpPr txBox="1"/>
              <p:nvPr/>
            </p:nvSpPr>
            <p:spPr>
              <a:xfrm>
                <a:off x="5007400" y="4339153"/>
                <a:ext cx="1418848" cy="584775"/>
              </a:xfrm>
              <a:prstGeom prst="rect">
                <a:avLst/>
              </a:prstGeom>
              <a:noFill/>
            </p:spPr>
            <p:txBody>
              <a:bodyPr wrap="square" rtlCol="0">
                <a:spAutoFit/>
              </a:bodyPr>
              <a:lstStyle/>
              <a:p>
                <a:r>
                  <a:rPr lang="en-US" sz="1600">
                    <a:solidFill>
                      <a:srgbClr val="242527"/>
                    </a:solidFill>
                  </a:rPr>
                  <a:t>Digital</a:t>
                </a:r>
              </a:p>
              <a:p>
                <a:r>
                  <a:rPr lang="en-US" sz="1600">
                    <a:solidFill>
                      <a:srgbClr val="242527"/>
                    </a:solidFill>
                  </a:rPr>
                  <a:t>Assets</a:t>
                </a:r>
              </a:p>
            </p:txBody>
          </p:sp>
          <p:sp>
            <p:nvSpPr>
              <p:cNvPr id="81" name="Rectangle 80">
                <a:extLst>
                  <a:ext uri="{FF2B5EF4-FFF2-40B4-BE49-F238E27FC236}">
                    <a16:creationId xmlns:a16="http://schemas.microsoft.com/office/drawing/2014/main" id="{4767C450-1BE3-6F4B-AFD6-F79432EF5611}"/>
                  </a:ext>
                </a:extLst>
              </p:cNvPr>
              <p:cNvSpPr/>
              <p:nvPr/>
            </p:nvSpPr>
            <p:spPr>
              <a:xfrm rot="16200000">
                <a:off x="5165133" y="4191773"/>
                <a:ext cx="36576" cy="182880"/>
              </a:xfrm>
              <a:prstGeom prst="rect">
                <a:avLst/>
              </a:prstGeom>
              <a:solidFill>
                <a:srgbClr val="F6A81A"/>
              </a:solidFill>
              <a:ln>
                <a:noFill/>
              </a:ln>
            </p:spPr>
            <p:style>
              <a:lnRef idx="2">
                <a:schemeClr val="accent1">
                  <a:shade val="50000"/>
                </a:schemeClr>
              </a:lnRef>
              <a:fillRef idx="1">
                <a:schemeClr val="accent1"/>
              </a:fillRef>
              <a:effectRef idx="0">
                <a:schemeClr val="accent1"/>
              </a:effectRef>
              <a:fontRef idx="minor">
                <a:schemeClr val="lt1"/>
              </a:fontRef>
            </p:style>
            <p:txBody>
              <a:bodyPr tIns="36576" bIns="3657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3" name="Picture 12">
                <a:extLst>
                  <a:ext uri="{FF2B5EF4-FFF2-40B4-BE49-F238E27FC236}">
                    <a16:creationId xmlns:a16="http://schemas.microsoft.com/office/drawing/2014/main" id="{13A14166-7D3E-124D-8F1F-B4C7B761BF01}"/>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5010778" y="3210405"/>
                <a:ext cx="611307" cy="611307"/>
              </a:xfrm>
              <a:prstGeom prst="rect">
                <a:avLst/>
              </a:prstGeom>
            </p:spPr>
          </p:pic>
        </p:grpSp>
        <p:grpSp>
          <p:nvGrpSpPr>
            <p:cNvPr id="20" name="Group 19">
              <a:extLst>
                <a:ext uri="{FF2B5EF4-FFF2-40B4-BE49-F238E27FC236}">
                  <a16:creationId xmlns:a16="http://schemas.microsoft.com/office/drawing/2014/main" id="{0F6F35D1-6AC7-E44A-89E5-AB9E6B7270A5}"/>
                </a:ext>
              </a:extLst>
            </p:cNvPr>
            <p:cNvGrpSpPr/>
            <p:nvPr/>
          </p:nvGrpSpPr>
          <p:grpSpPr>
            <a:xfrm>
              <a:off x="529332" y="3278213"/>
              <a:ext cx="1959868" cy="2473280"/>
              <a:chOff x="529332" y="3059419"/>
              <a:chExt cx="1959868" cy="2473280"/>
            </a:xfrm>
          </p:grpSpPr>
          <p:sp>
            <p:nvSpPr>
              <p:cNvPr id="34" name="Rounded Rectangle 33">
                <a:extLst>
                  <a:ext uri="{FF2B5EF4-FFF2-40B4-BE49-F238E27FC236}">
                    <a16:creationId xmlns:a16="http://schemas.microsoft.com/office/drawing/2014/main" id="{DE628677-8994-E942-9B28-BC74A7FD0B5B}"/>
                  </a:ext>
                </a:extLst>
              </p:cNvPr>
              <p:cNvSpPr/>
              <p:nvPr/>
            </p:nvSpPr>
            <p:spPr>
              <a:xfrm>
                <a:off x="529332" y="3059419"/>
                <a:ext cx="1959868" cy="2473280"/>
              </a:xfrm>
              <a:prstGeom prst="roundRect">
                <a:avLst>
                  <a:gd name="adj" fmla="val 3637"/>
                </a:avLst>
              </a:prstGeom>
              <a:solidFill>
                <a:schemeClr val="bg1"/>
              </a:solidFill>
              <a:ln>
                <a:noFill/>
              </a:ln>
              <a:effectLst>
                <a:outerShdw blurRad="127000" dist="25400" dir="5400000" algn="t"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CCA6F0E-331B-1A49-9963-163B9231765D}"/>
                  </a:ext>
                </a:extLst>
              </p:cNvPr>
              <p:cNvSpPr txBox="1"/>
              <p:nvPr/>
            </p:nvSpPr>
            <p:spPr>
              <a:xfrm>
                <a:off x="739388" y="4339153"/>
                <a:ext cx="1418848" cy="830997"/>
              </a:xfrm>
              <a:prstGeom prst="rect">
                <a:avLst/>
              </a:prstGeom>
              <a:noFill/>
            </p:spPr>
            <p:txBody>
              <a:bodyPr wrap="square" rtlCol="0">
                <a:spAutoFit/>
              </a:bodyPr>
              <a:lstStyle/>
              <a:p>
                <a:r>
                  <a:rPr lang="en-US" sz="1600">
                    <a:solidFill>
                      <a:srgbClr val="242527"/>
                    </a:solidFill>
                  </a:rPr>
                  <a:t>Distributed </a:t>
                </a:r>
                <a:br>
                  <a:rPr lang="en-US" sz="1600">
                    <a:solidFill>
                      <a:srgbClr val="242527"/>
                    </a:solidFill>
                  </a:rPr>
                </a:br>
                <a:r>
                  <a:rPr lang="en-US" sz="1600">
                    <a:solidFill>
                      <a:srgbClr val="242527"/>
                    </a:solidFill>
                  </a:rPr>
                  <a:t>Ledger </a:t>
                </a:r>
                <a:br>
                  <a:rPr lang="en-US" sz="1600">
                    <a:solidFill>
                      <a:srgbClr val="242527"/>
                    </a:solidFill>
                  </a:rPr>
                </a:br>
                <a:r>
                  <a:rPr lang="en-US" sz="1600">
                    <a:solidFill>
                      <a:srgbClr val="242527"/>
                    </a:solidFill>
                  </a:rPr>
                  <a:t>Technology</a:t>
                </a:r>
              </a:p>
            </p:txBody>
          </p:sp>
          <p:sp>
            <p:nvSpPr>
              <p:cNvPr id="35" name="Rectangle 34">
                <a:extLst>
                  <a:ext uri="{FF2B5EF4-FFF2-40B4-BE49-F238E27FC236}">
                    <a16:creationId xmlns:a16="http://schemas.microsoft.com/office/drawing/2014/main" id="{CDC04734-B147-8B4F-AD0B-C2844BC03937}"/>
                  </a:ext>
                </a:extLst>
              </p:cNvPr>
              <p:cNvSpPr/>
              <p:nvPr/>
            </p:nvSpPr>
            <p:spPr>
              <a:xfrm rot="16200000">
                <a:off x="897121" y="4191773"/>
                <a:ext cx="36576" cy="182880"/>
              </a:xfrm>
              <a:prstGeom prst="rect">
                <a:avLst/>
              </a:prstGeom>
              <a:solidFill>
                <a:srgbClr val="F6A81A"/>
              </a:solidFill>
              <a:ln>
                <a:noFill/>
              </a:ln>
            </p:spPr>
            <p:style>
              <a:lnRef idx="2">
                <a:schemeClr val="accent1">
                  <a:shade val="50000"/>
                </a:schemeClr>
              </a:lnRef>
              <a:fillRef idx="1">
                <a:schemeClr val="accent1"/>
              </a:fillRef>
              <a:effectRef idx="0">
                <a:schemeClr val="accent1"/>
              </a:effectRef>
              <a:fontRef idx="minor">
                <a:schemeClr val="lt1"/>
              </a:fontRef>
            </p:style>
            <p:txBody>
              <a:bodyPr tIns="36576" bIns="3657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5" name="Picture 14">
                <a:extLst>
                  <a:ext uri="{FF2B5EF4-FFF2-40B4-BE49-F238E27FC236}">
                    <a16:creationId xmlns:a16="http://schemas.microsoft.com/office/drawing/2014/main" id="{BA8AF815-D673-F344-99C5-AC520E081143}"/>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762575" y="3210405"/>
                <a:ext cx="611307" cy="611307"/>
              </a:xfrm>
              <a:prstGeom prst="rect">
                <a:avLst/>
              </a:prstGeom>
            </p:spPr>
          </p:pic>
        </p:grpSp>
        <p:grpSp>
          <p:nvGrpSpPr>
            <p:cNvPr id="10" name="Group 9">
              <a:extLst>
                <a:ext uri="{FF2B5EF4-FFF2-40B4-BE49-F238E27FC236}">
                  <a16:creationId xmlns:a16="http://schemas.microsoft.com/office/drawing/2014/main" id="{61605813-724F-654F-8A02-8442C78CDE5F}"/>
                </a:ext>
              </a:extLst>
            </p:cNvPr>
            <p:cNvGrpSpPr/>
            <p:nvPr/>
          </p:nvGrpSpPr>
          <p:grpSpPr>
            <a:xfrm>
              <a:off x="8711487" y="3278213"/>
              <a:ext cx="1959868" cy="2473280"/>
              <a:chOff x="9065357" y="3059419"/>
              <a:chExt cx="1959868" cy="2473280"/>
            </a:xfrm>
          </p:grpSpPr>
          <p:sp>
            <p:nvSpPr>
              <p:cNvPr id="87" name="Rounded Rectangle 86">
                <a:extLst>
                  <a:ext uri="{FF2B5EF4-FFF2-40B4-BE49-F238E27FC236}">
                    <a16:creationId xmlns:a16="http://schemas.microsoft.com/office/drawing/2014/main" id="{10976761-E33A-8B41-8CE1-2113FD515D0E}"/>
                  </a:ext>
                </a:extLst>
              </p:cNvPr>
              <p:cNvSpPr/>
              <p:nvPr/>
            </p:nvSpPr>
            <p:spPr>
              <a:xfrm>
                <a:off x="9065357" y="3059419"/>
                <a:ext cx="1959868" cy="2473280"/>
              </a:xfrm>
              <a:prstGeom prst="roundRect">
                <a:avLst>
                  <a:gd name="adj" fmla="val 3637"/>
                </a:avLst>
              </a:prstGeom>
              <a:solidFill>
                <a:schemeClr val="bg1"/>
              </a:solidFill>
              <a:ln>
                <a:noFill/>
              </a:ln>
              <a:effectLst>
                <a:outerShdw blurRad="127000" dist="25400" dir="5400000" algn="t"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E04E8B71-A801-3F48-A619-78D926AE7377}"/>
                  </a:ext>
                </a:extLst>
              </p:cNvPr>
              <p:cNvSpPr txBox="1"/>
              <p:nvPr/>
            </p:nvSpPr>
            <p:spPr>
              <a:xfrm>
                <a:off x="9275413" y="4339153"/>
                <a:ext cx="1418848" cy="338554"/>
              </a:xfrm>
              <a:prstGeom prst="rect">
                <a:avLst/>
              </a:prstGeom>
              <a:noFill/>
            </p:spPr>
            <p:txBody>
              <a:bodyPr wrap="square" rtlCol="0">
                <a:spAutoFit/>
              </a:bodyPr>
              <a:lstStyle/>
              <a:p>
                <a:r>
                  <a:rPr lang="en-US" sz="1600" err="1">
                    <a:solidFill>
                      <a:srgbClr val="242527"/>
                    </a:solidFill>
                  </a:rPr>
                  <a:t>Stablecoin</a:t>
                </a:r>
                <a:endParaRPr lang="en-US" sz="1600">
                  <a:solidFill>
                    <a:srgbClr val="242527"/>
                  </a:solidFill>
                </a:endParaRPr>
              </a:p>
            </p:txBody>
          </p:sp>
          <p:sp>
            <p:nvSpPr>
              <p:cNvPr id="89" name="Rectangle 88">
                <a:extLst>
                  <a:ext uri="{FF2B5EF4-FFF2-40B4-BE49-F238E27FC236}">
                    <a16:creationId xmlns:a16="http://schemas.microsoft.com/office/drawing/2014/main" id="{C1934470-43E5-9B49-A10A-1960942F9CCD}"/>
                  </a:ext>
                </a:extLst>
              </p:cNvPr>
              <p:cNvSpPr/>
              <p:nvPr/>
            </p:nvSpPr>
            <p:spPr>
              <a:xfrm rot="16200000">
                <a:off x="9433146" y="4191773"/>
                <a:ext cx="36576" cy="182880"/>
              </a:xfrm>
              <a:prstGeom prst="rect">
                <a:avLst/>
              </a:prstGeom>
              <a:solidFill>
                <a:srgbClr val="F6A81A"/>
              </a:solidFill>
              <a:ln>
                <a:noFill/>
              </a:ln>
            </p:spPr>
            <p:style>
              <a:lnRef idx="2">
                <a:schemeClr val="accent1">
                  <a:shade val="50000"/>
                </a:schemeClr>
              </a:lnRef>
              <a:fillRef idx="1">
                <a:schemeClr val="accent1"/>
              </a:fillRef>
              <a:effectRef idx="0">
                <a:schemeClr val="accent1"/>
              </a:effectRef>
              <a:fontRef idx="minor">
                <a:schemeClr val="lt1"/>
              </a:fontRef>
            </p:style>
            <p:txBody>
              <a:bodyPr tIns="36576" bIns="3657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9" name="Picture 18">
                <a:extLst>
                  <a:ext uri="{FF2B5EF4-FFF2-40B4-BE49-F238E27FC236}">
                    <a16:creationId xmlns:a16="http://schemas.microsoft.com/office/drawing/2014/main" id="{A5457092-1E25-5845-9D4E-333C5D6C0D9F}"/>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9234850" y="3210405"/>
                <a:ext cx="611307" cy="611307"/>
              </a:xfrm>
              <a:prstGeom prst="rect">
                <a:avLst/>
              </a:prstGeom>
            </p:spPr>
          </p:pic>
        </p:grpSp>
      </p:grpSp>
    </p:spTree>
    <p:extLst>
      <p:ext uri="{BB962C8B-B14F-4D97-AF65-F5344CB8AC3E}">
        <p14:creationId xmlns:p14="http://schemas.microsoft.com/office/powerpoint/2010/main" val="2536305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23E4C187-767D-0247-AEA8-1FBD170C5253}"/>
              </a:ext>
            </a:extLst>
          </p:cNvPr>
          <p:cNvSpPr/>
          <p:nvPr/>
        </p:nvSpPr>
        <p:spPr>
          <a:xfrm>
            <a:off x="549920" y="2483367"/>
            <a:ext cx="2679181" cy="3790111"/>
          </a:xfrm>
          <a:prstGeom prst="rect">
            <a:avLst/>
          </a:prstGeom>
          <a:solidFill>
            <a:schemeClr val="bg1"/>
          </a:solidFill>
          <a:ln>
            <a:noFill/>
          </a:ln>
          <a:effectLst>
            <a:outerShdw blurRad="127000" dist="25400" dir="5400000" algn="t"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2">
            <a:extLst>
              <a:ext uri="{FF2B5EF4-FFF2-40B4-BE49-F238E27FC236}">
                <a16:creationId xmlns:a16="http://schemas.microsoft.com/office/drawing/2014/main" id="{B053AACA-6E65-C24F-BDC7-5879C71AC0EE}"/>
              </a:ext>
            </a:extLst>
          </p:cNvPr>
          <p:cNvSpPr txBox="1">
            <a:spLocks/>
          </p:cNvSpPr>
          <p:nvPr/>
        </p:nvSpPr>
        <p:spPr>
          <a:xfrm>
            <a:off x="529333" y="1106507"/>
            <a:ext cx="10957584" cy="1107996"/>
          </a:xfrm>
          <a:prstGeom prst="rect">
            <a:avLst/>
          </a:prstGeom>
        </p:spPr>
        <p:txBody>
          <a:bodyPr wrap="square" lIns="0" tIns="0" rIns="0" bIns="0" anchor="t">
            <a:spAutoFit/>
          </a:bodyPr>
          <a:lstStyle>
            <a:lvl1pPr algn="l" eaLnBrk="1" hangingPunct="1">
              <a:defRPr sz="1800" b="1" i="0">
                <a:solidFill>
                  <a:schemeClr val="bg1"/>
                </a:solidFill>
                <a:latin typeface="Arial"/>
                <a:ea typeface="+mj-ea"/>
                <a:cs typeface="Arial"/>
              </a:defRPr>
            </a:lvl1pPr>
          </a:lstStyle>
          <a:p>
            <a:pPr>
              <a:defRPr/>
            </a:pPr>
            <a:r>
              <a:rPr lang="en-US" sz="3600" b="0" kern="0">
                <a:solidFill>
                  <a:srgbClr val="242527"/>
                </a:solidFill>
              </a:rPr>
              <a:t>Setting the right course means </a:t>
            </a:r>
          </a:p>
          <a:p>
            <a:pPr>
              <a:defRPr/>
            </a:pPr>
            <a:r>
              <a:rPr lang="en-US" sz="3600" kern="0">
                <a:solidFill>
                  <a:srgbClr val="242527"/>
                </a:solidFill>
              </a:rPr>
              <a:t>knowing the key players.</a:t>
            </a:r>
          </a:p>
        </p:txBody>
      </p:sp>
      <p:sp>
        <p:nvSpPr>
          <p:cNvPr id="3" name="Text Placeholder 1">
            <a:extLst>
              <a:ext uri="{FF2B5EF4-FFF2-40B4-BE49-F238E27FC236}">
                <a16:creationId xmlns:a16="http://schemas.microsoft.com/office/drawing/2014/main" id="{9888DF92-8833-4C48-9B0C-3FEE719FBB2C}"/>
              </a:ext>
            </a:extLst>
          </p:cNvPr>
          <p:cNvSpPr txBox="1">
            <a:spLocks/>
          </p:cNvSpPr>
          <p:nvPr/>
        </p:nvSpPr>
        <p:spPr>
          <a:xfrm>
            <a:off x="529334" y="809644"/>
            <a:ext cx="5371749" cy="215444"/>
          </a:xfrm>
          <a:prstGeom prst="rect">
            <a:avLst/>
          </a:prstGeom>
        </p:spPr>
        <p:txBody>
          <a:bodyPr wrap="square" lIns="0" tIns="0" rIns="0" bIns="0">
            <a:spAutoFit/>
          </a:bodyPr>
          <a:lstStyle>
            <a:lvl1pPr marL="0" eaLnBrk="1" hangingPunct="1">
              <a:defRPr sz="1200" b="1" i="0">
                <a:solidFill>
                  <a:schemeClr val="bg1"/>
                </a:solidFill>
                <a:latin typeface="Arial"/>
                <a:ea typeface="+mn-ea"/>
                <a:cs typeface="Arial"/>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a:lstStyle>
          <a:p>
            <a:pPr>
              <a:defRPr/>
            </a:pPr>
            <a:r>
              <a:rPr lang="en-US" sz="1400" kern="0">
                <a:solidFill>
                  <a:srgbClr val="F6A81B"/>
                </a:solidFill>
              </a:rPr>
              <a:t>Looking for stability</a:t>
            </a:r>
          </a:p>
        </p:txBody>
      </p:sp>
      <p:sp>
        <p:nvSpPr>
          <p:cNvPr id="37" name="Title 2">
            <a:extLst>
              <a:ext uri="{FF2B5EF4-FFF2-40B4-BE49-F238E27FC236}">
                <a16:creationId xmlns:a16="http://schemas.microsoft.com/office/drawing/2014/main" id="{5D14620F-37B8-F243-8FE5-D355830E5D94}"/>
              </a:ext>
            </a:extLst>
          </p:cNvPr>
          <p:cNvSpPr txBox="1">
            <a:spLocks/>
          </p:cNvSpPr>
          <p:nvPr/>
        </p:nvSpPr>
        <p:spPr>
          <a:xfrm>
            <a:off x="823972" y="2686901"/>
            <a:ext cx="2095438" cy="215444"/>
          </a:xfrm>
          <a:prstGeom prst="rect">
            <a:avLst/>
          </a:prstGeom>
        </p:spPr>
        <p:txBody>
          <a:bodyPr wrap="square" lIns="0" tIns="0" rIns="0" bIns="0">
            <a:spAutoFit/>
          </a:bodyPr>
          <a:lstStyle>
            <a:lvl1pPr algn="l" eaLnBrk="1" hangingPunct="1">
              <a:defRPr sz="1800" b="1" i="0">
                <a:solidFill>
                  <a:schemeClr val="bg1"/>
                </a:solidFill>
                <a:latin typeface="Arial"/>
                <a:ea typeface="+mj-ea"/>
                <a:cs typeface="Arial"/>
              </a:defRPr>
            </a:lvl1pPr>
          </a:lstStyle>
          <a:p>
            <a:pPr lvl="0">
              <a:defRPr/>
            </a:pPr>
            <a:r>
              <a:rPr lang="en-US" sz="1400" kern="0">
                <a:solidFill>
                  <a:srgbClr val="242527"/>
                </a:solidFill>
              </a:rPr>
              <a:t>Exchanges</a:t>
            </a:r>
          </a:p>
        </p:txBody>
      </p:sp>
      <p:sp>
        <p:nvSpPr>
          <p:cNvPr id="4" name="Rounded Rectangle 3">
            <a:extLst>
              <a:ext uri="{FF2B5EF4-FFF2-40B4-BE49-F238E27FC236}">
                <a16:creationId xmlns:a16="http://schemas.microsoft.com/office/drawing/2014/main" id="{336C7DF0-D9A8-D04D-BB0B-4EFF626BE333}"/>
              </a:ext>
            </a:extLst>
          </p:cNvPr>
          <p:cNvSpPr/>
          <p:nvPr/>
        </p:nvSpPr>
        <p:spPr>
          <a:xfrm>
            <a:off x="758825" y="3020674"/>
            <a:ext cx="1112866" cy="408326"/>
          </a:xfrm>
          <a:prstGeom prst="roundRect">
            <a:avLst>
              <a:gd name="adj" fmla="val 7474"/>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buClr>
                <a:schemeClr val="bg1"/>
              </a:buClr>
              <a:buSzPct val="75000"/>
            </a:pPr>
            <a:r>
              <a:rPr lang="en-US" sz="900" b="1" kern="0">
                <a:solidFill>
                  <a:srgbClr val="515151"/>
                </a:solidFill>
              </a:rPr>
              <a:t>Coinbase</a:t>
            </a:r>
          </a:p>
        </p:txBody>
      </p:sp>
      <p:sp>
        <p:nvSpPr>
          <p:cNvPr id="27" name="Rounded Rectangle 26">
            <a:extLst>
              <a:ext uri="{FF2B5EF4-FFF2-40B4-BE49-F238E27FC236}">
                <a16:creationId xmlns:a16="http://schemas.microsoft.com/office/drawing/2014/main" id="{A4444B5C-A2A8-DE48-8336-064AE4F21A89}"/>
              </a:ext>
            </a:extLst>
          </p:cNvPr>
          <p:cNvSpPr/>
          <p:nvPr/>
        </p:nvSpPr>
        <p:spPr>
          <a:xfrm>
            <a:off x="1907332" y="3020674"/>
            <a:ext cx="1112866" cy="408326"/>
          </a:xfrm>
          <a:prstGeom prst="roundRect">
            <a:avLst>
              <a:gd name="adj" fmla="val 7474"/>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buSzPct val="75000"/>
            </a:pPr>
            <a:r>
              <a:rPr lang="en-US" sz="900" b="1" kern="0">
                <a:solidFill>
                  <a:srgbClr val="515151"/>
                </a:solidFill>
              </a:rPr>
              <a:t>Kraken</a:t>
            </a:r>
          </a:p>
        </p:txBody>
      </p:sp>
      <p:sp>
        <p:nvSpPr>
          <p:cNvPr id="28" name="Rounded Rectangle 27">
            <a:extLst>
              <a:ext uri="{FF2B5EF4-FFF2-40B4-BE49-F238E27FC236}">
                <a16:creationId xmlns:a16="http://schemas.microsoft.com/office/drawing/2014/main" id="{6B476CA3-8D5F-3B4F-8A2E-13F0A767D15B}"/>
              </a:ext>
            </a:extLst>
          </p:cNvPr>
          <p:cNvSpPr/>
          <p:nvPr/>
        </p:nvSpPr>
        <p:spPr>
          <a:xfrm>
            <a:off x="758825" y="3464005"/>
            <a:ext cx="1112866" cy="408326"/>
          </a:xfrm>
          <a:prstGeom prst="roundRect">
            <a:avLst>
              <a:gd name="adj" fmla="val 7474"/>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buSzPct val="75000"/>
            </a:pPr>
            <a:r>
              <a:rPr lang="en-US" sz="900" b="1" kern="0">
                <a:solidFill>
                  <a:srgbClr val="515151"/>
                </a:solidFill>
              </a:rPr>
              <a:t>Gemini</a:t>
            </a:r>
          </a:p>
        </p:txBody>
      </p:sp>
      <p:sp>
        <p:nvSpPr>
          <p:cNvPr id="31" name="Rounded Rectangle 30">
            <a:extLst>
              <a:ext uri="{FF2B5EF4-FFF2-40B4-BE49-F238E27FC236}">
                <a16:creationId xmlns:a16="http://schemas.microsoft.com/office/drawing/2014/main" id="{C1C5A94E-EDD7-A641-82BE-D5352D11794E}"/>
              </a:ext>
            </a:extLst>
          </p:cNvPr>
          <p:cNvSpPr/>
          <p:nvPr/>
        </p:nvSpPr>
        <p:spPr>
          <a:xfrm>
            <a:off x="1907332" y="3464005"/>
            <a:ext cx="1112866" cy="408326"/>
          </a:xfrm>
          <a:prstGeom prst="roundRect">
            <a:avLst>
              <a:gd name="adj" fmla="val 7474"/>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buSzPct val="75000"/>
            </a:pPr>
            <a:r>
              <a:rPr lang="en-US" sz="900" b="1" kern="0" err="1">
                <a:solidFill>
                  <a:srgbClr val="515151"/>
                </a:solidFill>
              </a:rPr>
              <a:t>Bitstamp</a:t>
            </a:r>
            <a:endParaRPr lang="en-US" sz="900" b="1" kern="0">
              <a:solidFill>
                <a:srgbClr val="515151"/>
              </a:solidFill>
            </a:endParaRPr>
          </a:p>
        </p:txBody>
      </p:sp>
      <p:sp>
        <p:nvSpPr>
          <p:cNvPr id="34" name="Rounded Rectangle 33">
            <a:extLst>
              <a:ext uri="{FF2B5EF4-FFF2-40B4-BE49-F238E27FC236}">
                <a16:creationId xmlns:a16="http://schemas.microsoft.com/office/drawing/2014/main" id="{17D3AEB3-7865-D845-8A67-B0A86762ADBC}"/>
              </a:ext>
            </a:extLst>
          </p:cNvPr>
          <p:cNvSpPr/>
          <p:nvPr/>
        </p:nvSpPr>
        <p:spPr>
          <a:xfrm>
            <a:off x="758825" y="3907336"/>
            <a:ext cx="1112866" cy="408326"/>
          </a:xfrm>
          <a:prstGeom prst="roundRect">
            <a:avLst>
              <a:gd name="adj" fmla="val 7474"/>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buSzPct val="75000"/>
            </a:pPr>
            <a:r>
              <a:rPr lang="en-US" sz="900" b="1" kern="0" err="1">
                <a:solidFill>
                  <a:srgbClr val="515151"/>
                </a:solidFill>
              </a:rPr>
              <a:t>Paxos</a:t>
            </a:r>
            <a:endParaRPr lang="en-US" sz="900" b="1" kern="0">
              <a:solidFill>
                <a:srgbClr val="515151"/>
              </a:solidFill>
            </a:endParaRPr>
          </a:p>
        </p:txBody>
      </p:sp>
      <p:sp>
        <p:nvSpPr>
          <p:cNvPr id="36" name="Rounded Rectangle 35">
            <a:extLst>
              <a:ext uri="{FF2B5EF4-FFF2-40B4-BE49-F238E27FC236}">
                <a16:creationId xmlns:a16="http://schemas.microsoft.com/office/drawing/2014/main" id="{1AD35AEC-E337-C447-9C58-B75B1CF6FA96}"/>
              </a:ext>
            </a:extLst>
          </p:cNvPr>
          <p:cNvSpPr/>
          <p:nvPr/>
        </p:nvSpPr>
        <p:spPr>
          <a:xfrm>
            <a:off x="1907332" y="3907336"/>
            <a:ext cx="1112866" cy="408326"/>
          </a:xfrm>
          <a:prstGeom prst="roundRect">
            <a:avLst>
              <a:gd name="adj" fmla="val 7474"/>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buSzPct val="75000"/>
            </a:pPr>
            <a:r>
              <a:rPr lang="en-US" sz="900" b="1" kern="0" err="1">
                <a:solidFill>
                  <a:srgbClr val="515151"/>
                </a:solidFill>
              </a:rPr>
              <a:t>BlockFi</a:t>
            </a:r>
            <a:endParaRPr lang="en-US" sz="900" b="1" kern="0">
              <a:solidFill>
                <a:srgbClr val="515151"/>
              </a:solidFill>
            </a:endParaRPr>
          </a:p>
        </p:txBody>
      </p:sp>
      <p:sp>
        <p:nvSpPr>
          <p:cNvPr id="38" name="Rounded Rectangle 37">
            <a:extLst>
              <a:ext uri="{FF2B5EF4-FFF2-40B4-BE49-F238E27FC236}">
                <a16:creationId xmlns:a16="http://schemas.microsoft.com/office/drawing/2014/main" id="{FBD65D64-64A7-4042-8E61-4ED0CB331F21}"/>
              </a:ext>
            </a:extLst>
          </p:cNvPr>
          <p:cNvSpPr/>
          <p:nvPr/>
        </p:nvSpPr>
        <p:spPr>
          <a:xfrm>
            <a:off x="758825" y="4350667"/>
            <a:ext cx="1112866" cy="408326"/>
          </a:xfrm>
          <a:prstGeom prst="roundRect">
            <a:avLst>
              <a:gd name="adj" fmla="val 7474"/>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buSzPct val="75000"/>
            </a:pPr>
            <a:r>
              <a:rPr lang="en-US" sz="900" b="1" kern="0" err="1">
                <a:solidFill>
                  <a:srgbClr val="515151"/>
                </a:solidFill>
              </a:rPr>
              <a:t>BitGo</a:t>
            </a:r>
            <a:endParaRPr lang="en-US" sz="900" b="1" kern="0">
              <a:solidFill>
                <a:srgbClr val="515151"/>
              </a:solidFill>
            </a:endParaRPr>
          </a:p>
        </p:txBody>
      </p:sp>
      <p:sp>
        <p:nvSpPr>
          <p:cNvPr id="41" name="Rounded Rectangle 40">
            <a:extLst>
              <a:ext uri="{FF2B5EF4-FFF2-40B4-BE49-F238E27FC236}">
                <a16:creationId xmlns:a16="http://schemas.microsoft.com/office/drawing/2014/main" id="{91138DB7-4713-A144-9E74-4F4F6D0E693E}"/>
              </a:ext>
            </a:extLst>
          </p:cNvPr>
          <p:cNvSpPr/>
          <p:nvPr/>
        </p:nvSpPr>
        <p:spPr>
          <a:xfrm>
            <a:off x="1907332" y="4350667"/>
            <a:ext cx="1112866" cy="408326"/>
          </a:xfrm>
          <a:prstGeom prst="roundRect">
            <a:avLst>
              <a:gd name="adj" fmla="val 7474"/>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buSzPct val="75000"/>
            </a:pPr>
            <a:r>
              <a:rPr lang="en-US" sz="900" b="1" kern="0">
                <a:solidFill>
                  <a:srgbClr val="515151"/>
                </a:solidFill>
              </a:rPr>
              <a:t>CMT Digital</a:t>
            </a:r>
          </a:p>
        </p:txBody>
      </p:sp>
      <p:sp>
        <p:nvSpPr>
          <p:cNvPr id="54" name="Rectangle 53">
            <a:extLst>
              <a:ext uri="{FF2B5EF4-FFF2-40B4-BE49-F238E27FC236}">
                <a16:creationId xmlns:a16="http://schemas.microsoft.com/office/drawing/2014/main" id="{CE54F081-DFAF-6548-8134-BFDFA4AB66B4}"/>
              </a:ext>
            </a:extLst>
          </p:cNvPr>
          <p:cNvSpPr/>
          <p:nvPr/>
        </p:nvSpPr>
        <p:spPr>
          <a:xfrm>
            <a:off x="6198880" y="2483367"/>
            <a:ext cx="2679181" cy="3790111"/>
          </a:xfrm>
          <a:prstGeom prst="rect">
            <a:avLst/>
          </a:prstGeom>
          <a:solidFill>
            <a:schemeClr val="bg1"/>
          </a:solidFill>
          <a:ln>
            <a:noFill/>
          </a:ln>
          <a:effectLst>
            <a:outerShdw blurRad="127000" dist="25400" dir="5400000" algn="t"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a:extLst>
              <a:ext uri="{FF2B5EF4-FFF2-40B4-BE49-F238E27FC236}">
                <a16:creationId xmlns:a16="http://schemas.microsoft.com/office/drawing/2014/main" id="{F0503908-A0D3-FF48-ACB1-7C9C52A78C1D}"/>
              </a:ext>
            </a:extLst>
          </p:cNvPr>
          <p:cNvSpPr/>
          <p:nvPr/>
        </p:nvSpPr>
        <p:spPr>
          <a:xfrm>
            <a:off x="6407784" y="3241130"/>
            <a:ext cx="1112866" cy="408326"/>
          </a:xfrm>
          <a:prstGeom prst="roundRect">
            <a:avLst>
              <a:gd name="adj" fmla="val 7474"/>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buSzPct val="75000"/>
            </a:pPr>
            <a:r>
              <a:rPr lang="en-US" sz="900" b="1" kern="0">
                <a:solidFill>
                  <a:srgbClr val="515151"/>
                </a:solidFill>
              </a:rPr>
              <a:t>Anchorage Digital Bank</a:t>
            </a:r>
          </a:p>
        </p:txBody>
      </p:sp>
      <p:sp>
        <p:nvSpPr>
          <p:cNvPr id="57" name="Rounded Rectangle 56">
            <a:extLst>
              <a:ext uri="{FF2B5EF4-FFF2-40B4-BE49-F238E27FC236}">
                <a16:creationId xmlns:a16="http://schemas.microsoft.com/office/drawing/2014/main" id="{BA12DE88-25FB-7446-87ED-C7A67529B02B}"/>
              </a:ext>
            </a:extLst>
          </p:cNvPr>
          <p:cNvSpPr/>
          <p:nvPr/>
        </p:nvSpPr>
        <p:spPr>
          <a:xfrm>
            <a:off x="7556291" y="3241130"/>
            <a:ext cx="1112866" cy="408326"/>
          </a:xfrm>
          <a:prstGeom prst="roundRect">
            <a:avLst>
              <a:gd name="adj" fmla="val 7474"/>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buSzPct val="75000"/>
            </a:pPr>
            <a:r>
              <a:rPr lang="en-US" sz="900" b="1" kern="0" err="1">
                <a:solidFill>
                  <a:srgbClr val="515151"/>
                </a:solidFill>
              </a:rPr>
              <a:t>Paxos</a:t>
            </a:r>
            <a:r>
              <a:rPr lang="en-US" sz="900" b="1" kern="0">
                <a:solidFill>
                  <a:srgbClr val="515151"/>
                </a:solidFill>
              </a:rPr>
              <a:t> National Trust</a:t>
            </a:r>
          </a:p>
        </p:txBody>
      </p:sp>
      <p:sp>
        <p:nvSpPr>
          <p:cNvPr id="58" name="Rounded Rectangle 57">
            <a:extLst>
              <a:ext uri="{FF2B5EF4-FFF2-40B4-BE49-F238E27FC236}">
                <a16:creationId xmlns:a16="http://schemas.microsoft.com/office/drawing/2014/main" id="{FF3012D8-7819-A147-B15A-6083D88C36BB}"/>
              </a:ext>
            </a:extLst>
          </p:cNvPr>
          <p:cNvSpPr/>
          <p:nvPr/>
        </p:nvSpPr>
        <p:spPr>
          <a:xfrm>
            <a:off x="6407784" y="3684461"/>
            <a:ext cx="1112866" cy="408326"/>
          </a:xfrm>
          <a:prstGeom prst="roundRect">
            <a:avLst>
              <a:gd name="adj" fmla="val 7474"/>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buSzPct val="75000"/>
            </a:pPr>
            <a:r>
              <a:rPr lang="en-US" sz="900" b="1" kern="0" err="1">
                <a:solidFill>
                  <a:srgbClr val="515151"/>
                </a:solidFill>
              </a:rPr>
              <a:t>Protego</a:t>
            </a:r>
            <a:r>
              <a:rPr lang="en-US" sz="900" b="1" kern="0">
                <a:solidFill>
                  <a:srgbClr val="515151"/>
                </a:solidFill>
              </a:rPr>
              <a:t> Trust Bank</a:t>
            </a:r>
          </a:p>
        </p:txBody>
      </p:sp>
      <p:sp>
        <p:nvSpPr>
          <p:cNvPr id="59" name="Rounded Rectangle 58">
            <a:extLst>
              <a:ext uri="{FF2B5EF4-FFF2-40B4-BE49-F238E27FC236}">
                <a16:creationId xmlns:a16="http://schemas.microsoft.com/office/drawing/2014/main" id="{BEE27DD4-1DD2-3942-A855-465F9D7A3365}"/>
              </a:ext>
            </a:extLst>
          </p:cNvPr>
          <p:cNvSpPr/>
          <p:nvPr/>
        </p:nvSpPr>
        <p:spPr>
          <a:xfrm>
            <a:off x="7556291" y="3684461"/>
            <a:ext cx="1112866" cy="408326"/>
          </a:xfrm>
          <a:prstGeom prst="roundRect">
            <a:avLst>
              <a:gd name="adj" fmla="val 7474"/>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b="1" kern="0" err="1">
                <a:solidFill>
                  <a:srgbClr val="515151"/>
                </a:solidFill>
                <a:ea typeface="+mn-lt"/>
                <a:cs typeface="+mn-lt"/>
              </a:rPr>
              <a:t>BitPay</a:t>
            </a:r>
            <a:r>
              <a:rPr lang="en-US" sz="900" b="1" kern="0">
                <a:solidFill>
                  <a:srgbClr val="515151"/>
                </a:solidFill>
                <a:ea typeface="+mn-lt"/>
                <a:cs typeface="+mn-lt"/>
              </a:rPr>
              <a:t> National Trust Bank </a:t>
            </a:r>
            <a:endParaRPr lang="en-US" sz="900" kern="0">
              <a:solidFill>
                <a:srgbClr val="FFFFFF"/>
              </a:solidFill>
              <a:ea typeface="+mn-lt"/>
              <a:cs typeface="+mn-lt"/>
            </a:endParaRPr>
          </a:p>
          <a:p>
            <a:pPr algn="ctr"/>
            <a:r>
              <a:rPr lang="en-US" sz="600" b="1" kern="0">
                <a:solidFill>
                  <a:srgbClr val="515151"/>
                </a:solidFill>
                <a:ea typeface="+mn-lt"/>
                <a:cs typeface="+mn-lt"/>
              </a:rPr>
              <a:t>(application filed)</a:t>
            </a:r>
            <a:endParaRPr lang="en-US" sz="600" kern="0">
              <a:ea typeface="+mn-lt"/>
              <a:cs typeface="+mn-lt"/>
            </a:endParaRPr>
          </a:p>
        </p:txBody>
      </p:sp>
      <p:sp>
        <p:nvSpPr>
          <p:cNvPr id="8" name="Rectangle 7">
            <a:extLst>
              <a:ext uri="{FF2B5EF4-FFF2-40B4-BE49-F238E27FC236}">
                <a16:creationId xmlns:a16="http://schemas.microsoft.com/office/drawing/2014/main" id="{7EB570CA-2417-834C-B1A3-4FCAA7289937}"/>
              </a:ext>
            </a:extLst>
          </p:cNvPr>
          <p:cNvSpPr/>
          <p:nvPr/>
        </p:nvSpPr>
        <p:spPr>
          <a:xfrm>
            <a:off x="6356351" y="3003399"/>
            <a:ext cx="761747" cy="230832"/>
          </a:xfrm>
          <a:prstGeom prst="rect">
            <a:avLst/>
          </a:prstGeom>
        </p:spPr>
        <p:txBody>
          <a:bodyPr wrap="none">
            <a:spAutoFit/>
          </a:bodyPr>
          <a:lstStyle/>
          <a:p>
            <a:r>
              <a:rPr lang="en-US" sz="900" b="1" kern="0">
                <a:solidFill>
                  <a:srgbClr val="242527"/>
                </a:solidFill>
              </a:rPr>
              <a:t>OCC Trust</a:t>
            </a:r>
            <a:endParaRPr lang="en-US" sz="900" b="1">
              <a:solidFill>
                <a:srgbClr val="242527"/>
              </a:solidFill>
            </a:endParaRPr>
          </a:p>
        </p:txBody>
      </p:sp>
      <p:sp>
        <p:nvSpPr>
          <p:cNvPr id="7" name="Rounded Rectangle 6">
            <a:extLst>
              <a:ext uri="{FF2B5EF4-FFF2-40B4-BE49-F238E27FC236}">
                <a16:creationId xmlns:a16="http://schemas.microsoft.com/office/drawing/2014/main" id="{13E127EC-FB9E-0542-9FEC-49F4296DAD36}"/>
              </a:ext>
            </a:extLst>
          </p:cNvPr>
          <p:cNvSpPr/>
          <p:nvPr/>
        </p:nvSpPr>
        <p:spPr>
          <a:xfrm>
            <a:off x="6320371" y="3149065"/>
            <a:ext cx="2436199" cy="1035786"/>
          </a:xfrm>
          <a:custGeom>
            <a:avLst/>
            <a:gdLst>
              <a:gd name="connsiteX0" fmla="*/ 0 w 2470150"/>
              <a:gd name="connsiteY0" fmla="*/ 79903 h 1108075"/>
              <a:gd name="connsiteX1" fmla="*/ 79903 w 2470150"/>
              <a:gd name="connsiteY1" fmla="*/ 0 h 1108075"/>
              <a:gd name="connsiteX2" fmla="*/ 2390247 w 2470150"/>
              <a:gd name="connsiteY2" fmla="*/ 0 h 1108075"/>
              <a:gd name="connsiteX3" fmla="*/ 2470150 w 2470150"/>
              <a:gd name="connsiteY3" fmla="*/ 79903 h 1108075"/>
              <a:gd name="connsiteX4" fmla="*/ 2470150 w 2470150"/>
              <a:gd name="connsiteY4" fmla="*/ 1028172 h 1108075"/>
              <a:gd name="connsiteX5" fmla="*/ 2390247 w 2470150"/>
              <a:gd name="connsiteY5" fmla="*/ 1108075 h 1108075"/>
              <a:gd name="connsiteX6" fmla="*/ 79903 w 2470150"/>
              <a:gd name="connsiteY6" fmla="*/ 1108075 h 1108075"/>
              <a:gd name="connsiteX7" fmla="*/ 0 w 2470150"/>
              <a:gd name="connsiteY7" fmla="*/ 1028172 h 1108075"/>
              <a:gd name="connsiteX8" fmla="*/ 0 w 2470150"/>
              <a:gd name="connsiteY8" fmla="*/ 79903 h 1108075"/>
              <a:gd name="connsiteX0" fmla="*/ 0 w 2470150"/>
              <a:gd name="connsiteY0" fmla="*/ 79903 h 1108075"/>
              <a:gd name="connsiteX1" fmla="*/ 79903 w 2470150"/>
              <a:gd name="connsiteY1" fmla="*/ 0 h 1108075"/>
              <a:gd name="connsiteX2" fmla="*/ 774699 w 2470150"/>
              <a:gd name="connsiteY2" fmla="*/ 0 h 1108075"/>
              <a:gd name="connsiteX3" fmla="*/ 2390247 w 2470150"/>
              <a:gd name="connsiteY3" fmla="*/ 0 h 1108075"/>
              <a:gd name="connsiteX4" fmla="*/ 2470150 w 2470150"/>
              <a:gd name="connsiteY4" fmla="*/ 79903 h 1108075"/>
              <a:gd name="connsiteX5" fmla="*/ 2470150 w 2470150"/>
              <a:gd name="connsiteY5" fmla="*/ 1028172 h 1108075"/>
              <a:gd name="connsiteX6" fmla="*/ 2390247 w 2470150"/>
              <a:gd name="connsiteY6" fmla="*/ 1108075 h 1108075"/>
              <a:gd name="connsiteX7" fmla="*/ 79903 w 2470150"/>
              <a:gd name="connsiteY7" fmla="*/ 1108075 h 1108075"/>
              <a:gd name="connsiteX8" fmla="*/ 0 w 2470150"/>
              <a:gd name="connsiteY8" fmla="*/ 1028172 h 1108075"/>
              <a:gd name="connsiteX9" fmla="*/ 0 w 2470150"/>
              <a:gd name="connsiteY9" fmla="*/ 79903 h 1108075"/>
              <a:gd name="connsiteX0" fmla="*/ 0 w 2470150"/>
              <a:gd name="connsiteY0" fmla="*/ 79903 h 1108075"/>
              <a:gd name="connsiteX1" fmla="*/ 79903 w 2470150"/>
              <a:gd name="connsiteY1" fmla="*/ 0 h 1108075"/>
              <a:gd name="connsiteX2" fmla="*/ 660399 w 2470150"/>
              <a:gd name="connsiteY2" fmla="*/ 0 h 1108075"/>
              <a:gd name="connsiteX3" fmla="*/ 774699 w 2470150"/>
              <a:gd name="connsiteY3" fmla="*/ 0 h 1108075"/>
              <a:gd name="connsiteX4" fmla="*/ 2390247 w 2470150"/>
              <a:gd name="connsiteY4" fmla="*/ 0 h 1108075"/>
              <a:gd name="connsiteX5" fmla="*/ 2470150 w 2470150"/>
              <a:gd name="connsiteY5" fmla="*/ 79903 h 1108075"/>
              <a:gd name="connsiteX6" fmla="*/ 2470150 w 2470150"/>
              <a:gd name="connsiteY6" fmla="*/ 1028172 h 1108075"/>
              <a:gd name="connsiteX7" fmla="*/ 2390247 w 2470150"/>
              <a:gd name="connsiteY7" fmla="*/ 1108075 h 1108075"/>
              <a:gd name="connsiteX8" fmla="*/ 79903 w 2470150"/>
              <a:gd name="connsiteY8" fmla="*/ 1108075 h 1108075"/>
              <a:gd name="connsiteX9" fmla="*/ 0 w 2470150"/>
              <a:gd name="connsiteY9" fmla="*/ 1028172 h 1108075"/>
              <a:gd name="connsiteX10" fmla="*/ 0 w 2470150"/>
              <a:gd name="connsiteY10" fmla="*/ 79903 h 1108075"/>
              <a:gd name="connsiteX0" fmla="*/ 660399 w 2470150"/>
              <a:gd name="connsiteY0" fmla="*/ 0 h 1108075"/>
              <a:gd name="connsiteX1" fmla="*/ 774699 w 2470150"/>
              <a:gd name="connsiteY1" fmla="*/ 0 h 1108075"/>
              <a:gd name="connsiteX2" fmla="*/ 2390247 w 2470150"/>
              <a:gd name="connsiteY2" fmla="*/ 0 h 1108075"/>
              <a:gd name="connsiteX3" fmla="*/ 2470150 w 2470150"/>
              <a:gd name="connsiteY3" fmla="*/ 79903 h 1108075"/>
              <a:gd name="connsiteX4" fmla="*/ 2470150 w 2470150"/>
              <a:gd name="connsiteY4" fmla="*/ 1028172 h 1108075"/>
              <a:gd name="connsiteX5" fmla="*/ 2390247 w 2470150"/>
              <a:gd name="connsiteY5" fmla="*/ 1108075 h 1108075"/>
              <a:gd name="connsiteX6" fmla="*/ 79903 w 2470150"/>
              <a:gd name="connsiteY6" fmla="*/ 1108075 h 1108075"/>
              <a:gd name="connsiteX7" fmla="*/ 0 w 2470150"/>
              <a:gd name="connsiteY7" fmla="*/ 1028172 h 1108075"/>
              <a:gd name="connsiteX8" fmla="*/ 0 w 2470150"/>
              <a:gd name="connsiteY8" fmla="*/ 79903 h 1108075"/>
              <a:gd name="connsiteX9" fmla="*/ 79903 w 2470150"/>
              <a:gd name="connsiteY9" fmla="*/ 0 h 1108075"/>
              <a:gd name="connsiteX10" fmla="*/ 751839 w 2470150"/>
              <a:gd name="connsiteY10" fmla="*/ 91440 h 1108075"/>
              <a:gd name="connsiteX0" fmla="*/ 660399 w 2470150"/>
              <a:gd name="connsiteY0" fmla="*/ 0 h 1108075"/>
              <a:gd name="connsiteX1" fmla="*/ 774699 w 2470150"/>
              <a:gd name="connsiteY1" fmla="*/ 0 h 1108075"/>
              <a:gd name="connsiteX2" fmla="*/ 2390247 w 2470150"/>
              <a:gd name="connsiteY2" fmla="*/ 0 h 1108075"/>
              <a:gd name="connsiteX3" fmla="*/ 2470150 w 2470150"/>
              <a:gd name="connsiteY3" fmla="*/ 79903 h 1108075"/>
              <a:gd name="connsiteX4" fmla="*/ 2470150 w 2470150"/>
              <a:gd name="connsiteY4" fmla="*/ 1028172 h 1108075"/>
              <a:gd name="connsiteX5" fmla="*/ 2390247 w 2470150"/>
              <a:gd name="connsiteY5" fmla="*/ 1108075 h 1108075"/>
              <a:gd name="connsiteX6" fmla="*/ 79903 w 2470150"/>
              <a:gd name="connsiteY6" fmla="*/ 1108075 h 1108075"/>
              <a:gd name="connsiteX7" fmla="*/ 0 w 2470150"/>
              <a:gd name="connsiteY7" fmla="*/ 1028172 h 1108075"/>
              <a:gd name="connsiteX8" fmla="*/ 0 w 2470150"/>
              <a:gd name="connsiteY8" fmla="*/ 79903 h 1108075"/>
              <a:gd name="connsiteX9" fmla="*/ 79903 w 2470150"/>
              <a:gd name="connsiteY9" fmla="*/ 0 h 1108075"/>
              <a:gd name="connsiteX0" fmla="*/ 774699 w 2470150"/>
              <a:gd name="connsiteY0" fmla="*/ 0 h 1108075"/>
              <a:gd name="connsiteX1" fmla="*/ 2390247 w 2470150"/>
              <a:gd name="connsiteY1" fmla="*/ 0 h 1108075"/>
              <a:gd name="connsiteX2" fmla="*/ 2470150 w 2470150"/>
              <a:gd name="connsiteY2" fmla="*/ 79903 h 1108075"/>
              <a:gd name="connsiteX3" fmla="*/ 2470150 w 2470150"/>
              <a:gd name="connsiteY3" fmla="*/ 1028172 h 1108075"/>
              <a:gd name="connsiteX4" fmla="*/ 2390247 w 2470150"/>
              <a:gd name="connsiteY4" fmla="*/ 1108075 h 1108075"/>
              <a:gd name="connsiteX5" fmla="*/ 79903 w 2470150"/>
              <a:gd name="connsiteY5" fmla="*/ 1108075 h 1108075"/>
              <a:gd name="connsiteX6" fmla="*/ 0 w 2470150"/>
              <a:gd name="connsiteY6" fmla="*/ 1028172 h 1108075"/>
              <a:gd name="connsiteX7" fmla="*/ 0 w 2470150"/>
              <a:gd name="connsiteY7" fmla="*/ 79903 h 1108075"/>
              <a:gd name="connsiteX8" fmla="*/ 79903 w 2470150"/>
              <a:gd name="connsiteY8" fmla="*/ 0 h 110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0150" h="1108075">
                <a:moveTo>
                  <a:pt x="774699" y="0"/>
                </a:moveTo>
                <a:lnTo>
                  <a:pt x="2390247" y="0"/>
                </a:lnTo>
                <a:cubicBezTo>
                  <a:pt x="2434376" y="0"/>
                  <a:pt x="2470150" y="35774"/>
                  <a:pt x="2470150" y="79903"/>
                </a:cubicBezTo>
                <a:lnTo>
                  <a:pt x="2470150" y="1028172"/>
                </a:lnTo>
                <a:cubicBezTo>
                  <a:pt x="2470150" y="1072301"/>
                  <a:pt x="2434376" y="1108075"/>
                  <a:pt x="2390247" y="1108075"/>
                </a:cubicBezTo>
                <a:lnTo>
                  <a:pt x="79903" y="1108075"/>
                </a:lnTo>
                <a:cubicBezTo>
                  <a:pt x="35774" y="1108075"/>
                  <a:pt x="0" y="1072301"/>
                  <a:pt x="0" y="1028172"/>
                </a:cubicBezTo>
                <a:lnTo>
                  <a:pt x="0" y="79903"/>
                </a:lnTo>
                <a:cubicBezTo>
                  <a:pt x="0" y="35774"/>
                  <a:pt x="35774" y="0"/>
                  <a:pt x="79903" y="0"/>
                </a:cubicBezTo>
              </a:path>
            </a:pathLst>
          </a:custGeom>
          <a:noFill/>
          <a:ln>
            <a:solidFill>
              <a:srgbClr val="E1E1E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a:extLst>
              <a:ext uri="{FF2B5EF4-FFF2-40B4-BE49-F238E27FC236}">
                <a16:creationId xmlns:a16="http://schemas.microsoft.com/office/drawing/2014/main" id="{34030841-72AF-3348-AA46-B0B9E60D0FA3}"/>
              </a:ext>
            </a:extLst>
          </p:cNvPr>
          <p:cNvSpPr/>
          <p:nvPr/>
        </p:nvSpPr>
        <p:spPr>
          <a:xfrm>
            <a:off x="6407784" y="4641447"/>
            <a:ext cx="1112866" cy="408326"/>
          </a:xfrm>
          <a:prstGeom prst="roundRect">
            <a:avLst>
              <a:gd name="adj" fmla="val 7474"/>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buSzPct val="75000"/>
            </a:pPr>
            <a:r>
              <a:rPr lang="en-US" sz="900" b="1" kern="0">
                <a:solidFill>
                  <a:srgbClr val="515151"/>
                </a:solidFill>
              </a:rPr>
              <a:t>Avanti</a:t>
            </a:r>
          </a:p>
        </p:txBody>
      </p:sp>
      <p:sp>
        <p:nvSpPr>
          <p:cNvPr id="66" name="Rounded Rectangle 65">
            <a:extLst>
              <a:ext uri="{FF2B5EF4-FFF2-40B4-BE49-F238E27FC236}">
                <a16:creationId xmlns:a16="http://schemas.microsoft.com/office/drawing/2014/main" id="{77F53994-DDAF-2C4F-B1BB-06124B806B54}"/>
              </a:ext>
            </a:extLst>
          </p:cNvPr>
          <p:cNvSpPr/>
          <p:nvPr/>
        </p:nvSpPr>
        <p:spPr>
          <a:xfrm>
            <a:off x="7556291" y="4641447"/>
            <a:ext cx="1112866" cy="408326"/>
          </a:xfrm>
          <a:prstGeom prst="roundRect">
            <a:avLst>
              <a:gd name="adj" fmla="val 7474"/>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buSzPct val="75000"/>
            </a:pPr>
            <a:r>
              <a:rPr lang="en-US" sz="900" b="1" kern="0">
                <a:solidFill>
                  <a:srgbClr val="515151"/>
                </a:solidFill>
              </a:rPr>
              <a:t>Kraken</a:t>
            </a:r>
          </a:p>
        </p:txBody>
      </p:sp>
      <p:sp>
        <p:nvSpPr>
          <p:cNvPr id="69" name="Rectangle 68">
            <a:extLst>
              <a:ext uri="{FF2B5EF4-FFF2-40B4-BE49-F238E27FC236}">
                <a16:creationId xmlns:a16="http://schemas.microsoft.com/office/drawing/2014/main" id="{D6C18DE7-69D0-534B-8387-01AC75A442D8}"/>
              </a:ext>
            </a:extLst>
          </p:cNvPr>
          <p:cNvSpPr/>
          <p:nvPr/>
        </p:nvSpPr>
        <p:spPr>
          <a:xfrm>
            <a:off x="6356351" y="4403716"/>
            <a:ext cx="1383712" cy="230832"/>
          </a:xfrm>
          <a:prstGeom prst="rect">
            <a:avLst/>
          </a:prstGeom>
        </p:spPr>
        <p:txBody>
          <a:bodyPr wrap="none">
            <a:spAutoFit/>
          </a:bodyPr>
          <a:lstStyle/>
          <a:p>
            <a:r>
              <a:rPr lang="en-US" sz="900" b="1" kern="0">
                <a:solidFill>
                  <a:srgbClr val="242527"/>
                </a:solidFill>
              </a:rPr>
              <a:t>Wyoming SPDI Banks</a:t>
            </a:r>
          </a:p>
        </p:txBody>
      </p:sp>
      <p:sp>
        <p:nvSpPr>
          <p:cNvPr id="70" name="Rounded Rectangle 6">
            <a:extLst>
              <a:ext uri="{FF2B5EF4-FFF2-40B4-BE49-F238E27FC236}">
                <a16:creationId xmlns:a16="http://schemas.microsoft.com/office/drawing/2014/main" id="{48242A2F-9F93-B443-9291-CC48FE0C8082}"/>
              </a:ext>
            </a:extLst>
          </p:cNvPr>
          <p:cNvSpPr/>
          <p:nvPr/>
        </p:nvSpPr>
        <p:spPr>
          <a:xfrm>
            <a:off x="6320371" y="4548663"/>
            <a:ext cx="2436199" cy="582936"/>
          </a:xfrm>
          <a:custGeom>
            <a:avLst/>
            <a:gdLst>
              <a:gd name="connsiteX0" fmla="*/ 0 w 2470150"/>
              <a:gd name="connsiteY0" fmla="*/ 79903 h 1108075"/>
              <a:gd name="connsiteX1" fmla="*/ 79903 w 2470150"/>
              <a:gd name="connsiteY1" fmla="*/ 0 h 1108075"/>
              <a:gd name="connsiteX2" fmla="*/ 2390247 w 2470150"/>
              <a:gd name="connsiteY2" fmla="*/ 0 h 1108075"/>
              <a:gd name="connsiteX3" fmla="*/ 2470150 w 2470150"/>
              <a:gd name="connsiteY3" fmla="*/ 79903 h 1108075"/>
              <a:gd name="connsiteX4" fmla="*/ 2470150 w 2470150"/>
              <a:gd name="connsiteY4" fmla="*/ 1028172 h 1108075"/>
              <a:gd name="connsiteX5" fmla="*/ 2390247 w 2470150"/>
              <a:gd name="connsiteY5" fmla="*/ 1108075 h 1108075"/>
              <a:gd name="connsiteX6" fmla="*/ 79903 w 2470150"/>
              <a:gd name="connsiteY6" fmla="*/ 1108075 h 1108075"/>
              <a:gd name="connsiteX7" fmla="*/ 0 w 2470150"/>
              <a:gd name="connsiteY7" fmla="*/ 1028172 h 1108075"/>
              <a:gd name="connsiteX8" fmla="*/ 0 w 2470150"/>
              <a:gd name="connsiteY8" fmla="*/ 79903 h 1108075"/>
              <a:gd name="connsiteX0" fmla="*/ 0 w 2470150"/>
              <a:gd name="connsiteY0" fmla="*/ 79903 h 1108075"/>
              <a:gd name="connsiteX1" fmla="*/ 79903 w 2470150"/>
              <a:gd name="connsiteY1" fmla="*/ 0 h 1108075"/>
              <a:gd name="connsiteX2" fmla="*/ 774699 w 2470150"/>
              <a:gd name="connsiteY2" fmla="*/ 0 h 1108075"/>
              <a:gd name="connsiteX3" fmla="*/ 2390247 w 2470150"/>
              <a:gd name="connsiteY3" fmla="*/ 0 h 1108075"/>
              <a:gd name="connsiteX4" fmla="*/ 2470150 w 2470150"/>
              <a:gd name="connsiteY4" fmla="*/ 79903 h 1108075"/>
              <a:gd name="connsiteX5" fmla="*/ 2470150 w 2470150"/>
              <a:gd name="connsiteY5" fmla="*/ 1028172 h 1108075"/>
              <a:gd name="connsiteX6" fmla="*/ 2390247 w 2470150"/>
              <a:gd name="connsiteY6" fmla="*/ 1108075 h 1108075"/>
              <a:gd name="connsiteX7" fmla="*/ 79903 w 2470150"/>
              <a:gd name="connsiteY7" fmla="*/ 1108075 h 1108075"/>
              <a:gd name="connsiteX8" fmla="*/ 0 w 2470150"/>
              <a:gd name="connsiteY8" fmla="*/ 1028172 h 1108075"/>
              <a:gd name="connsiteX9" fmla="*/ 0 w 2470150"/>
              <a:gd name="connsiteY9" fmla="*/ 79903 h 1108075"/>
              <a:gd name="connsiteX0" fmla="*/ 0 w 2470150"/>
              <a:gd name="connsiteY0" fmla="*/ 79903 h 1108075"/>
              <a:gd name="connsiteX1" fmla="*/ 79903 w 2470150"/>
              <a:gd name="connsiteY1" fmla="*/ 0 h 1108075"/>
              <a:gd name="connsiteX2" fmla="*/ 660399 w 2470150"/>
              <a:gd name="connsiteY2" fmla="*/ 0 h 1108075"/>
              <a:gd name="connsiteX3" fmla="*/ 774699 w 2470150"/>
              <a:gd name="connsiteY3" fmla="*/ 0 h 1108075"/>
              <a:gd name="connsiteX4" fmla="*/ 2390247 w 2470150"/>
              <a:gd name="connsiteY4" fmla="*/ 0 h 1108075"/>
              <a:gd name="connsiteX5" fmla="*/ 2470150 w 2470150"/>
              <a:gd name="connsiteY5" fmla="*/ 79903 h 1108075"/>
              <a:gd name="connsiteX6" fmla="*/ 2470150 w 2470150"/>
              <a:gd name="connsiteY6" fmla="*/ 1028172 h 1108075"/>
              <a:gd name="connsiteX7" fmla="*/ 2390247 w 2470150"/>
              <a:gd name="connsiteY7" fmla="*/ 1108075 h 1108075"/>
              <a:gd name="connsiteX8" fmla="*/ 79903 w 2470150"/>
              <a:gd name="connsiteY8" fmla="*/ 1108075 h 1108075"/>
              <a:gd name="connsiteX9" fmla="*/ 0 w 2470150"/>
              <a:gd name="connsiteY9" fmla="*/ 1028172 h 1108075"/>
              <a:gd name="connsiteX10" fmla="*/ 0 w 2470150"/>
              <a:gd name="connsiteY10" fmla="*/ 79903 h 1108075"/>
              <a:gd name="connsiteX0" fmla="*/ 660399 w 2470150"/>
              <a:gd name="connsiteY0" fmla="*/ 0 h 1108075"/>
              <a:gd name="connsiteX1" fmla="*/ 774699 w 2470150"/>
              <a:gd name="connsiteY1" fmla="*/ 0 h 1108075"/>
              <a:gd name="connsiteX2" fmla="*/ 2390247 w 2470150"/>
              <a:gd name="connsiteY2" fmla="*/ 0 h 1108075"/>
              <a:gd name="connsiteX3" fmla="*/ 2470150 w 2470150"/>
              <a:gd name="connsiteY3" fmla="*/ 79903 h 1108075"/>
              <a:gd name="connsiteX4" fmla="*/ 2470150 w 2470150"/>
              <a:gd name="connsiteY4" fmla="*/ 1028172 h 1108075"/>
              <a:gd name="connsiteX5" fmla="*/ 2390247 w 2470150"/>
              <a:gd name="connsiteY5" fmla="*/ 1108075 h 1108075"/>
              <a:gd name="connsiteX6" fmla="*/ 79903 w 2470150"/>
              <a:gd name="connsiteY6" fmla="*/ 1108075 h 1108075"/>
              <a:gd name="connsiteX7" fmla="*/ 0 w 2470150"/>
              <a:gd name="connsiteY7" fmla="*/ 1028172 h 1108075"/>
              <a:gd name="connsiteX8" fmla="*/ 0 w 2470150"/>
              <a:gd name="connsiteY8" fmla="*/ 79903 h 1108075"/>
              <a:gd name="connsiteX9" fmla="*/ 79903 w 2470150"/>
              <a:gd name="connsiteY9" fmla="*/ 0 h 1108075"/>
              <a:gd name="connsiteX10" fmla="*/ 751839 w 2470150"/>
              <a:gd name="connsiteY10" fmla="*/ 91440 h 1108075"/>
              <a:gd name="connsiteX0" fmla="*/ 660399 w 2470150"/>
              <a:gd name="connsiteY0" fmla="*/ 0 h 1108075"/>
              <a:gd name="connsiteX1" fmla="*/ 774699 w 2470150"/>
              <a:gd name="connsiteY1" fmla="*/ 0 h 1108075"/>
              <a:gd name="connsiteX2" fmla="*/ 2390247 w 2470150"/>
              <a:gd name="connsiteY2" fmla="*/ 0 h 1108075"/>
              <a:gd name="connsiteX3" fmla="*/ 2470150 w 2470150"/>
              <a:gd name="connsiteY3" fmla="*/ 79903 h 1108075"/>
              <a:gd name="connsiteX4" fmla="*/ 2470150 w 2470150"/>
              <a:gd name="connsiteY4" fmla="*/ 1028172 h 1108075"/>
              <a:gd name="connsiteX5" fmla="*/ 2390247 w 2470150"/>
              <a:gd name="connsiteY5" fmla="*/ 1108075 h 1108075"/>
              <a:gd name="connsiteX6" fmla="*/ 79903 w 2470150"/>
              <a:gd name="connsiteY6" fmla="*/ 1108075 h 1108075"/>
              <a:gd name="connsiteX7" fmla="*/ 0 w 2470150"/>
              <a:gd name="connsiteY7" fmla="*/ 1028172 h 1108075"/>
              <a:gd name="connsiteX8" fmla="*/ 0 w 2470150"/>
              <a:gd name="connsiteY8" fmla="*/ 79903 h 1108075"/>
              <a:gd name="connsiteX9" fmla="*/ 79903 w 2470150"/>
              <a:gd name="connsiteY9" fmla="*/ 0 h 1108075"/>
              <a:gd name="connsiteX0" fmla="*/ 774699 w 2470150"/>
              <a:gd name="connsiteY0" fmla="*/ 0 h 1108075"/>
              <a:gd name="connsiteX1" fmla="*/ 2390247 w 2470150"/>
              <a:gd name="connsiteY1" fmla="*/ 0 h 1108075"/>
              <a:gd name="connsiteX2" fmla="*/ 2470150 w 2470150"/>
              <a:gd name="connsiteY2" fmla="*/ 79903 h 1108075"/>
              <a:gd name="connsiteX3" fmla="*/ 2470150 w 2470150"/>
              <a:gd name="connsiteY3" fmla="*/ 1028172 h 1108075"/>
              <a:gd name="connsiteX4" fmla="*/ 2390247 w 2470150"/>
              <a:gd name="connsiteY4" fmla="*/ 1108075 h 1108075"/>
              <a:gd name="connsiteX5" fmla="*/ 79903 w 2470150"/>
              <a:gd name="connsiteY5" fmla="*/ 1108075 h 1108075"/>
              <a:gd name="connsiteX6" fmla="*/ 0 w 2470150"/>
              <a:gd name="connsiteY6" fmla="*/ 1028172 h 1108075"/>
              <a:gd name="connsiteX7" fmla="*/ 0 w 2470150"/>
              <a:gd name="connsiteY7" fmla="*/ 79903 h 1108075"/>
              <a:gd name="connsiteX8" fmla="*/ 79903 w 2470150"/>
              <a:gd name="connsiteY8" fmla="*/ 0 h 1108075"/>
              <a:gd name="connsiteX0" fmla="*/ 774699 w 2470150"/>
              <a:gd name="connsiteY0" fmla="*/ 1368 h 1109443"/>
              <a:gd name="connsiteX1" fmla="*/ 1388564 w 2470150"/>
              <a:gd name="connsiteY1" fmla="*/ 0 h 1109443"/>
              <a:gd name="connsiteX2" fmla="*/ 2390247 w 2470150"/>
              <a:gd name="connsiteY2" fmla="*/ 1368 h 1109443"/>
              <a:gd name="connsiteX3" fmla="*/ 2470150 w 2470150"/>
              <a:gd name="connsiteY3" fmla="*/ 81271 h 1109443"/>
              <a:gd name="connsiteX4" fmla="*/ 2470150 w 2470150"/>
              <a:gd name="connsiteY4" fmla="*/ 1029540 h 1109443"/>
              <a:gd name="connsiteX5" fmla="*/ 2390247 w 2470150"/>
              <a:gd name="connsiteY5" fmla="*/ 1109443 h 1109443"/>
              <a:gd name="connsiteX6" fmla="*/ 79903 w 2470150"/>
              <a:gd name="connsiteY6" fmla="*/ 1109443 h 1109443"/>
              <a:gd name="connsiteX7" fmla="*/ 0 w 2470150"/>
              <a:gd name="connsiteY7" fmla="*/ 1029540 h 1109443"/>
              <a:gd name="connsiteX8" fmla="*/ 0 w 2470150"/>
              <a:gd name="connsiteY8" fmla="*/ 81271 h 1109443"/>
              <a:gd name="connsiteX9" fmla="*/ 79903 w 2470150"/>
              <a:gd name="connsiteY9" fmla="*/ 1368 h 1109443"/>
              <a:gd name="connsiteX0" fmla="*/ 1388564 w 2470150"/>
              <a:gd name="connsiteY0" fmla="*/ 0 h 1109443"/>
              <a:gd name="connsiteX1" fmla="*/ 2390247 w 2470150"/>
              <a:gd name="connsiteY1" fmla="*/ 1368 h 1109443"/>
              <a:gd name="connsiteX2" fmla="*/ 2470150 w 2470150"/>
              <a:gd name="connsiteY2" fmla="*/ 81271 h 1109443"/>
              <a:gd name="connsiteX3" fmla="*/ 2470150 w 2470150"/>
              <a:gd name="connsiteY3" fmla="*/ 1029540 h 1109443"/>
              <a:gd name="connsiteX4" fmla="*/ 2390247 w 2470150"/>
              <a:gd name="connsiteY4" fmla="*/ 1109443 h 1109443"/>
              <a:gd name="connsiteX5" fmla="*/ 79903 w 2470150"/>
              <a:gd name="connsiteY5" fmla="*/ 1109443 h 1109443"/>
              <a:gd name="connsiteX6" fmla="*/ 0 w 2470150"/>
              <a:gd name="connsiteY6" fmla="*/ 1029540 h 1109443"/>
              <a:gd name="connsiteX7" fmla="*/ 0 w 2470150"/>
              <a:gd name="connsiteY7" fmla="*/ 81271 h 1109443"/>
              <a:gd name="connsiteX8" fmla="*/ 79903 w 2470150"/>
              <a:gd name="connsiteY8" fmla="*/ 1368 h 110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0150" h="1109443">
                <a:moveTo>
                  <a:pt x="1388564" y="0"/>
                </a:moveTo>
                <a:lnTo>
                  <a:pt x="2390247" y="1368"/>
                </a:lnTo>
                <a:cubicBezTo>
                  <a:pt x="2434376" y="1368"/>
                  <a:pt x="2470150" y="37142"/>
                  <a:pt x="2470150" y="81271"/>
                </a:cubicBezTo>
                <a:lnTo>
                  <a:pt x="2470150" y="1029540"/>
                </a:lnTo>
                <a:cubicBezTo>
                  <a:pt x="2470150" y="1073669"/>
                  <a:pt x="2434376" y="1109443"/>
                  <a:pt x="2390247" y="1109443"/>
                </a:cubicBezTo>
                <a:lnTo>
                  <a:pt x="79903" y="1109443"/>
                </a:lnTo>
                <a:cubicBezTo>
                  <a:pt x="35774" y="1109443"/>
                  <a:pt x="0" y="1073669"/>
                  <a:pt x="0" y="1029540"/>
                </a:cubicBezTo>
                <a:lnTo>
                  <a:pt x="0" y="81271"/>
                </a:lnTo>
                <a:cubicBezTo>
                  <a:pt x="0" y="37142"/>
                  <a:pt x="35774" y="1368"/>
                  <a:pt x="79903" y="1368"/>
                </a:cubicBezTo>
              </a:path>
            </a:pathLst>
          </a:custGeom>
          <a:noFill/>
          <a:ln>
            <a:solidFill>
              <a:srgbClr val="E1E1E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a:extLst>
              <a:ext uri="{FF2B5EF4-FFF2-40B4-BE49-F238E27FC236}">
                <a16:creationId xmlns:a16="http://schemas.microsoft.com/office/drawing/2014/main" id="{E979A3D0-EFD3-0947-98D3-3DB6D35DFC51}"/>
              </a:ext>
            </a:extLst>
          </p:cNvPr>
          <p:cNvSpPr/>
          <p:nvPr/>
        </p:nvSpPr>
        <p:spPr>
          <a:xfrm>
            <a:off x="6407784" y="5585168"/>
            <a:ext cx="1112866" cy="408326"/>
          </a:xfrm>
          <a:prstGeom prst="roundRect">
            <a:avLst>
              <a:gd name="adj" fmla="val 7474"/>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buSzPct val="75000"/>
            </a:pPr>
            <a:r>
              <a:rPr lang="en-US" sz="900" b="1" kern="0">
                <a:solidFill>
                  <a:srgbClr val="515151"/>
                </a:solidFill>
              </a:rPr>
              <a:t>Coinbase Custody</a:t>
            </a:r>
          </a:p>
        </p:txBody>
      </p:sp>
      <p:sp>
        <p:nvSpPr>
          <p:cNvPr id="72" name="Rounded Rectangle 71">
            <a:extLst>
              <a:ext uri="{FF2B5EF4-FFF2-40B4-BE49-F238E27FC236}">
                <a16:creationId xmlns:a16="http://schemas.microsoft.com/office/drawing/2014/main" id="{7D610E90-CFEA-0749-85CD-E9E6CDFED898}"/>
              </a:ext>
            </a:extLst>
          </p:cNvPr>
          <p:cNvSpPr/>
          <p:nvPr/>
        </p:nvSpPr>
        <p:spPr>
          <a:xfrm>
            <a:off x="7556291" y="5585168"/>
            <a:ext cx="1112866" cy="408326"/>
          </a:xfrm>
          <a:prstGeom prst="roundRect">
            <a:avLst>
              <a:gd name="adj" fmla="val 7474"/>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buSzPct val="75000"/>
            </a:pPr>
            <a:r>
              <a:rPr lang="en-US" sz="900" b="1" kern="0">
                <a:solidFill>
                  <a:srgbClr val="515151"/>
                </a:solidFill>
              </a:rPr>
              <a:t>NYDIG</a:t>
            </a:r>
          </a:p>
        </p:txBody>
      </p:sp>
      <p:sp>
        <p:nvSpPr>
          <p:cNvPr id="73" name="Rectangle 72">
            <a:extLst>
              <a:ext uri="{FF2B5EF4-FFF2-40B4-BE49-F238E27FC236}">
                <a16:creationId xmlns:a16="http://schemas.microsoft.com/office/drawing/2014/main" id="{5F86170D-786C-0A4C-B901-2E311D249BD2}"/>
              </a:ext>
            </a:extLst>
          </p:cNvPr>
          <p:cNvSpPr/>
          <p:nvPr/>
        </p:nvSpPr>
        <p:spPr>
          <a:xfrm>
            <a:off x="6356351" y="5347437"/>
            <a:ext cx="1287532" cy="230832"/>
          </a:xfrm>
          <a:prstGeom prst="rect">
            <a:avLst/>
          </a:prstGeom>
        </p:spPr>
        <p:txBody>
          <a:bodyPr wrap="none">
            <a:spAutoFit/>
          </a:bodyPr>
          <a:lstStyle/>
          <a:p>
            <a:r>
              <a:rPr lang="en-US" sz="900" b="1" kern="0">
                <a:solidFill>
                  <a:srgbClr val="242527"/>
                </a:solidFill>
              </a:rPr>
              <a:t>New York </a:t>
            </a:r>
            <a:r>
              <a:rPr lang="en-US" sz="900" b="1" kern="0" err="1">
                <a:solidFill>
                  <a:srgbClr val="242527"/>
                </a:solidFill>
              </a:rPr>
              <a:t>Bitlicense</a:t>
            </a:r>
            <a:endParaRPr lang="en-US" sz="900" b="1" kern="0">
              <a:solidFill>
                <a:srgbClr val="242527"/>
              </a:solidFill>
            </a:endParaRPr>
          </a:p>
        </p:txBody>
      </p:sp>
      <p:sp>
        <p:nvSpPr>
          <p:cNvPr id="74" name="Rounded Rectangle 6">
            <a:extLst>
              <a:ext uri="{FF2B5EF4-FFF2-40B4-BE49-F238E27FC236}">
                <a16:creationId xmlns:a16="http://schemas.microsoft.com/office/drawing/2014/main" id="{0C78ADDD-784B-1848-A669-9B02170A853B}"/>
              </a:ext>
            </a:extLst>
          </p:cNvPr>
          <p:cNvSpPr/>
          <p:nvPr/>
        </p:nvSpPr>
        <p:spPr>
          <a:xfrm>
            <a:off x="6320371" y="5492384"/>
            <a:ext cx="2436199" cy="582936"/>
          </a:xfrm>
          <a:custGeom>
            <a:avLst/>
            <a:gdLst>
              <a:gd name="connsiteX0" fmla="*/ 0 w 2470150"/>
              <a:gd name="connsiteY0" fmla="*/ 79903 h 1108075"/>
              <a:gd name="connsiteX1" fmla="*/ 79903 w 2470150"/>
              <a:gd name="connsiteY1" fmla="*/ 0 h 1108075"/>
              <a:gd name="connsiteX2" fmla="*/ 2390247 w 2470150"/>
              <a:gd name="connsiteY2" fmla="*/ 0 h 1108075"/>
              <a:gd name="connsiteX3" fmla="*/ 2470150 w 2470150"/>
              <a:gd name="connsiteY3" fmla="*/ 79903 h 1108075"/>
              <a:gd name="connsiteX4" fmla="*/ 2470150 w 2470150"/>
              <a:gd name="connsiteY4" fmla="*/ 1028172 h 1108075"/>
              <a:gd name="connsiteX5" fmla="*/ 2390247 w 2470150"/>
              <a:gd name="connsiteY5" fmla="*/ 1108075 h 1108075"/>
              <a:gd name="connsiteX6" fmla="*/ 79903 w 2470150"/>
              <a:gd name="connsiteY6" fmla="*/ 1108075 h 1108075"/>
              <a:gd name="connsiteX7" fmla="*/ 0 w 2470150"/>
              <a:gd name="connsiteY7" fmla="*/ 1028172 h 1108075"/>
              <a:gd name="connsiteX8" fmla="*/ 0 w 2470150"/>
              <a:gd name="connsiteY8" fmla="*/ 79903 h 1108075"/>
              <a:gd name="connsiteX0" fmla="*/ 0 w 2470150"/>
              <a:gd name="connsiteY0" fmla="*/ 79903 h 1108075"/>
              <a:gd name="connsiteX1" fmla="*/ 79903 w 2470150"/>
              <a:gd name="connsiteY1" fmla="*/ 0 h 1108075"/>
              <a:gd name="connsiteX2" fmla="*/ 774699 w 2470150"/>
              <a:gd name="connsiteY2" fmla="*/ 0 h 1108075"/>
              <a:gd name="connsiteX3" fmla="*/ 2390247 w 2470150"/>
              <a:gd name="connsiteY3" fmla="*/ 0 h 1108075"/>
              <a:gd name="connsiteX4" fmla="*/ 2470150 w 2470150"/>
              <a:gd name="connsiteY4" fmla="*/ 79903 h 1108075"/>
              <a:gd name="connsiteX5" fmla="*/ 2470150 w 2470150"/>
              <a:gd name="connsiteY5" fmla="*/ 1028172 h 1108075"/>
              <a:gd name="connsiteX6" fmla="*/ 2390247 w 2470150"/>
              <a:gd name="connsiteY6" fmla="*/ 1108075 h 1108075"/>
              <a:gd name="connsiteX7" fmla="*/ 79903 w 2470150"/>
              <a:gd name="connsiteY7" fmla="*/ 1108075 h 1108075"/>
              <a:gd name="connsiteX8" fmla="*/ 0 w 2470150"/>
              <a:gd name="connsiteY8" fmla="*/ 1028172 h 1108075"/>
              <a:gd name="connsiteX9" fmla="*/ 0 w 2470150"/>
              <a:gd name="connsiteY9" fmla="*/ 79903 h 1108075"/>
              <a:gd name="connsiteX0" fmla="*/ 0 w 2470150"/>
              <a:gd name="connsiteY0" fmla="*/ 79903 h 1108075"/>
              <a:gd name="connsiteX1" fmla="*/ 79903 w 2470150"/>
              <a:gd name="connsiteY1" fmla="*/ 0 h 1108075"/>
              <a:gd name="connsiteX2" fmla="*/ 660399 w 2470150"/>
              <a:gd name="connsiteY2" fmla="*/ 0 h 1108075"/>
              <a:gd name="connsiteX3" fmla="*/ 774699 w 2470150"/>
              <a:gd name="connsiteY3" fmla="*/ 0 h 1108075"/>
              <a:gd name="connsiteX4" fmla="*/ 2390247 w 2470150"/>
              <a:gd name="connsiteY4" fmla="*/ 0 h 1108075"/>
              <a:gd name="connsiteX5" fmla="*/ 2470150 w 2470150"/>
              <a:gd name="connsiteY5" fmla="*/ 79903 h 1108075"/>
              <a:gd name="connsiteX6" fmla="*/ 2470150 w 2470150"/>
              <a:gd name="connsiteY6" fmla="*/ 1028172 h 1108075"/>
              <a:gd name="connsiteX7" fmla="*/ 2390247 w 2470150"/>
              <a:gd name="connsiteY7" fmla="*/ 1108075 h 1108075"/>
              <a:gd name="connsiteX8" fmla="*/ 79903 w 2470150"/>
              <a:gd name="connsiteY8" fmla="*/ 1108075 h 1108075"/>
              <a:gd name="connsiteX9" fmla="*/ 0 w 2470150"/>
              <a:gd name="connsiteY9" fmla="*/ 1028172 h 1108075"/>
              <a:gd name="connsiteX10" fmla="*/ 0 w 2470150"/>
              <a:gd name="connsiteY10" fmla="*/ 79903 h 1108075"/>
              <a:gd name="connsiteX0" fmla="*/ 660399 w 2470150"/>
              <a:gd name="connsiteY0" fmla="*/ 0 h 1108075"/>
              <a:gd name="connsiteX1" fmla="*/ 774699 w 2470150"/>
              <a:gd name="connsiteY1" fmla="*/ 0 h 1108075"/>
              <a:gd name="connsiteX2" fmla="*/ 2390247 w 2470150"/>
              <a:gd name="connsiteY2" fmla="*/ 0 h 1108075"/>
              <a:gd name="connsiteX3" fmla="*/ 2470150 w 2470150"/>
              <a:gd name="connsiteY3" fmla="*/ 79903 h 1108075"/>
              <a:gd name="connsiteX4" fmla="*/ 2470150 w 2470150"/>
              <a:gd name="connsiteY4" fmla="*/ 1028172 h 1108075"/>
              <a:gd name="connsiteX5" fmla="*/ 2390247 w 2470150"/>
              <a:gd name="connsiteY5" fmla="*/ 1108075 h 1108075"/>
              <a:gd name="connsiteX6" fmla="*/ 79903 w 2470150"/>
              <a:gd name="connsiteY6" fmla="*/ 1108075 h 1108075"/>
              <a:gd name="connsiteX7" fmla="*/ 0 w 2470150"/>
              <a:gd name="connsiteY7" fmla="*/ 1028172 h 1108075"/>
              <a:gd name="connsiteX8" fmla="*/ 0 w 2470150"/>
              <a:gd name="connsiteY8" fmla="*/ 79903 h 1108075"/>
              <a:gd name="connsiteX9" fmla="*/ 79903 w 2470150"/>
              <a:gd name="connsiteY9" fmla="*/ 0 h 1108075"/>
              <a:gd name="connsiteX10" fmla="*/ 751839 w 2470150"/>
              <a:gd name="connsiteY10" fmla="*/ 91440 h 1108075"/>
              <a:gd name="connsiteX0" fmla="*/ 660399 w 2470150"/>
              <a:gd name="connsiteY0" fmla="*/ 0 h 1108075"/>
              <a:gd name="connsiteX1" fmla="*/ 774699 w 2470150"/>
              <a:gd name="connsiteY1" fmla="*/ 0 h 1108075"/>
              <a:gd name="connsiteX2" fmla="*/ 2390247 w 2470150"/>
              <a:gd name="connsiteY2" fmla="*/ 0 h 1108075"/>
              <a:gd name="connsiteX3" fmla="*/ 2470150 w 2470150"/>
              <a:gd name="connsiteY3" fmla="*/ 79903 h 1108075"/>
              <a:gd name="connsiteX4" fmla="*/ 2470150 w 2470150"/>
              <a:gd name="connsiteY4" fmla="*/ 1028172 h 1108075"/>
              <a:gd name="connsiteX5" fmla="*/ 2390247 w 2470150"/>
              <a:gd name="connsiteY5" fmla="*/ 1108075 h 1108075"/>
              <a:gd name="connsiteX6" fmla="*/ 79903 w 2470150"/>
              <a:gd name="connsiteY6" fmla="*/ 1108075 h 1108075"/>
              <a:gd name="connsiteX7" fmla="*/ 0 w 2470150"/>
              <a:gd name="connsiteY7" fmla="*/ 1028172 h 1108075"/>
              <a:gd name="connsiteX8" fmla="*/ 0 w 2470150"/>
              <a:gd name="connsiteY8" fmla="*/ 79903 h 1108075"/>
              <a:gd name="connsiteX9" fmla="*/ 79903 w 2470150"/>
              <a:gd name="connsiteY9" fmla="*/ 0 h 1108075"/>
              <a:gd name="connsiteX0" fmla="*/ 774699 w 2470150"/>
              <a:gd name="connsiteY0" fmla="*/ 0 h 1108075"/>
              <a:gd name="connsiteX1" fmla="*/ 2390247 w 2470150"/>
              <a:gd name="connsiteY1" fmla="*/ 0 h 1108075"/>
              <a:gd name="connsiteX2" fmla="*/ 2470150 w 2470150"/>
              <a:gd name="connsiteY2" fmla="*/ 79903 h 1108075"/>
              <a:gd name="connsiteX3" fmla="*/ 2470150 w 2470150"/>
              <a:gd name="connsiteY3" fmla="*/ 1028172 h 1108075"/>
              <a:gd name="connsiteX4" fmla="*/ 2390247 w 2470150"/>
              <a:gd name="connsiteY4" fmla="*/ 1108075 h 1108075"/>
              <a:gd name="connsiteX5" fmla="*/ 79903 w 2470150"/>
              <a:gd name="connsiteY5" fmla="*/ 1108075 h 1108075"/>
              <a:gd name="connsiteX6" fmla="*/ 0 w 2470150"/>
              <a:gd name="connsiteY6" fmla="*/ 1028172 h 1108075"/>
              <a:gd name="connsiteX7" fmla="*/ 0 w 2470150"/>
              <a:gd name="connsiteY7" fmla="*/ 79903 h 1108075"/>
              <a:gd name="connsiteX8" fmla="*/ 79903 w 2470150"/>
              <a:gd name="connsiteY8" fmla="*/ 0 h 1108075"/>
              <a:gd name="connsiteX0" fmla="*/ 774699 w 2470150"/>
              <a:gd name="connsiteY0" fmla="*/ 1368 h 1109443"/>
              <a:gd name="connsiteX1" fmla="*/ 1388564 w 2470150"/>
              <a:gd name="connsiteY1" fmla="*/ 0 h 1109443"/>
              <a:gd name="connsiteX2" fmla="*/ 2390247 w 2470150"/>
              <a:gd name="connsiteY2" fmla="*/ 1368 h 1109443"/>
              <a:gd name="connsiteX3" fmla="*/ 2470150 w 2470150"/>
              <a:gd name="connsiteY3" fmla="*/ 81271 h 1109443"/>
              <a:gd name="connsiteX4" fmla="*/ 2470150 w 2470150"/>
              <a:gd name="connsiteY4" fmla="*/ 1029540 h 1109443"/>
              <a:gd name="connsiteX5" fmla="*/ 2390247 w 2470150"/>
              <a:gd name="connsiteY5" fmla="*/ 1109443 h 1109443"/>
              <a:gd name="connsiteX6" fmla="*/ 79903 w 2470150"/>
              <a:gd name="connsiteY6" fmla="*/ 1109443 h 1109443"/>
              <a:gd name="connsiteX7" fmla="*/ 0 w 2470150"/>
              <a:gd name="connsiteY7" fmla="*/ 1029540 h 1109443"/>
              <a:gd name="connsiteX8" fmla="*/ 0 w 2470150"/>
              <a:gd name="connsiteY8" fmla="*/ 81271 h 1109443"/>
              <a:gd name="connsiteX9" fmla="*/ 79903 w 2470150"/>
              <a:gd name="connsiteY9" fmla="*/ 1368 h 1109443"/>
              <a:gd name="connsiteX0" fmla="*/ 1388564 w 2470150"/>
              <a:gd name="connsiteY0" fmla="*/ 0 h 1109443"/>
              <a:gd name="connsiteX1" fmla="*/ 2390247 w 2470150"/>
              <a:gd name="connsiteY1" fmla="*/ 1368 h 1109443"/>
              <a:gd name="connsiteX2" fmla="*/ 2470150 w 2470150"/>
              <a:gd name="connsiteY2" fmla="*/ 81271 h 1109443"/>
              <a:gd name="connsiteX3" fmla="*/ 2470150 w 2470150"/>
              <a:gd name="connsiteY3" fmla="*/ 1029540 h 1109443"/>
              <a:gd name="connsiteX4" fmla="*/ 2390247 w 2470150"/>
              <a:gd name="connsiteY4" fmla="*/ 1109443 h 1109443"/>
              <a:gd name="connsiteX5" fmla="*/ 79903 w 2470150"/>
              <a:gd name="connsiteY5" fmla="*/ 1109443 h 1109443"/>
              <a:gd name="connsiteX6" fmla="*/ 0 w 2470150"/>
              <a:gd name="connsiteY6" fmla="*/ 1029540 h 1109443"/>
              <a:gd name="connsiteX7" fmla="*/ 0 w 2470150"/>
              <a:gd name="connsiteY7" fmla="*/ 81271 h 1109443"/>
              <a:gd name="connsiteX8" fmla="*/ 79903 w 2470150"/>
              <a:gd name="connsiteY8" fmla="*/ 1368 h 110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0150" h="1109443">
                <a:moveTo>
                  <a:pt x="1388564" y="0"/>
                </a:moveTo>
                <a:lnTo>
                  <a:pt x="2390247" y="1368"/>
                </a:lnTo>
                <a:cubicBezTo>
                  <a:pt x="2434376" y="1368"/>
                  <a:pt x="2470150" y="37142"/>
                  <a:pt x="2470150" y="81271"/>
                </a:cubicBezTo>
                <a:lnTo>
                  <a:pt x="2470150" y="1029540"/>
                </a:lnTo>
                <a:cubicBezTo>
                  <a:pt x="2470150" y="1073669"/>
                  <a:pt x="2434376" y="1109443"/>
                  <a:pt x="2390247" y="1109443"/>
                </a:cubicBezTo>
                <a:lnTo>
                  <a:pt x="79903" y="1109443"/>
                </a:lnTo>
                <a:cubicBezTo>
                  <a:pt x="35774" y="1109443"/>
                  <a:pt x="0" y="1073669"/>
                  <a:pt x="0" y="1029540"/>
                </a:cubicBezTo>
                <a:lnTo>
                  <a:pt x="0" y="81271"/>
                </a:lnTo>
                <a:cubicBezTo>
                  <a:pt x="0" y="37142"/>
                  <a:pt x="35774" y="1368"/>
                  <a:pt x="79903" y="1368"/>
                </a:cubicBezTo>
              </a:path>
            </a:pathLst>
          </a:custGeom>
          <a:noFill/>
          <a:ln>
            <a:solidFill>
              <a:srgbClr val="E1E1E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195DBF47-B31C-F946-99EB-8F1965DA5E42}"/>
              </a:ext>
            </a:extLst>
          </p:cNvPr>
          <p:cNvSpPr/>
          <p:nvPr/>
        </p:nvSpPr>
        <p:spPr>
          <a:xfrm>
            <a:off x="9035532" y="2483367"/>
            <a:ext cx="2679181" cy="3790111"/>
          </a:xfrm>
          <a:prstGeom prst="rect">
            <a:avLst/>
          </a:prstGeom>
          <a:solidFill>
            <a:schemeClr val="bg1"/>
          </a:solidFill>
          <a:ln>
            <a:noFill/>
          </a:ln>
          <a:effectLst>
            <a:outerShdw blurRad="127000" dist="25400" dir="5400000" algn="t"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a:extLst>
              <a:ext uri="{FF2B5EF4-FFF2-40B4-BE49-F238E27FC236}">
                <a16:creationId xmlns:a16="http://schemas.microsoft.com/office/drawing/2014/main" id="{F0DF8485-92AD-7E4C-A983-E5AA2C351EF1}"/>
              </a:ext>
            </a:extLst>
          </p:cNvPr>
          <p:cNvSpPr/>
          <p:nvPr/>
        </p:nvSpPr>
        <p:spPr>
          <a:xfrm>
            <a:off x="9244436" y="3241130"/>
            <a:ext cx="1112866" cy="408326"/>
          </a:xfrm>
          <a:prstGeom prst="roundRect">
            <a:avLst>
              <a:gd name="adj" fmla="val 7474"/>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buSzPct val="75000"/>
            </a:pPr>
            <a:r>
              <a:rPr lang="en-US" sz="900" b="1" kern="0">
                <a:solidFill>
                  <a:srgbClr val="515151"/>
                </a:solidFill>
              </a:rPr>
              <a:t>Compound</a:t>
            </a:r>
          </a:p>
        </p:txBody>
      </p:sp>
      <p:sp>
        <p:nvSpPr>
          <p:cNvPr id="94" name="Rounded Rectangle 93">
            <a:extLst>
              <a:ext uri="{FF2B5EF4-FFF2-40B4-BE49-F238E27FC236}">
                <a16:creationId xmlns:a16="http://schemas.microsoft.com/office/drawing/2014/main" id="{AE62D10C-61E3-894D-85C3-9FAAE3F50C6E}"/>
              </a:ext>
            </a:extLst>
          </p:cNvPr>
          <p:cNvSpPr/>
          <p:nvPr/>
        </p:nvSpPr>
        <p:spPr>
          <a:xfrm>
            <a:off x="10392943" y="3241130"/>
            <a:ext cx="1112866" cy="408326"/>
          </a:xfrm>
          <a:prstGeom prst="roundRect">
            <a:avLst>
              <a:gd name="adj" fmla="val 7474"/>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buSzPct val="75000"/>
            </a:pPr>
            <a:r>
              <a:rPr lang="en-US" sz="900" b="1" kern="0" err="1">
                <a:solidFill>
                  <a:srgbClr val="515151"/>
                </a:solidFill>
              </a:rPr>
              <a:t>Aave</a:t>
            </a:r>
            <a:endParaRPr lang="en-US" sz="900" b="1" kern="0">
              <a:solidFill>
                <a:srgbClr val="515151"/>
              </a:solidFill>
            </a:endParaRPr>
          </a:p>
        </p:txBody>
      </p:sp>
      <p:sp>
        <p:nvSpPr>
          <p:cNvPr id="95" name="Rounded Rectangle 94">
            <a:extLst>
              <a:ext uri="{FF2B5EF4-FFF2-40B4-BE49-F238E27FC236}">
                <a16:creationId xmlns:a16="http://schemas.microsoft.com/office/drawing/2014/main" id="{96A312D0-3DAD-F541-B6E8-E95498830594}"/>
              </a:ext>
            </a:extLst>
          </p:cNvPr>
          <p:cNvSpPr/>
          <p:nvPr/>
        </p:nvSpPr>
        <p:spPr>
          <a:xfrm>
            <a:off x="9244436" y="3684461"/>
            <a:ext cx="1112866" cy="408326"/>
          </a:xfrm>
          <a:prstGeom prst="roundRect">
            <a:avLst>
              <a:gd name="adj" fmla="val 7474"/>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buSzPct val="75000"/>
            </a:pPr>
            <a:r>
              <a:rPr lang="en-US" sz="900" b="1" kern="0">
                <a:solidFill>
                  <a:srgbClr val="515151"/>
                </a:solidFill>
              </a:rPr>
              <a:t>Maker</a:t>
            </a:r>
          </a:p>
        </p:txBody>
      </p:sp>
      <p:sp>
        <p:nvSpPr>
          <p:cNvPr id="97" name="Rectangle 96">
            <a:extLst>
              <a:ext uri="{FF2B5EF4-FFF2-40B4-BE49-F238E27FC236}">
                <a16:creationId xmlns:a16="http://schemas.microsoft.com/office/drawing/2014/main" id="{7C30FADA-1FC4-6544-9F4A-BA835524B859}"/>
              </a:ext>
            </a:extLst>
          </p:cNvPr>
          <p:cNvSpPr/>
          <p:nvPr/>
        </p:nvSpPr>
        <p:spPr>
          <a:xfrm>
            <a:off x="9193003" y="3003399"/>
            <a:ext cx="633507" cy="230832"/>
          </a:xfrm>
          <a:prstGeom prst="rect">
            <a:avLst/>
          </a:prstGeom>
        </p:spPr>
        <p:txBody>
          <a:bodyPr wrap="none">
            <a:spAutoFit/>
          </a:bodyPr>
          <a:lstStyle/>
          <a:p>
            <a:r>
              <a:rPr lang="en-US" sz="900" b="1" kern="0">
                <a:solidFill>
                  <a:srgbClr val="242527"/>
                </a:solidFill>
              </a:rPr>
              <a:t>Lending</a:t>
            </a:r>
            <a:endParaRPr lang="en-US" sz="900" b="1">
              <a:solidFill>
                <a:srgbClr val="242527"/>
              </a:solidFill>
            </a:endParaRPr>
          </a:p>
        </p:txBody>
      </p:sp>
      <p:sp>
        <p:nvSpPr>
          <p:cNvPr id="98" name="Rounded Rectangle 6">
            <a:extLst>
              <a:ext uri="{FF2B5EF4-FFF2-40B4-BE49-F238E27FC236}">
                <a16:creationId xmlns:a16="http://schemas.microsoft.com/office/drawing/2014/main" id="{AB907BEB-3D57-2E4C-8859-6BC3D852101D}"/>
              </a:ext>
            </a:extLst>
          </p:cNvPr>
          <p:cNvSpPr/>
          <p:nvPr/>
        </p:nvSpPr>
        <p:spPr>
          <a:xfrm>
            <a:off x="9157023" y="3149065"/>
            <a:ext cx="2436199" cy="1035786"/>
          </a:xfrm>
          <a:custGeom>
            <a:avLst/>
            <a:gdLst>
              <a:gd name="connsiteX0" fmla="*/ 0 w 2470150"/>
              <a:gd name="connsiteY0" fmla="*/ 79903 h 1108075"/>
              <a:gd name="connsiteX1" fmla="*/ 79903 w 2470150"/>
              <a:gd name="connsiteY1" fmla="*/ 0 h 1108075"/>
              <a:gd name="connsiteX2" fmla="*/ 2390247 w 2470150"/>
              <a:gd name="connsiteY2" fmla="*/ 0 h 1108075"/>
              <a:gd name="connsiteX3" fmla="*/ 2470150 w 2470150"/>
              <a:gd name="connsiteY3" fmla="*/ 79903 h 1108075"/>
              <a:gd name="connsiteX4" fmla="*/ 2470150 w 2470150"/>
              <a:gd name="connsiteY4" fmla="*/ 1028172 h 1108075"/>
              <a:gd name="connsiteX5" fmla="*/ 2390247 w 2470150"/>
              <a:gd name="connsiteY5" fmla="*/ 1108075 h 1108075"/>
              <a:gd name="connsiteX6" fmla="*/ 79903 w 2470150"/>
              <a:gd name="connsiteY6" fmla="*/ 1108075 h 1108075"/>
              <a:gd name="connsiteX7" fmla="*/ 0 w 2470150"/>
              <a:gd name="connsiteY7" fmla="*/ 1028172 h 1108075"/>
              <a:gd name="connsiteX8" fmla="*/ 0 w 2470150"/>
              <a:gd name="connsiteY8" fmla="*/ 79903 h 1108075"/>
              <a:gd name="connsiteX0" fmla="*/ 0 w 2470150"/>
              <a:gd name="connsiteY0" fmla="*/ 79903 h 1108075"/>
              <a:gd name="connsiteX1" fmla="*/ 79903 w 2470150"/>
              <a:gd name="connsiteY1" fmla="*/ 0 h 1108075"/>
              <a:gd name="connsiteX2" fmla="*/ 774699 w 2470150"/>
              <a:gd name="connsiteY2" fmla="*/ 0 h 1108075"/>
              <a:gd name="connsiteX3" fmla="*/ 2390247 w 2470150"/>
              <a:gd name="connsiteY3" fmla="*/ 0 h 1108075"/>
              <a:gd name="connsiteX4" fmla="*/ 2470150 w 2470150"/>
              <a:gd name="connsiteY4" fmla="*/ 79903 h 1108075"/>
              <a:gd name="connsiteX5" fmla="*/ 2470150 w 2470150"/>
              <a:gd name="connsiteY5" fmla="*/ 1028172 h 1108075"/>
              <a:gd name="connsiteX6" fmla="*/ 2390247 w 2470150"/>
              <a:gd name="connsiteY6" fmla="*/ 1108075 h 1108075"/>
              <a:gd name="connsiteX7" fmla="*/ 79903 w 2470150"/>
              <a:gd name="connsiteY7" fmla="*/ 1108075 h 1108075"/>
              <a:gd name="connsiteX8" fmla="*/ 0 w 2470150"/>
              <a:gd name="connsiteY8" fmla="*/ 1028172 h 1108075"/>
              <a:gd name="connsiteX9" fmla="*/ 0 w 2470150"/>
              <a:gd name="connsiteY9" fmla="*/ 79903 h 1108075"/>
              <a:gd name="connsiteX0" fmla="*/ 0 w 2470150"/>
              <a:gd name="connsiteY0" fmla="*/ 79903 h 1108075"/>
              <a:gd name="connsiteX1" fmla="*/ 79903 w 2470150"/>
              <a:gd name="connsiteY1" fmla="*/ 0 h 1108075"/>
              <a:gd name="connsiteX2" fmla="*/ 660399 w 2470150"/>
              <a:gd name="connsiteY2" fmla="*/ 0 h 1108075"/>
              <a:gd name="connsiteX3" fmla="*/ 774699 w 2470150"/>
              <a:gd name="connsiteY3" fmla="*/ 0 h 1108075"/>
              <a:gd name="connsiteX4" fmla="*/ 2390247 w 2470150"/>
              <a:gd name="connsiteY4" fmla="*/ 0 h 1108075"/>
              <a:gd name="connsiteX5" fmla="*/ 2470150 w 2470150"/>
              <a:gd name="connsiteY5" fmla="*/ 79903 h 1108075"/>
              <a:gd name="connsiteX6" fmla="*/ 2470150 w 2470150"/>
              <a:gd name="connsiteY6" fmla="*/ 1028172 h 1108075"/>
              <a:gd name="connsiteX7" fmla="*/ 2390247 w 2470150"/>
              <a:gd name="connsiteY7" fmla="*/ 1108075 h 1108075"/>
              <a:gd name="connsiteX8" fmla="*/ 79903 w 2470150"/>
              <a:gd name="connsiteY8" fmla="*/ 1108075 h 1108075"/>
              <a:gd name="connsiteX9" fmla="*/ 0 w 2470150"/>
              <a:gd name="connsiteY9" fmla="*/ 1028172 h 1108075"/>
              <a:gd name="connsiteX10" fmla="*/ 0 w 2470150"/>
              <a:gd name="connsiteY10" fmla="*/ 79903 h 1108075"/>
              <a:gd name="connsiteX0" fmla="*/ 660399 w 2470150"/>
              <a:gd name="connsiteY0" fmla="*/ 0 h 1108075"/>
              <a:gd name="connsiteX1" fmla="*/ 774699 w 2470150"/>
              <a:gd name="connsiteY1" fmla="*/ 0 h 1108075"/>
              <a:gd name="connsiteX2" fmla="*/ 2390247 w 2470150"/>
              <a:gd name="connsiteY2" fmla="*/ 0 h 1108075"/>
              <a:gd name="connsiteX3" fmla="*/ 2470150 w 2470150"/>
              <a:gd name="connsiteY3" fmla="*/ 79903 h 1108075"/>
              <a:gd name="connsiteX4" fmla="*/ 2470150 w 2470150"/>
              <a:gd name="connsiteY4" fmla="*/ 1028172 h 1108075"/>
              <a:gd name="connsiteX5" fmla="*/ 2390247 w 2470150"/>
              <a:gd name="connsiteY5" fmla="*/ 1108075 h 1108075"/>
              <a:gd name="connsiteX6" fmla="*/ 79903 w 2470150"/>
              <a:gd name="connsiteY6" fmla="*/ 1108075 h 1108075"/>
              <a:gd name="connsiteX7" fmla="*/ 0 w 2470150"/>
              <a:gd name="connsiteY7" fmla="*/ 1028172 h 1108075"/>
              <a:gd name="connsiteX8" fmla="*/ 0 w 2470150"/>
              <a:gd name="connsiteY8" fmla="*/ 79903 h 1108075"/>
              <a:gd name="connsiteX9" fmla="*/ 79903 w 2470150"/>
              <a:gd name="connsiteY9" fmla="*/ 0 h 1108075"/>
              <a:gd name="connsiteX10" fmla="*/ 751839 w 2470150"/>
              <a:gd name="connsiteY10" fmla="*/ 91440 h 1108075"/>
              <a:gd name="connsiteX0" fmla="*/ 660399 w 2470150"/>
              <a:gd name="connsiteY0" fmla="*/ 0 h 1108075"/>
              <a:gd name="connsiteX1" fmla="*/ 774699 w 2470150"/>
              <a:gd name="connsiteY1" fmla="*/ 0 h 1108075"/>
              <a:gd name="connsiteX2" fmla="*/ 2390247 w 2470150"/>
              <a:gd name="connsiteY2" fmla="*/ 0 h 1108075"/>
              <a:gd name="connsiteX3" fmla="*/ 2470150 w 2470150"/>
              <a:gd name="connsiteY3" fmla="*/ 79903 h 1108075"/>
              <a:gd name="connsiteX4" fmla="*/ 2470150 w 2470150"/>
              <a:gd name="connsiteY4" fmla="*/ 1028172 h 1108075"/>
              <a:gd name="connsiteX5" fmla="*/ 2390247 w 2470150"/>
              <a:gd name="connsiteY5" fmla="*/ 1108075 h 1108075"/>
              <a:gd name="connsiteX6" fmla="*/ 79903 w 2470150"/>
              <a:gd name="connsiteY6" fmla="*/ 1108075 h 1108075"/>
              <a:gd name="connsiteX7" fmla="*/ 0 w 2470150"/>
              <a:gd name="connsiteY7" fmla="*/ 1028172 h 1108075"/>
              <a:gd name="connsiteX8" fmla="*/ 0 w 2470150"/>
              <a:gd name="connsiteY8" fmla="*/ 79903 h 1108075"/>
              <a:gd name="connsiteX9" fmla="*/ 79903 w 2470150"/>
              <a:gd name="connsiteY9" fmla="*/ 0 h 1108075"/>
              <a:gd name="connsiteX0" fmla="*/ 774699 w 2470150"/>
              <a:gd name="connsiteY0" fmla="*/ 0 h 1108075"/>
              <a:gd name="connsiteX1" fmla="*/ 2390247 w 2470150"/>
              <a:gd name="connsiteY1" fmla="*/ 0 h 1108075"/>
              <a:gd name="connsiteX2" fmla="*/ 2470150 w 2470150"/>
              <a:gd name="connsiteY2" fmla="*/ 79903 h 1108075"/>
              <a:gd name="connsiteX3" fmla="*/ 2470150 w 2470150"/>
              <a:gd name="connsiteY3" fmla="*/ 1028172 h 1108075"/>
              <a:gd name="connsiteX4" fmla="*/ 2390247 w 2470150"/>
              <a:gd name="connsiteY4" fmla="*/ 1108075 h 1108075"/>
              <a:gd name="connsiteX5" fmla="*/ 79903 w 2470150"/>
              <a:gd name="connsiteY5" fmla="*/ 1108075 h 1108075"/>
              <a:gd name="connsiteX6" fmla="*/ 0 w 2470150"/>
              <a:gd name="connsiteY6" fmla="*/ 1028172 h 1108075"/>
              <a:gd name="connsiteX7" fmla="*/ 0 w 2470150"/>
              <a:gd name="connsiteY7" fmla="*/ 79903 h 1108075"/>
              <a:gd name="connsiteX8" fmla="*/ 79903 w 2470150"/>
              <a:gd name="connsiteY8" fmla="*/ 0 h 1108075"/>
              <a:gd name="connsiteX0" fmla="*/ 626613 w 2470150"/>
              <a:gd name="connsiteY0" fmla="*/ 0 h 1108075"/>
              <a:gd name="connsiteX1" fmla="*/ 2390247 w 2470150"/>
              <a:gd name="connsiteY1" fmla="*/ 0 h 1108075"/>
              <a:gd name="connsiteX2" fmla="*/ 2470150 w 2470150"/>
              <a:gd name="connsiteY2" fmla="*/ 79903 h 1108075"/>
              <a:gd name="connsiteX3" fmla="*/ 2470150 w 2470150"/>
              <a:gd name="connsiteY3" fmla="*/ 1028172 h 1108075"/>
              <a:gd name="connsiteX4" fmla="*/ 2390247 w 2470150"/>
              <a:gd name="connsiteY4" fmla="*/ 1108075 h 1108075"/>
              <a:gd name="connsiteX5" fmla="*/ 79903 w 2470150"/>
              <a:gd name="connsiteY5" fmla="*/ 1108075 h 1108075"/>
              <a:gd name="connsiteX6" fmla="*/ 0 w 2470150"/>
              <a:gd name="connsiteY6" fmla="*/ 1028172 h 1108075"/>
              <a:gd name="connsiteX7" fmla="*/ 0 w 2470150"/>
              <a:gd name="connsiteY7" fmla="*/ 79903 h 1108075"/>
              <a:gd name="connsiteX8" fmla="*/ 79903 w 2470150"/>
              <a:gd name="connsiteY8" fmla="*/ 0 h 110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0150" h="1108075">
                <a:moveTo>
                  <a:pt x="626613" y="0"/>
                </a:moveTo>
                <a:lnTo>
                  <a:pt x="2390247" y="0"/>
                </a:lnTo>
                <a:cubicBezTo>
                  <a:pt x="2434376" y="0"/>
                  <a:pt x="2470150" y="35774"/>
                  <a:pt x="2470150" y="79903"/>
                </a:cubicBezTo>
                <a:lnTo>
                  <a:pt x="2470150" y="1028172"/>
                </a:lnTo>
                <a:cubicBezTo>
                  <a:pt x="2470150" y="1072301"/>
                  <a:pt x="2434376" y="1108075"/>
                  <a:pt x="2390247" y="1108075"/>
                </a:cubicBezTo>
                <a:lnTo>
                  <a:pt x="79903" y="1108075"/>
                </a:lnTo>
                <a:cubicBezTo>
                  <a:pt x="35774" y="1108075"/>
                  <a:pt x="0" y="1072301"/>
                  <a:pt x="0" y="1028172"/>
                </a:cubicBezTo>
                <a:lnTo>
                  <a:pt x="0" y="79903"/>
                </a:lnTo>
                <a:cubicBezTo>
                  <a:pt x="0" y="35774"/>
                  <a:pt x="35774" y="0"/>
                  <a:pt x="79903" y="0"/>
                </a:cubicBezTo>
              </a:path>
            </a:pathLst>
          </a:custGeom>
          <a:noFill/>
          <a:ln>
            <a:solidFill>
              <a:srgbClr val="E1E1E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465306D8-E472-3A40-931A-92A6DFF747E6}"/>
              </a:ext>
            </a:extLst>
          </p:cNvPr>
          <p:cNvSpPr/>
          <p:nvPr/>
        </p:nvSpPr>
        <p:spPr>
          <a:xfrm>
            <a:off x="3374400" y="2483367"/>
            <a:ext cx="2679181" cy="3790111"/>
          </a:xfrm>
          <a:prstGeom prst="rect">
            <a:avLst/>
          </a:prstGeom>
          <a:solidFill>
            <a:schemeClr val="bg1"/>
          </a:solidFill>
          <a:ln>
            <a:noFill/>
          </a:ln>
          <a:effectLst>
            <a:outerShdw blurRad="127000" dist="25400" dir="5400000" algn="t"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a:extLst>
              <a:ext uri="{FF2B5EF4-FFF2-40B4-BE49-F238E27FC236}">
                <a16:creationId xmlns:a16="http://schemas.microsoft.com/office/drawing/2014/main" id="{074B5CE1-6DBF-FF43-AEFA-C0C7FD57AD8C}"/>
              </a:ext>
            </a:extLst>
          </p:cNvPr>
          <p:cNvSpPr/>
          <p:nvPr/>
        </p:nvSpPr>
        <p:spPr>
          <a:xfrm>
            <a:off x="3583305" y="3199855"/>
            <a:ext cx="1112866" cy="408326"/>
          </a:xfrm>
          <a:prstGeom prst="roundRect">
            <a:avLst>
              <a:gd name="adj" fmla="val 7474"/>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buSzPct val="75000"/>
            </a:pPr>
            <a:r>
              <a:rPr lang="en-US" sz="900" b="1" kern="0" err="1">
                <a:solidFill>
                  <a:srgbClr val="515151"/>
                </a:solidFill>
              </a:rPr>
              <a:t>BitPay</a:t>
            </a:r>
            <a:endParaRPr lang="en-US" sz="900" b="1" kern="0">
              <a:solidFill>
                <a:srgbClr val="515151"/>
              </a:solidFill>
            </a:endParaRPr>
          </a:p>
        </p:txBody>
      </p:sp>
      <p:sp>
        <p:nvSpPr>
          <p:cNvPr id="110" name="Rounded Rectangle 109">
            <a:extLst>
              <a:ext uri="{FF2B5EF4-FFF2-40B4-BE49-F238E27FC236}">
                <a16:creationId xmlns:a16="http://schemas.microsoft.com/office/drawing/2014/main" id="{ECB417DF-4A12-CF49-8873-009999C1EB20}"/>
              </a:ext>
            </a:extLst>
          </p:cNvPr>
          <p:cNvSpPr/>
          <p:nvPr/>
        </p:nvSpPr>
        <p:spPr>
          <a:xfrm>
            <a:off x="4731812" y="3199855"/>
            <a:ext cx="1112866" cy="408326"/>
          </a:xfrm>
          <a:prstGeom prst="roundRect">
            <a:avLst>
              <a:gd name="adj" fmla="val 7474"/>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buSzPct val="75000"/>
            </a:pPr>
            <a:r>
              <a:rPr lang="en-US" sz="900" b="1" kern="0" err="1">
                <a:solidFill>
                  <a:srgbClr val="515151"/>
                </a:solidFill>
              </a:rPr>
              <a:t>Paxos</a:t>
            </a:r>
            <a:endParaRPr lang="en-US" sz="900" b="1" kern="0">
              <a:solidFill>
                <a:srgbClr val="515151"/>
              </a:solidFill>
            </a:endParaRPr>
          </a:p>
        </p:txBody>
      </p:sp>
      <p:sp>
        <p:nvSpPr>
          <p:cNvPr id="111" name="Rounded Rectangle 110">
            <a:extLst>
              <a:ext uri="{FF2B5EF4-FFF2-40B4-BE49-F238E27FC236}">
                <a16:creationId xmlns:a16="http://schemas.microsoft.com/office/drawing/2014/main" id="{58EA0298-B9EC-2240-8B5B-593FF7B5DFFA}"/>
              </a:ext>
            </a:extLst>
          </p:cNvPr>
          <p:cNvSpPr/>
          <p:nvPr/>
        </p:nvSpPr>
        <p:spPr>
          <a:xfrm>
            <a:off x="3583305" y="3643186"/>
            <a:ext cx="1112866" cy="408326"/>
          </a:xfrm>
          <a:prstGeom prst="roundRect">
            <a:avLst>
              <a:gd name="adj" fmla="val 7474"/>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buSzPct val="75000"/>
            </a:pPr>
            <a:r>
              <a:rPr lang="en-US" sz="900" b="1" kern="0" err="1">
                <a:solidFill>
                  <a:srgbClr val="515151"/>
                </a:solidFill>
              </a:rPr>
              <a:t>Coinify</a:t>
            </a:r>
            <a:endParaRPr lang="en-US" sz="900" b="1" kern="0">
              <a:solidFill>
                <a:srgbClr val="515151"/>
              </a:solidFill>
            </a:endParaRPr>
          </a:p>
        </p:txBody>
      </p:sp>
      <p:sp>
        <p:nvSpPr>
          <p:cNvPr id="112" name="Rounded Rectangle 111">
            <a:extLst>
              <a:ext uri="{FF2B5EF4-FFF2-40B4-BE49-F238E27FC236}">
                <a16:creationId xmlns:a16="http://schemas.microsoft.com/office/drawing/2014/main" id="{BBA2AC14-634F-1A4C-B1AD-1EC7A3369534}"/>
              </a:ext>
            </a:extLst>
          </p:cNvPr>
          <p:cNvSpPr/>
          <p:nvPr/>
        </p:nvSpPr>
        <p:spPr>
          <a:xfrm>
            <a:off x="4731812" y="3643186"/>
            <a:ext cx="1112866" cy="408326"/>
          </a:xfrm>
          <a:prstGeom prst="roundRect">
            <a:avLst>
              <a:gd name="adj" fmla="val 7474"/>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b="1" kern="0">
                <a:solidFill>
                  <a:srgbClr val="515151"/>
                </a:solidFill>
                <a:ea typeface="+mn-lt"/>
                <a:cs typeface="+mn-lt"/>
              </a:rPr>
              <a:t>Coinbase </a:t>
            </a:r>
            <a:endParaRPr lang="en-US">
              <a:solidFill>
                <a:srgbClr val="FFFFFF"/>
              </a:solidFill>
              <a:ea typeface="+mn-lt"/>
              <a:cs typeface="+mn-lt"/>
            </a:endParaRPr>
          </a:p>
          <a:p>
            <a:pPr algn="ctr"/>
            <a:r>
              <a:rPr lang="en-US" sz="900" b="1" kern="0">
                <a:solidFill>
                  <a:srgbClr val="515151"/>
                </a:solidFill>
                <a:ea typeface="+mn-lt"/>
                <a:cs typeface="+mn-lt"/>
              </a:rPr>
              <a:t>Commerce</a:t>
            </a:r>
            <a:endParaRPr lang="en-US">
              <a:cs typeface="Arial"/>
            </a:endParaRPr>
          </a:p>
        </p:txBody>
      </p:sp>
      <p:sp>
        <p:nvSpPr>
          <p:cNvPr id="122" name="Title 2">
            <a:extLst>
              <a:ext uri="{FF2B5EF4-FFF2-40B4-BE49-F238E27FC236}">
                <a16:creationId xmlns:a16="http://schemas.microsoft.com/office/drawing/2014/main" id="{A54D645E-D2DD-E844-B267-7AE675FFA5B0}"/>
              </a:ext>
            </a:extLst>
          </p:cNvPr>
          <p:cNvSpPr txBox="1">
            <a:spLocks/>
          </p:cNvSpPr>
          <p:nvPr/>
        </p:nvSpPr>
        <p:spPr>
          <a:xfrm>
            <a:off x="3648452" y="2650639"/>
            <a:ext cx="2261372" cy="430887"/>
          </a:xfrm>
          <a:prstGeom prst="rect">
            <a:avLst/>
          </a:prstGeom>
        </p:spPr>
        <p:txBody>
          <a:bodyPr wrap="square" lIns="0" tIns="0" rIns="0" bIns="0">
            <a:spAutoFit/>
          </a:bodyPr>
          <a:lstStyle>
            <a:lvl1pPr algn="l" eaLnBrk="1" hangingPunct="1">
              <a:defRPr sz="1800" b="1" i="0">
                <a:solidFill>
                  <a:schemeClr val="bg1"/>
                </a:solidFill>
                <a:latin typeface="Arial"/>
                <a:ea typeface="+mj-ea"/>
                <a:cs typeface="Arial"/>
              </a:defRPr>
            </a:lvl1pPr>
          </a:lstStyle>
          <a:p>
            <a:pPr lvl="0">
              <a:defRPr/>
            </a:pPr>
            <a:r>
              <a:rPr lang="en-US" sz="1400" kern="0">
                <a:solidFill>
                  <a:srgbClr val="242527"/>
                </a:solidFill>
              </a:rPr>
              <a:t>Merchant Services/</a:t>
            </a:r>
            <a:br>
              <a:rPr lang="en-US" sz="1400" kern="0">
                <a:solidFill>
                  <a:srgbClr val="242527"/>
                </a:solidFill>
              </a:rPr>
            </a:br>
            <a:r>
              <a:rPr lang="en-US" sz="1400" kern="0">
                <a:solidFill>
                  <a:srgbClr val="242527"/>
                </a:solidFill>
              </a:rPr>
              <a:t>Clearing and Settlements</a:t>
            </a:r>
          </a:p>
        </p:txBody>
      </p:sp>
      <p:sp>
        <p:nvSpPr>
          <p:cNvPr id="123" name="Title 2">
            <a:extLst>
              <a:ext uri="{FF2B5EF4-FFF2-40B4-BE49-F238E27FC236}">
                <a16:creationId xmlns:a16="http://schemas.microsoft.com/office/drawing/2014/main" id="{42B25153-D4CF-9A49-94D6-4957F7BFCFF7}"/>
              </a:ext>
            </a:extLst>
          </p:cNvPr>
          <p:cNvSpPr txBox="1">
            <a:spLocks/>
          </p:cNvSpPr>
          <p:nvPr/>
        </p:nvSpPr>
        <p:spPr>
          <a:xfrm>
            <a:off x="3648452" y="4389500"/>
            <a:ext cx="2095438" cy="215444"/>
          </a:xfrm>
          <a:prstGeom prst="rect">
            <a:avLst/>
          </a:prstGeom>
        </p:spPr>
        <p:txBody>
          <a:bodyPr wrap="square" lIns="0" tIns="0" rIns="0" bIns="0">
            <a:spAutoFit/>
          </a:bodyPr>
          <a:lstStyle>
            <a:lvl1pPr algn="l" eaLnBrk="1" hangingPunct="1">
              <a:defRPr sz="1800" b="1" i="0">
                <a:solidFill>
                  <a:schemeClr val="bg1"/>
                </a:solidFill>
                <a:latin typeface="Arial"/>
                <a:ea typeface="+mj-ea"/>
                <a:cs typeface="Arial"/>
              </a:defRPr>
            </a:lvl1pPr>
          </a:lstStyle>
          <a:p>
            <a:pPr lvl="0">
              <a:defRPr/>
            </a:pPr>
            <a:r>
              <a:rPr lang="en-US" sz="1400" kern="0">
                <a:solidFill>
                  <a:srgbClr val="242527"/>
                </a:solidFill>
              </a:rPr>
              <a:t>Wallets</a:t>
            </a:r>
          </a:p>
        </p:txBody>
      </p:sp>
      <p:sp>
        <p:nvSpPr>
          <p:cNvPr id="124" name="Rounded Rectangle 123">
            <a:extLst>
              <a:ext uri="{FF2B5EF4-FFF2-40B4-BE49-F238E27FC236}">
                <a16:creationId xmlns:a16="http://schemas.microsoft.com/office/drawing/2014/main" id="{113F3E6E-EF48-B74C-8898-1C2707672C0F}"/>
              </a:ext>
            </a:extLst>
          </p:cNvPr>
          <p:cNvSpPr/>
          <p:nvPr/>
        </p:nvSpPr>
        <p:spPr>
          <a:xfrm>
            <a:off x="3583305" y="4723273"/>
            <a:ext cx="1112866" cy="408326"/>
          </a:xfrm>
          <a:prstGeom prst="roundRect">
            <a:avLst>
              <a:gd name="adj" fmla="val 7474"/>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buSzPct val="75000"/>
            </a:pPr>
            <a:r>
              <a:rPr lang="en-US" sz="900" b="1" kern="0" err="1">
                <a:solidFill>
                  <a:srgbClr val="515151"/>
                </a:solidFill>
              </a:rPr>
              <a:t>Xapo</a:t>
            </a:r>
            <a:endParaRPr lang="en-US" sz="900" b="1" kern="0">
              <a:solidFill>
                <a:srgbClr val="515151"/>
              </a:solidFill>
            </a:endParaRPr>
          </a:p>
        </p:txBody>
      </p:sp>
      <p:sp>
        <p:nvSpPr>
          <p:cNvPr id="128" name="Rounded Rectangle 127">
            <a:extLst>
              <a:ext uri="{FF2B5EF4-FFF2-40B4-BE49-F238E27FC236}">
                <a16:creationId xmlns:a16="http://schemas.microsoft.com/office/drawing/2014/main" id="{F457DED8-85DC-124C-B6D7-1486FAF9E290}"/>
              </a:ext>
            </a:extLst>
          </p:cNvPr>
          <p:cNvSpPr/>
          <p:nvPr/>
        </p:nvSpPr>
        <p:spPr>
          <a:xfrm>
            <a:off x="4731812" y="4723273"/>
            <a:ext cx="1112866" cy="408326"/>
          </a:xfrm>
          <a:prstGeom prst="roundRect">
            <a:avLst>
              <a:gd name="adj" fmla="val 7474"/>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buSzPct val="75000"/>
            </a:pPr>
            <a:r>
              <a:rPr lang="en-US" sz="900" b="1" kern="0">
                <a:solidFill>
                  <a:srgbClr val="515151"/>
                </a:solidFill>
              </a:rPr>
              <a:t>Ledger</a:t>
            </a:r>
          </a:p>
        </p:txBody>
      </p:sp>
      <p:sp>
        <p:nvSpPr>
          <p:cNvPr id="129" name="Rounded Rectangle 128">
            <a:extLst>
              <a:ext uri="{FF2B5EF4-FFF2-40B4-BE49-F238E27FC236}">
                <a16:creationId xmlns:a16="http://schemas.microsoft.com/office/drawing/2014/main" id="{7B979ECF-BD37-2B46-A5DF-6F8E206D1690}"/>
              </a:ext>
            </a:extLst>
          </p:cNvPr>
          <p:cNvSpPr/>
          <p:nvPr/>
        </p:nvSpPr>
        <p:spPr>
          <a:xfrm>
            <a:off x="3583305" y="5166604"/>
            <a:ext cx="1112866" cy="408326"/>
          </a:xfrm>
          <a:prstGeom prst="roundRect">
            <a:avLst>
              <a:gd name="adj" fmla="val 7474"/>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buSzPct val="75000"/>
            </a:pPr>
            <a:r>
              <a:rPr lang="en-US" sz="900" b="1" kern="0" err="1">
                <a:solidFill>
                  <a:srgbClr val="515151"/>
                </a:solidFill>
              </a:rPr>
              <a:t>Trezor</a:t>
            </a:r>
            <a:endParaRPr lang="en-US" sz="900" b="1" kern="0">
              <a:solidFill>
                <a:srgbClr val="515151"/>
              </a:solidFill>
            </a:endParaRPr>
          </a:p>
        </p:txBody>
      </p:sp>
      <p:sp>
        <p:nvSpPr>
          <p:cNvPr id="130" name="Rounded Rectangle 129">
            <a:extLst>
              <a:ext uri="{FF2B5EF4-FFF2-40B4-BE49-F238E27FC236}">
                <a16:creationId xmlns:a16="http://schemas.microsoft.com/office/drawing/2014/main" id="{9D715ED3-5C64-994C-A1C7-3911E8EEFEBA}"/>
              </a:ext>
            </a:extLst>
          </p:cNvPr>
          <p:cNvSpPr/>
          <p:nvPr/>
        </p:nvSpPr>
        <p:spPr>
          <a:xfrm>
            <a:off x="4731812" y="5166604"/>
            <a:ext cx="1112866" cy="408326"/>
          </a:xfrm>
          <a:prstGeom prst="roundRect">
            <a:avLst>
              <a:gd name="adj" fmla="val 7474"/>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buSzPct val="75000"/>
            </a:pPr>
            <a:r>
              <a:rPr lang="en-US" sz="900" b="1" kern="0" err="1">
                <a:solidFill>
                  <a:srgbClr val="515151"/>
                </a:solidFill>
              </a:rPr>
              <a:t>Fireblocks</a:t>
            </a:r>
            <a:endParaRPr lang="en-US" sz="900" b="1" kern="0">
              <a:solidFill>
                <a:srgbClr val="515151"/>
              </a:solidFill>
            </a:endParaRPr>
          </a:p>
        </p:txBody>
      </p:sp>
      <p:sp>
        <p:nvSpPr>
          <p:cNvPr id="131" name="Rounded Rectangle 130">
            <a:extLst>
              <a:ext uri="{FF2B5EF4-FFF2-40B4-BE49-F238E27FC236}">
                <a16:creationId xmlns:a16="http://schemas.microsoft.com/office/drawing/2014/main" id="{21A0B5A5-6474-054B-B776-D77F69EA11AC}"/>
              </a:ext>
            </a:extLst>
          </p:cNvPr>
          <p:cNvSpPr/>
          <p:nvPr/>
        </p:nvSpPr>
        <p:spPr>
          <a:xfrm>
            <a:off x="3583305" y="5609935"/>
            <a:ext cx="1112866" cy="408326"/>
          </a:xfrm>
          <a:prstGeom prst="roundRect">
            <a:avLst>
              <a:gd name="adj" fmla="val 7474"/>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buSzPct val="75000"/>
            </a:pPr>
            <a:r>
              <a:rPr lang="en-US" sz="900" b="1" kern="0">
                <a:solidFill>
                  <a:srgbClr val="515151"/>
                </a:solidFill>
              </a:rPr>
              <a:t>Copper</a:t>
            </a:r>
          </a:p>
        </p:txBody>
      </p:sp>
      <p:sp>
        <p:nvSpPr>
          <p:cNvPr id="135" name="Rounded Rectangle 134">
            <a:extLst>
              <a:ext uri="{FF2B5EF4-FFF2-40B4-BE49-F238E27FC236}">
                <a16:creationId xmlns:a16="http://schemas.microsoft.com/office/drawing/2014/main" id="{9382933C-9197-9E41-B372-27E5634643F9}"/>
              </a:ext>
            </a:extLst>
          </p:cNvPr>
          <p:cNvSpPr/>
          <p:nvPr/>
        </p:nvSpPr>
        <p:spPr>
          <a:xfrm>
            <a:off x="4731812" y="5609935"/>
            <a:ext cx="1112866" cy="408326"/>
          </a:xfrm>
          <a:prstGeom prst="roundRect">
            <a:avLst>
              <a:gd name="adj" fmla="val 7474"/>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b="1" kern="0" err="1">
                <a:solidFill>
                  <a:srgbClr val="515151"/>
                </a:solidFill>
                <a:ea typeface="+mn-lt"/>
                <a:cs typeface="+mn-lt"/>
              </a:rPr>
              <a:t>MyEther</a:t>
            </a:r>
            <a:endParaRPr lang="en-US" sz="900" kern="0" err="1">
              <a:ea typeface="+mn-lt"/>
              <a:cs typeface="+mn-lt"/>
            </a:endParaRPr>
          </a:p>
          <a:p>
            <a:pPr algn="ctr"/>
            <a:r>
              <a:rPr lang="en-US" sz="900" b="1" kern="0">
                <a:solidFill>
                  <a:srgbClr val="515151"/>
                </a:solidFill>
                <a:ea typeface="+mn-lt"/>
                <a:cs typeface="+mn-lt"/>
              </a:rPr>
              <a:t>Wallet.com</a:t>
            </a:r>
            <a:endParaRPr lang="en-US"/>
          </a:p>
        </p:txBody>
      </p:sp>
      <p:sp>
        <p:nvSpPr>
          <p:cNvPr id="136" name="Rounded Rectangle 135">
            <a:extLst>
              <a:ext uri="{FF2B5EF4-FFF2-40B4-BE49-F238E27FC236}">
                <a16:creationId xmlns:a16="http://schemas.microsoft.com/office/drawing/2014/main" id="{DDDA0618-1919-F24C-B2D2-5BF695FBED7F}"/>
              </a:ext>
            </a:extLst>
          </p:cNvPr>
          <p:cNvSpPr/>
          <p:nvPr/>
        </p:nvSpPr>
        <p:spPr>
          <a:xfrm>
            <a:off x="9244436" y="4641447"/>
            <a:ext cx="1112866" cy="408326"/>
          </a:xfrm>
          <a:prstGeom prst="roundRect">
            <a:avLst>
              <a:gd name="adj" fmla="val 7474"/>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buSzPct val="75000"/>
            </a:pPr>
            <a:r>
              <a:rPr lang="en-US" sz="900" b="1" kern="0" err="1">
                <a:solidFill>
                  <a:srgbClr val="515151"/>
                </a:solidFill>
              </a:rPr>
              <a:t>Uniswap</a:t>
            </a:r>
            <a:endParaRPr lang="en-US" sz="900" b="1" kern="0">
              <a:solidFill>
                <a:srgbClr val="515151"/>
              </a:solidFill>
            </a:endParaRPr>
          </a:p>
        </p:txBody>
      </p:sp>
      <p:sp>
        <p:nvSpPr>
          <p:cNvPr id="137" name="Rounded Rectangle 136">
            <a:extLst>
              <a:ext uri="{FF2B5EF4-FFF2-40B4-BE49-F238E27FC236}">
                <a16:creationId xmlns:a16="http://schemas.microsoft.com/office/drawing/2014/main" id="{CB8C5943-3921-2E47-B959-EF70E3726014}"/>
              </a:ext>
            </a:extLst>
          </p:cNvPr>
          <p:cNvSpPr/>
          <p:nvPr/>
        </p:nvSpPr>
        <p:spPr>
          <a:xfrm>
            <a:off x="10392943" y="4641447"/>
            <a:ext cx="1112866" cy="408326"/>
          </a:xfrm>
          <a:prstGeom prst="roundRect">
            <a:avLst>
              <a:gd name="adj" fmla="val 7474"/>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buSzPct val="75000"/>
            </a:pPr>
            <a:r>
              <a:rPr lang="en-US" sz="900" b="1" kern="0" err="1">
                <a:solidFill>
                  <a:srgbClr val="515151"/>
                </a:solidFill>
              </a:rPr>
              <a:t>Sushiswap</a:t>
            </a:r>
            <a:endParaRPr lang="en-US" sz="900" b="1" kern="0">
              <a:solidFill>
                <a:srgbClr val="515151"/>
              </a:solidFill>
            </a:endParaRPr>
          </a:p>
        </p:txBody>
      </p:sp>
      <p:sp>
        <p:nvSpPr>
          <p:cNvPr id="138" name="Rounded Rectangle 137">
            <a:extLst>
              <a:ext uri="{FF2B5EF4-FFF2-40B4-BE49-F238E27FC236}">
                <a16:creationId xmlns:a16="http://schemas.microsoft.com/office/drawing/2014/main" id="{DD1008A1-B1F1-F14B-B2AC-4E2DB68B2B94}"/>
              </a:ext>
            </a:extLst>
          </p:cNvPr>
          <p:cNvSpPr/>
          <p:nvPr/>
        </p:nvSpPr>
        <p:spPr>
          <a:xfrm>
            <a:off x="9244436" y="5084778"/>
            <a:ext cx="1112866" cy="408326"/>
          </a:xfrm>
          <a:prstGeom prst="roundRect">
            <a:avLst>
              <a:gd name="adj" fmla="val 7474"/>
            </a:avLst>
          </a:prstGeom>
          <a:solidFill>
            <a:srgbClr val="EDED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buSzPct val="75000"/>
            </a:pPr>
            <a:r>
              <a:rPr lang="en-US" sz="900" b="1" kern="0" err="1">
                <a:solidFill>
                  <a:srgbClr val="515151"/>
                </a:solidFill>
              </a:rPr>
              <a:t>Curve.fi</a:t>
            </a:r>
            <a:endParaRPr lang="en-US" sz="900" b="1" kern="0">
              <a:solidFill>
                <a:srgbClr val="515151"/>
              </a:solidFill>
            </a:endParaRPr>
          </a:p>
        </p:txBody>
      </p:sp>
      <p:sp>
        <p:nvSpPr>
          <p:cNvPr id="141" name="Rectangle 140">
            <a:extLst>
              <a:ext uri="{FF2B5EF4-FFF2-40B4-BE49-F238E27FC236}">
                <a16:creationId xmlns:a16="http://schemas.microsoft.com/office/drawing/2014/main" id="{58983761-A180-274C-A6EF-6223C57BCA68}"/>
              </a:ext>
            </a:extLst>
          </p:cNvPr>
          <p:cNvSpPr/>
          <p:nvPr/>
        </p:nvSpPr>
        <p:spPr>
          <a:xfrm>
            <a:off x="9193003" y="4403716"/>
            <a:ext cx="421910" cy="230832"/>
          </a:xfrm>
          <a:prstGeom prst="rect">
            <a:avLst/>
          </a:prstGeom>
        </p:spPr>
        <p:txBody>
          <a:bodyPr wrap="none">
            <a:spAutoFit/>
          </a:bodyPr>
          <a:lstStyle/>
          <a:p>
            <a:r>
              <a:rPr lang="en-US" sz="900" b="1" kern="0">
                <a:solidFill>
                  <a:srgbClr val="242527"/>
                </a:solidFill>
              </a:rPr>
              <a:t>DEX</a:t>
            </a:r>
            <a:endParaRPr lang="en-US" sz="900" b="1">
              <a:solidFill>
                <a:srgbClr val="242527"/>
              </a:solidFill>
            </a:endParaRPr>
          </a:p>
        </p:txBody>
      </p:sp>
      <p:sp>
        <p:nvSpPr>
          <p:cNvPr id="142" name="Rounded Rectangle 6">
            <a:extLst>
              <a:ext uri="{FF2B5EF4-FFF2-40B4-BE49-F238E27FC236}">
                <a16:creationId xmlns:a16="http://schemas.microsoft.com/office/drawing/2014/main" id="{D0E98FCC-BA06-3942-BE6D-73E19128CFE8}"/>
              </a:ext>
            </a:extLst>
          </p:cNvPr>
          <p:cNvSpPr/>
          <p:nvPr/>
        </p:nvSpPr>
        <p:spPr>
          <a:xfrm>
            <a:off x="9157023" y="4549382"/>
            <a:ext cx="2436199" cy="1035786"/>
          </a:xfrm>
          <a:custGeom>
            <a:avLst/>
            <a:gdLst>
              <a:gd name="connsiteX0" fmla="*/ 0 w 2470150"/>
              <a:gd name="connsiteY0" fmla="*/ 79903 h 1108075"/>
              <a:gd name="connsiteX1" fmla="*/ 79903 w 2470150"/>
              <a:gd name="connsiteY1" fmla="*/ 0 h 1108075"/>
              <a:gd name="connsiteX2" fmla="*/ 2390247 w 2470150"/>
              <a:gd name="connsiteY2" fmla="*/ 0 h 1108075"/>
              <a:gd name="connsiteX3" fmla="*/ 2470150 w 2470150"/>
              <a:gd name="connsiteY3" fmla="*/ 79903 h 1108075"/>
              <a:gd name="connsiteX4" fmla="*/ 2470150 w 2470150"/>
              <a:gd name="connsiteY4" fmla="*/ 1028172 h 1108075"/>
              <a:gd name="connsiteX5" fmla="*/ 2390247 w 2470150"/>
              <a:gd name="connsiteY5" fmla="*/ 1108075 h 1108075"/>
              <a:gd name="connsiteX6" fmla="*/ 79903 w 2470150"/>
              <a:gd name="connsiteY6" fmla="*/ 1108075 h 1108075"/>
              <a:gd name="connsiteX7" fmla="*/ 0 w 2470150"/>
              <a:gd name="connsiteY7" fmla="*/ 1028172 h 1108075"/>
              <a:gd name="connsiteX8" fmla="*/ 0 w 2470150"/>
              <a:gd name="connsiteY8" fmla="*/ 79903 h 1108075"/>
              <a:gd name="connsiteX0" fmla="*/ 0 w 2470150"/>
              <a:gd name="connsiteY0" fmla="*/ 79903 h 1108075"/>
              <a:gd name="connsiteX1" fmla="*/ 79903 w 2470150"/>
              <a:gd name="connsiteY1" fmla="*/ 0 h 1108075"/>
              <a:gd name="connsiteX2" fmla="*/ 774699 w 2470150"/>
              <a:gd name="connsiteY2" fmla="*/ 0 h 1108075"/>
              <a:gd name="connsiteX3" fmla="*/ 2390247 w 2470150"/>
              <a:gd name="connsiteY3" fmla="*/ 0 h 1108075"/>
              <a:gd name="connsiteX4" fmla="*/ 2470150 w 2470150"/>
              <a:gd name="connsiteY4" fmla="*/ 79903 h 1108075"/>
              <a:gd name="connsiteX5" fmla="*/ 2470150 w 2470150"/>
              <a:gd name="connsiteY5" fmla="*/ 1028172 h 1108075"/>
              <a:gd name="connsiteX6" fmla="*/ 2390247 w 2470150"/>
              <a:gd name="connsiteY6" fmla="*/ 1108075 h 1108075"/>
              <a:gd name="connsiteX7" fmla="*/ 79903 w 2470150"/>
              <a:gd name="connsiteY7" fmla="*/ 1108075 h 1108075"/>
              <a:gd name="connsiteX8" fmla="*/ 0 w 2470150"/>
              <a:gd name="connsiteY8" fmla="*/ 1028172 h 1108075"/>
              <a:gd name="connsiteX9" fmla="*/ 0 w 2470150"/>
              <a:gd name="connsiteY9" fmla="*/ 79903 h 1108075"/>
              <a:gd name="connsiteX0" fmla="*/ 0 w 2470150"/>
              <a:gd name="connsiteY0" fmla="*/ 79903 h 1108075"/>
              <a:gd name="connsiteX1" fmla="*/ 79903 w 2470150"/>
              <a:gd name="connsiteY1" fmla="*/ 0 h 1108075"/>
              <a:gd name="connsiteX2" fmla="*/ 660399 w 2470150"/>
              <a:gd name="connsiteY2" fmla="*/ 0 h 1108075"/>
              <a:gd name="connsiteX3" fmla="*/ 774699 w 2470150"/>
              <a:gd name="connsiteY3" fmla="*/ 0 h 1108075"/>
              <a:gd name="connsiteX4" fmla="*/ 2390247 w 2470150"/>
              <a:gd name="connsiteY4" fmla="*/ 0 h 1108075"/>
              <a:gd name="connsiteX5" fmla="*/ 2470150 w 2470150"/>
              <a:gd name="connsiteY5" fmla="*/ 79903 h 1108075"/>
              <a:gd name="connsiteX6" fmla="*/ 2470150 w 2470150"/>
              <a:gd name="connsiteY6" fmla="*/ 1028172 h 1108075"/>
              <a:gd name="connsiteX7" fmla="*/ 2390247 w 2470150"/>
              <a:gd name="connsiteY7" fmla="*/ 1108075 h 1108075"/>
              <a:gd name="connsiteX8" fmla="*/ 79903 w 2470150"/>
              <a:gd name="connsiteY8" fmla="*/ 1108075 h 1108075"/>
              <a:gd name="connsiteX9" fmla="*/ 0 w 2470150"/>
              <a:gd name="connsiteY9" fmla="*/ 1028172 h 1108075"/>
              <a:gd name="connsiteX10" fmla="*/ 0 w 2470150"/>
              <a:gd name="connsiteY10" fmla="*/ 79903 h 1108075"/>
              <a:gd name="connsiteX0" fmla="*/ 660399 w 2470150"/>
              <a:gd name="connsiteY0" fmla="*/ 0 h 1108075"/>
              <a:gd name="connsiteX1" fmla="*/ 774699 w 2470150"/>
              <a:gd name="connsiteY1" fmla="*/ 0 h 1108075"/>
              <a:gd name="connsiteX2" fmla="*/ 2390247 w 2470150"/>
              <a:gd name="connsiteY2" fmla="*/ 0 h 1108075"/>
              <a:gd name="connsiteX3" fmla="*/ 2470150 w 2470150"/>
              <a:gd name="connsiteY3" fmla="*/ 79903 h 1108075"/>
              <a:gd name="connsiteX4" fmla="*/ 2470150 w 2470150"/>
              <a:gd name="connsiteY4" fmla="*/ 1028172 h 1108075"/>
              <a:gd name="connsiteX5" fmla="*/ 2390247 w 2470150"/>
              <a:gd name="connsiteY5" fmla="*/ 1108075 h 1108075"/>
              <a:gd name="connsiteX6" fmla="*/ 79903 w 2470150"/>
              <a:gd name="connsiteY6" fmla="*/ 1108075 h 1108075"/>
              <a:gd name="connsiteX7" fmla="*/ 0 w 2470150"/>
              <a:gd name="connsiteY7" fmla="*/ 1028172 h 1108075"/>
              <a:gd name="connsiteX8" fmla="*/ 0 w 2470150"/>
              <a:gd name="connsiteY8" fmla="*/ 79903 h 1108075"/>
              <a:gd name="connsiteX9" fmla="*/ 79903 w 2470150"/>
              <a:gd name="connsiteY9" fmla="*/ 0 h 1108075"/>
              <a:gd name="connsiteX10" fmla="*/ 751839 w 2470150"/>
              <a:gd name="connsiteY10" fmla="*/ 91440 h 1108075"/>
              <a:gd name="connsiteX0" fmla="*/ 660399 w 2470150"/>
              <a:gd name="connsiteY0" fmla="*/ 0 h 1108075"/>
              <a:gd name="connsiteX1" fmla="*/ 774699 w 2470150"/>
              <a:gd name="connsiteY1" fmla="*/ 0 h 1108075"/>
              <a:gd name="connsiteX2" fmla="*/ 2390247 w 2470150"/>
              <a:gd name="connsiteY2" fmla="*/ 0 h 1108075"/>
              <a:gd name="connsiteX3" fmla="*/ 2470150 w 2470150"/>
              <a:gd name="connsiteY3" fmla="*/ 79903 h 1108075"/>
              <a:gd name="connsiteX4" fmla="*/ 2470150 w 2470150"/>
              <a:gd name="connsiteY4" fmla="*/ 1028172 h 1108075"/>
              <a:gd name="connsiteX5" fmla="*/ 2390247 w 2470150"/>
              <a:gd name="connsiteY5" fmla="*/ 1108075 h 1108075"/>
              <a:gd name="connsiteX6" fmla="*/ 79903 w 2470150"/>
              <a:gd name="connsiteY6" fmla="*/ 1108075 h 1108075"/>
              <a:gd name="connsiteX7" fmla="*/ 0 w 2470150"/>
              <a:gd name="connsiteY7" fmla="*/ 1028172 h 1108075"/>
              <a:gd name="connsiteX8" fmla="*/ 0 w 2470150"/>
              <a:gd name="connsiteY8" fmla="*/ 79903 h 1108075"/>
              <a:gd name="connsiteX9" fmla="*/ 79903 w 2470150"/>
              <a:gd name="connsiteY9" fmla="*/ 0 h 1108075"/>
              <a:gd name="connsiteX0" fmla="*/ 774699 w 2470150"/>
              <a:gd name="connsiteY0" fmla="*/ 0 h 1108075"/>
              <a:gd name="connsiteX1" fmla="*/ 2390247 w 2470150"/>
              <a:gd name="connsiteY1" fmla="*/ 0 h 1108075"/>
              <a:gd name="connsiteX2" fmla="*/ 2470150 w 2470150"/>
              <a:gd name="connsiteY2" fmla="*/ 79903 h 1108075"/>
              <a:gd name="connsiteX3" fmla="*/ 2470150 w 2470150"/>
              <a:gd name="connsiteY3" fmla="*/ 1028172 h 1108075"/>
              <a:gd name="connsiteX4" fmla="*/ 2390247 w 2470150"/>
              <a:gd name="connsiteY4" fmla="*/ 1108075 h 1108075"/>
              <a:gd name="connsiteX5" fmla="*/ 79903 w 2470150"/>
              <a:gd name="connsiteY5" fmla="*/ 1108075 h 1108075"/>
              <a:gd name="connsiteX6" fmla="*/ 0 w 2470150"/>
              <a:gd name="connsiteY6" fmla="*/ 1028172 h 1108075"/>
              <a:gd name="connsiteX7" fmla="*/ 0 w 2470150"/>
              <a:gd name="connsiteY7" fmla="*/ 79903 h 1108075"/>
              <a:gd name="connsiteX8" fmla="*/ 79903 w 2470150"/>
              <a:gd name="connsiteY8" fmla="*/ 0 h 1108075"/>
              <a:gd name="connsiteX0" fmla="*/ 626613 w 2470150"/>
              <a:gd name="connsiteY0" fmla="*/ 0 h 1108075"/>
              <a:gd name="connsiteX1" fmla="*/ 2390247 w 2470150"/>
              <a:gd name="connsiteY1" fmla="*/ 0 h 1108075"/>
              <a:gd name="connsiteX2" fmla="*/ 2470150 w 2470150"/>
              <a:gd name="connsiteY2" fmla="*/ 79903 h 1108075"/>
              <a:gd name="connsiteX3" fmla="*/ 2470150 w 2470150"/>
              <a:gd name="connsiteY3" fmla="*/ 1028172 h 1108075"/>
              <a:gd name="connsiteX4" fmla="*/ 2390247 w 2470150"/>
              <a:gd name="connsiteY4" fmla="*/ 1108075 h 1108075"/>
              <a:gd name="connsiteX5" fmla="*/ 79903 w 2470150"/>
              <a:gd name="connsiteY5" fmla="*/ 1108075 h 1108075"/>
              <a:gd name="connsiteX6" fmla="*/ 0 w 2470150"/>
              <a:gd name="connsiteY6" fmla="*/ 1028172 h 1108075"/>
              <a:gd name="connsiteX7" fmla="*/ 0 w 2470150"/>
              <a:gd name="connsiteY7" fmla="*/ 79903 h 1108075"/>
              <a:gd name="connsiteX8" fmla="*/ 79903 w 2470150"/>
              <a:gd name="connsiteY8" fmla="*/ 0 h 1108075"/>
              <a:gd name="connsiteX0" fmla="*/ 427020 w 2470150"/>
              <a:gd name="connsiteY0" fmla="*/ 0 h 1108075"/>
              <a:gd name="connsiteX1" fmla="*/ 2390247 w 2470150"/>
              <a:gd name="connsiteY1" fmla="*/ 0 h 1108075"/>
              <a:gd name="connsiteX2" fmla="*/ 2470150 w 2470150"/>
              <a:gd name="connsiteY2" fmla="*/ 79903 h 1108075"/>
              <a:gd name="connsiteX3" fmla="*/ 2470150 w 2470150"/>
              <a:gd name="connsiteY3" fmla="*/ 1028172 h 1108075"/>
              <a:gd name="connsiteX4" fmla="*/ 2390247 w 2470150"/>
              <a:gd name="connsiteY4" fmla="*/ 1108075 h 1108075"/>
              <a:gd name="connsiteX5" fmla="*/ 79903 w 2470150"/>
              <a:gd name="connsiteY5" fmla="*/ 1108075 h 1108075"/>
              <a:gd name="connsiteX6" fmla="*/ 0 w 2470150"/>
              <a:gd name="connsiteY6" fmla="*/ 1028172 h 1108075"/>
              <a:gd name="connsiteX7" fmla="*/ 0 w 2470150"/>
              <a:gd name="connsiteY7" fmla="*/ 79903 h 1108075"/>
              <a:gd name="connsiteX8" fmla="*/ 79903 w 2470150"/>
              <a:gd name="connsiteY8" fmla="*/ 0 h 110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0150" h="1108075">
                <a:moveTo>
                  <a:pt x="427020" y="0"/>
                </a:moveTo>
                <a:lnTo>
                  <a:pt x="2390247" y="0"/>
                </a:lnTo>
                <a:cubicBezTo>
                  <a:pt x="2434376" y="0"/>
                  <a:pt x="2470150" y="35774"/>
                  <a:pt x="2470150" y="79903"/>
                </a:cubicBezTo>
                <a:lnTo>
                  <a:pt x="2470150" y="1028172"/>
                </a:lnTo>
                <a:cubicBezTo>
                  <a:pt x="2470150" y="1072301"/>
                  <a:pt x="2434376" y="1108075"/>
                  <a:pt x="2390247" y="1108075"/>
                </a:cubicBezTo>
                <a:lnTo>
                  <a:pt x="79903" y="1108075"/>
                </a:lnTo>
                <a:cubicBezTo>
                  <a:pt x="35774" y="1108075"/>
                  <a:pt x="0" y="1072301"/>
                  <a:pt x="0" y="1028172"/>
                </a:cubicBezTo>
                <a:lnTo>
                  <a:pt x="0" y="79903"/>
                </a:lnTo>
                <a:cubicBezTo>
                  <a:pt x="0" y="35774"/>
                  <a:pt x="35774" y="0"/>
                  <a:pt x="79903" y="0"/>
                </a:cubicBezTo>
              </a:path>
            </a:pathLst>
          </a:custGeom>
          <a:noFill/>
          <a:ln>
            <a:solidFill>
              <a:srgbClr val="E1E1E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itle 2">
            <a:extLst>
              <a:ext uri="{FF2B5EF4-FFF2-40B4-BE49-F238E27FC236}">
                <a16:creationId xmlns:a16="http://schemas.microsoft.com/office/drawing/2014/main" id="{67178339-1A56-2C4F-80F8-1C03770415F1}"/>
              </a:ext>
            </a:extLst>
          </p:cNvPr>
          <p:cNvSpPr txBox="1">
            <a:spLocks/>
          </p:cNvSpPr>
          <p:nvPr/>
        </p:nvSpPr>
        <p:spPr>
          <a:xfrm>
            <a:off x="6472931" y="2686901"/>
            <a:ext cx="2095438" cy="215444"/>
          </a:xfrm>
          <a:prstGeom prst="rect">
            <a:avLst/>
          </a:prstGeom>
        </p:spPr>
        <p:txBody>
          <a:bodyPr wrap="square" lIns="0" tIns="0" rIns="0" bIns="0">
            <a:spAutoFit/>
          </a:bodyPr>
          <a:lstStyle>
            <a:lvl1pPr algn="l" eaLnBrk="1" hangingPunct="1">
              <a:defRPr sz="1800" b="1" i="0">
                <a:solidFill>
                  <a:schemeClr val="bg1"/>
                </a:solidFill>
                <a:latin typeface="Arial"/>
                <a:ea typeface="+mj-ea"/>
                <a:cs typeface="Arial"/>
              </a:defRPr>
            </a:lvl1pPr>
          </a:lstStyle>
          <a:p>
            <a:pPr lvl="0">
              <a:defRPr/>
            </a:pPr>
            <a:r>
              <a:rPr lang="en-US" sz="1400" kern="0">
                <a:solidFill>
                  <a:srgbClr val="242527"/>
                </a:solidFill>
              </a:rPr>
              <a:t>Custody</a:t>
            </a:r>
          </a:p>
        </p:txBody>
      </p:sp>
      <p:sp>
        <p:nvSpPr>
          <p:cNvPr id="146" name="Title 2">
            <a:extLst>
              <a:ext uri="{FF2B5EF4-FFF2-40B4-BE49-F238E27FC236}">
                <a16:creationId xmlns:a16="http://schemas.microsoft.com/office/drawing/2014/main" id="{B52727EF-8260-D545-BF00-22058D993DBD}"/>
              </a:ext>
            </a:extLst>
          </p:cNvPr>
          <p:cNvSpPr txBox="1">
            <a:spLocks/>
          </p:cNvSpPr>
          <p:nvPr/>
        </p:nvSpPr>
        <p:spPr>
          <a:xfrm>
            <a:off x="9249125" y="2686901"/>
            <a:ext cx="2095438" cy="215444"/>
          </a:xfrm>
          <a:prstGeom prst="rect">
            <a:avLst/>
          </a:prstGeom>
        </p:spPr>
        <p:txBody>
          <a:bodyPr wrap="square" lIns="0" tIns="0" rIns="0" bIns="0">
            <a:spAutoFit/>
          </a:bodyPr>
          <a:lstStyle>
            <a:lvl1pPr algn="l" eaLnBrk="1" hangingPunct="1">
              <a:defRPr sz="1800" b="1" i="0">
                <a:solidFill>
                  <a:schemeClr val="bg1"/>
                </a:solidFill>
                <a:latin typeface="Arial"/>
                <a:ea typeface="+mj-ea"/>
                <a:cs typeface="Arial"/>
              </a:defRPr>
            </a:lvl1pPr>
          </a:lstStyle>
          <a:p>
            <a:pPr lvl="0">
              <a:defRPr/>
            </a:pPr>
            <a:r>
              <a:rPr lang="en-US" sz="1400" kern="0">
                <a:solidFill>
                  <a:srgbClr val="242527"/>
                </a:solidFill>
              </a:rPr>
              <a:t>Decentralized Finance</a:t>
            </a:r>
          </a:p>
        </p:txBody>
      </p:sp>
    </p:spTree>
    <p:extLst>
      <p:ext uri="{BB962C8B-B14F-4D97-AF65-F5344CB8AC3E}">
        <p14:creationId xmlns:p14="http://schemas.microsoft.com/office/powerpoint/2010/main" val="3301873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053AACA-6E65-C24F-BDC7-5879C71AC0EE}"/>
              </a:ext>
            </a:extLst>
          </p:cNvPr>
          <p:cNvSpPr txBox="1">
            <a:spLocks/>
          </p:cNvSpPr>
          <p:nvPr/>
        </p:nvSpPr>
        <p:spPr>
          <a:xfrm>
            <a:off x="529333" y="1106507"/>
            <a:ext cx="10957584" cy="1107996"/>
          </a:xfrm>
          <a:prstGeom prst="rect">
            <a:avLst/>
          </a:prstGeom>
        </p:spPr>
        <p:txBody>
          <a:bodyPr wrap="square" lIns="0" tIns="0" rIns="0" bIns="0" anchor="t">
            <a:spAutoFit/>
          </a:bodyPr>
          <a:lstStyle>
            <a:lvl1pPr algn="l" eaLnBrk="1" hangingPunct="1">
              <a:defRPr sz="1800" b="1" i="0">
                <a:solidFill>
                  <a:schemeClr val="bg1"/>
                </a:solidFill>
                <a:latin typeface="Arial"/>
                <a:ea typeface="+mj-ea"/>
                <a:cs typeface="Arial"/>
              </a:defRPr>
            </a:lvl1pPr>
          </a:lstStyle>
          <a:p>
            <a:pPr>
              <a:defRPr/>
            </a:pPr>
            <a:r>
              <a:rPr lang="en-US" sz="3600" b="0" kern="0">
                <a:solidFill>
                  <a:srgbClr val="242527"/>
                </a:solidFill>
              </a:rPr>
              <a:t>Worlds are colliding into a shared space. </a:t>
            </a:r>
          </a:p>
          <a:p>
            <a:pPr>
              <a:defRPr/>
            </a:pPr>
            <a:r>
              <a:rPr lang="en-US" sz="3600" kern="0">
                <a:solidFill>
                  <a:srgbClr val="242527"/>
                </a:solidFill>
              </a:rPr>
              <a:t>But there’s room for you.</a:t>
            </a:r>
          </a:p>
        </p:txBody>
      </p:sp>
      <p:sp>
        <p:nvSpPr>
          <p:cNvPr id="3" name="Text Placeholder 1">
            <a:extLst>
              <a:ext uri="{FF2B5EF4-FFF2-40B4-BE49-F238E27FC236}">
                <a16:creationId xmlns:a16="http://schemas.microsoft.com/office/drawing/2014/main" id="{9888DF92-8833-4C48-9B0C-3FEE719FBB2C}"/>
              </a:ext>
            </a:extLst>
          </p:cNvPr>
          <p:cNvSpPr txBox="1">
            <a:spLocks/>
          </p:cNvSpPr>
          <p:nvPr/>
        </p:nvSpPr>
        <p:spPr>
          <a:xfrm>
            <a:off x="529334" y="809644"/>
            <a:ext cx="5371749" cy="215444"/>
          </a:xfrm>
          <a:prstGeom prst="rect">
            <a:avLst/>
          </a:prstGeom>
        </p:spPr>
        <p:txBody>
          <a:bodyPr wrap="square" lIns="0" tIns="0" rIns="0" bIns="0">
            <a:spAutoFit/>
          </a:bodyPr>
          <a:lstStyle>
            <a:lvl1pPr marL="0" eaLnBrk="1" hangingPunct="1">
              <a:defRPr sz="1200" b="1" i="0">
                <a:solidFill>
                  <a:schemeClr val="bg1"/>
                </a:solidFill>
                <a:latin typeface="Arial"/>
                <a:ea typeface="+mn-ea"/>
                <a:cs typeface="Arial"/>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a:lstStyle>
          <a:p>
            <a:pPr>
              <a:defRPr/>
            </a:pPr>
            <a:r>
              <a:rPr lang="en-US" sz="1400" kern="0">
                <a:solidFill>
                  <a:srgbClr val="F6A81B"/>
                </a:solidFill>
              </a:rPr>
              <a:t>Staying relevant</a:t>
            </a:r>
          </a:p>
        </p:txBody>
      </p:sp>
      <p:sp>
        <p:nvSpPr>
          <p:cNvPr id="55" name="Rectangle 54">
            <a:extLst>
              <a:ext uri="{FF2B5EF4-FFF2-40B4-BE49-F238E27FC236}">
                <a16:creationId xmlns:a16="http://schemas.microsoft.com/office/drawing/2014/main" id="{7F914261-512D-B349-A85E-A2305B20885A}"/>
              </a:ext>
            </a:extLst>
          </p:cNvPr>
          <p:cNvSpPr/>
          <p:nvPr/>
        </p:nvSpPr>
        <p:spPr>
          <a:xfrm>
            <a:off x="549921" y="2483367"/>
            <a:ext cx="2873999" cy="3838323"/>
          </a:xfrm>
          <a:prstGeom prst="rect">
            <a:avLst/>
          </a:prstGeom>
          <a:solidFill>
            <a:schemeClr val="bg1"/>
          </a:solidFill>
          <a:ln>
            <a:noFill/>
          </a:ln>
          <a:effectLst>
            <a:outerShdw blurRad="127000" dist="25400" dir="5400000" algn="t"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itle 2">
            <a:extLst>
              <a:ext uri="{FF2B5EF4-FFF2-40B4-BE49-F238E27FC236}">
                <a16:creationId xmlns:a16="http://schemas.microsoft.com/office/drawing/2014/main" id="{B302FB97-3CAE-3941-A519-884BEB2B03BC}"/>
              </a:ext>
            </a:extLst>
          </p:cNvPr>
          <p:cNvSpPr txBox="1">
            <a:spLocks/>
          </p:cNvSpPr>
          <p:nvPr/>
        </p:nvSpPr>
        <p:spPr>
          <a:xfrm>
            <a:off x="820070" y="2870270"/>
            <a:ext cx="2095438" cy="215444"/>
          </a:xfrm>
          <a:prstGeom prst="rect">
            <a:avLst/>
          </a:prstGeom>
        </p:spPr>
        <p:txBody>
          <a:bodyPr wrap="square" lIns="0" tIns="0" rIns="0" bIns="0">
            <a:spAutoFit/>
          </a:bodyPr>
          <a:lstStyle>
            <a:lvl1pPr algn="l" eaLnBrk="1" hangingPunct="1">
              <a:defRPr sz="1800" b="1" i="0">
                <a:solidFill>
                  <a:schemeClr val="bg1"/>
                </a:solidFill>
                <a:latin typeface="Arial"/>
                <a:ea typeface="+mj-ea"/>
                <a:cs typeface="Arial"/>
              </a:defRPr>
            </a:lvl1pPr>
          </a:lstStyle>
          <a:p>
            <a:pPr lvl="0">
              <a:defRPr/>
            </a:pPr>
            <a:r>
              <a:rPr lang="en-US" sz="1400" kern="0">
                <a:solidFill>
                  <a:srgbClr val="242527"/>
                </a:solidFill>
              </a:rPr>
              <a:t>Typical Applications</a:t>
            </a:r>
          </a:p>
        </p:txBody>
      </p:sp>
      <p:sp>
        <p:nvSpPr>
          <p:cNvPr id="61" name="Rectangle 60">
            <a:extLst>
              <a:ext uri="{FF2B5EF4-FFF2-40B4-BE49-F238E27FC236}">
                <a16:creationId xmlns:a16="http://schemas.microsoft.com/office/drawing/2014/main" id="{75ACDE13-B0DE-7B4B-9890-CCC61E170501}"/>
              </a:ext>
            </a:extLst>
          </p:cNvPr>
          <p:cNvSpPr/>
          <p:nvPr/>
        </p:nvSpPr>
        <p:spPr>
          <a:xfrm rot="16200000">
            <a:off x="931404" y="2677132"/>
            <a:ext cx="36576" cy="228600"/>
          </a:xfrm>
          <a:prstGeom prst="rect">
            <a:avLst/>
          </a:prstGeom>
          <a:solidFill>
            <a:srgbClr val="F6A81A"/>
          </a:solidFill>
          <a:ln>
            <a:noFill/>
          </a:ln>
        </p:spPr>
        <p:style>
          <a:lnRef idx="2">
            <a:schemeClr val="accent1">
              <a:shade val="50000"/>
            </a:schemeClr>
          </a:lnRef>
          <a:fillRef idx="1">
            <a:schemeClr val="accent1"/>
          </a:fillRef>
          <a:effectRef idx="0">
            <a:schemeClr val="accent1"/>
          </a:effectRef>
          <a:fontRef idx="minor">
            <a:schemeClr val="lt1"/>
          </a:fontRef>
        </p:style>
        <p:txBody>
          <a:bodyPr tIns="36576" bIns="3657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2" name="Text Placeholder 2">
            <a:extLst>
              <a:ext uri="{FF2B5EF4-FFF2-40B4-BE49-F238E27FC236}">
                <a16:creationId xmlns:a16="http://schemas.microsoft.com/office/drawing/2014/main" id="{9C9915DE-BD1B-B94F-B055-A2A1AEE4B9C2}"/>
              </a:ext>
            </a:extLst>
          </p:cNvPr>
          <p:cNvSpPr txBox="1">
            <a:spLocks/>
          </p:cNvSpPr>
          <p:nvPr/>
        </p:nvSpPr>
        <p:spPr>
          <a:xfrm>
            <a:off x="820070" y="3354578"/>
            <a:ext cx="2409032" cy="2609342"/>
          </a:xfrm>
          <a:prstGeom prst="rect">
            <a:avLst/>
          </a:prstGeom>
        </p:spPr>
        <p:txBody>
          <a:bodyPr lIns="0" tIns="0" rIns="0" bIns="0"/>
          <a:lstStyle>
            <a:lvl1pPr marL="0" eaLnBrk="1" hangingPunct="1">
              <a:defRPr b="0">
                <a:solidFill>
                  <a:schemeClr val="tx1"/>
                </a:solidFill>
                <a:latin typeface="+mn-lt"/>
                <a:ea typeface="+mn-ea"/>
                <a:cs typeface="+mn-cs"/>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a:lstStyle>
          <a:p>
            <a:pPr>
              <a:spcAft>
                <a:spcPts val="1100"/>
              </a:spcAft>
              <a:buClr>
                <a:schemeClr val="bg1"/>
              </a:buClr>
              <a:buSzPct val="75000"/>
            </a:pPr>
            <a:r>
              <a:rPr lang="en-US" sz="1100" kern="0">
                <a:solidFill>
                  <a:srgbClr val="515151"/>
                </a:solidFill>
              </a:rPr>
              <a:t>Payments/Settlements</a:t>
            </a:r>
          </a:p>
          <a:p>
            <a:pPr>
              <a:spcAft>
                <a:spcPts val="1100"/>
              </a:spcAft>
              <a:buClr>
                <a:schemeClr val="bg1"/>
              </a:buClr>
              <a:buSzPct val="75000"/>
            </a:pPr>
            <a:r>
              <a:rPr lang="en-US" sz="1100" kern="0">
                <a:solidFill>
                  <a:srgbClr val="515151"/>
                </a:solidFill>
              </a:rPr>
              <a:t>Custody/Wealth management</a:t>
            </a:r>
          </a:p>
          <a:p>
            <a:pPr>
              <a:spcAft>
                <a:spcPts val="1100"/>
              </a:spcAft>
              <a:buClr>
                <a:schemeClr val="bg1"/>
              </a:buClr>
              <a:buSzPct val="75000"/>
            </a:pPr>
            <a:r>
              <a:rPr lang="en-US" sz="1100" kern="0">
                <a:solidFill>
                  <a:srgbClr val="515151"/>
                </a:solidFill>
              </a:rPr>
              <a:t>Lending/Collateral perfection</a:t>
            </a:r>
          </a:p>
          <a:p>
            <a:pPr>
              <a:spcAft>
                <a:spcPts val="1100"/>
              </a:spcAft>
              <a:buClr>
                <a:schemeClr val="bg1"/>
              </a:buClr>
              <a:buSzPct val="75000"/>
            </a:pPr>
            <a:r>
              <a:rPr lang="en-US" sz="1100" kern="0">
                <a:solidFill>
                  <a:srgbClr val="515151"/>
                </a:solidFill>
              </a:rPr>
              <a:t>Merchant processing</a:t>
            </a:r>
          </a:p>
          <a:p>
            <a:pPr>
              <a:spcAft>
                <a:spcPts val="1100"/>
              </a:spcAft>
              <a:buClr>
                <a:schemeClr val="bg1"/>
              </a:buClr>
              <a:buSzPct val="75000"/>
            </a:pPr>
            <a:r>
              <a:rPr lang="en-US" sz="1100" kern="0">
                <a:solidFill>
                  <a:srgbClr val="515151"/>
                </a:solidFill>
              </a:rPr>
              <a:t>Crypto ATMs</a:t>
            </a:r>
          </a:p>
          <a:p>
            <a:pPr>
              <a:spcAft>
                <a:spcPts val="1100"/>
              </a:spcAft>
              <a:buClr>
                <a:schemeClr val="bg1"/>
              </a:buClr>
              <a:buSzPct val="75000"/>
            </a:pPr>
            <a:r>
              <a:rPr lang="en-US" sz="1100" kern="0" err="1">
                <a:solidFill>
                  <a:srgbClr val="515151"/>
                </a:solidFill>
              </a:rPr>
              <a:t>Stablecoins</a:t>
            </a:r>
            <a:endParaRPr lang="en-US" sz="1100" kern="0">
              <a:solidFill>
                <a:srgbClr val="515151"/>
              </a:solidFill>
            </a:endParaRPr>
          </a:p>
          <a:p>
            <a:pPr>
              <a:spcAft>
                <a:spcPts val="1100"/>
              </a:spcAft>
              <a:buClr>
                <a:schemeClr val="bg1"/>
              </a:buClr>
              <a:buSzPct val="75000"/>
            </a:pPr>
            <a:r>
              <a:rPr lang="en-US" sz="1100" kern="0">
                <a:solidFill>
                  <a:srgbClr val="515151"/>
                </a:solidFill>
              </a:rPr>
              <a:t>Crypto rewards</a:t>
            </a:r>
          </a:p>
          <a:p>
            <a:pPr>
              <a:spcAft>
                <a:spcPts val="1100"/>
              </a:spcAft>
              <a:buClr>
                <a:schemeClr val="bg1"/>
              </a:buClr>
              <a:buSzPct val="75000"/>
            </a:pPr>
            <a:r>
              <a:rPr lang="en-US" sz="1100" kern="0" err="1">
                <a:solidFill>
                  <a:srgbClr val="515151"/>
                </a:solidFill>
              </a:rPr>
              <a:t>DeFi</a:t>
            </a:r>
            <a:r>
              <a:rPr lang="en-US" sz="1100" kern="0">
                <a:solidFill>
                  <a:srgbClr val="515151"/>
                </a:solidFill>
              </a:rPr>
              <a:t> (including lending, staking, etc.)</a:t>
            </a:r>
          </a:p>
          <a:p>
            <a:pPr>
              <a:spcAft>
                <a:spcPts val="1100"/>
              </a:spcAft>
              <a:buClr>
                <a:schemeClr val="bg1"/>
              </a:buClr>
              <a:buSzPct val="75000"/>
            </a:pPr>
            <a:r>
              <a:rPr lang="en-US" sz="1100" kern="0">
                <a:solidFill>
                  <a:srgbClr val="515151"/>
                </a:solidFill>
              </a:rPr>
              <a:t>Investment vehicles sponsor</a:t>
            </a:r>
          </a:p>
        </p:txBody>
      </p:sp>
      <p:sp>
        <p:nvSpPr>
          <p:cNvPr id="10" name="Rectangle 9">
            <a:extLst>
              <a:ext uri="{FF2B5EF4-FFF2-40B4-BE49-F238E27FC236}">
                <a16:creationId xmlns:a16="http://schemas.microsoft.com/office/drawing/2014/main" id="{A09BE908-CE91-DC45-B5CE-A5AF26F1D5C0}"/>
              </a:ext>
            </a:extLst>
          </p:cNvPr>
          <p:cNvSpPr/>
          <p:nvPr/>
        </p:nvSpPr>
        <p:spPr>
          <a:xfrm rot="13877847">
            <a:off x="5248638" y="4372389"/>
            <a:ext cx="4670776" cy="69494"/>
          </a:xfrm>
          <a:prstGeom prst="rect">
            <a:avLst/>
          </a:prstGeom>
          <a:solidFill>
            <a:srgbClr val="FFC000"/>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B4147E7-E781-584E-A1B4-802B37F66D2B}"/>
              </a:ext>
            </a:extLst>
          </p:cNvPr>
          <p:cNvSpPr/>
          <p:nvPr/>
        </p:nvSpPr>
        <p:spPr>
          <a:xfrm>
            <a:off x="4113165" y="3582368"/>
            <a:ext cx="1569660" cy="646331"/>
          </a:xfrm>
          <a:prstGeom prst="rect">
            <a:avLst/>
          </a:prstGeom>
        </p:spPr>
        <p:txBody>
          <a:bodyPr wrap="none">
            <a:spAutoFit/>
          </a:bodyPr>
          <a:lstStyle/>
          <a:p>
            <a:pPr lvl="0" algn="r">
              <a:defRPr/>
            </a:pPr>
            <a:r>
              <a:rPr lang="en-US" sz="3600" b="1" kern="0">
                <a:solidFill>
                  <a:srgbClr val="515151"/>
                </a:solidFill>
              </a:rPr>
              <a:t>Banks</a:t>
            </a:r>
          </a:p>
        </p:txBody>
      </p:sp>
      <p:sp>
        <p:nvSpPr>
          <p:cNvPr id="67" name="Down Arrow 4">
            <a:extLst>
              <a:ext uri="{FF2B5EF4-FFF2-40B4-BE49-F238E27FC236}">
                <a16:creationId xmlns:a16="http://schemas.microsoft.com/office/drawing/2014/main" id="{CFBB3DDC-D45D-4C42-9E16-2CA39664B006}"/>
              </a:ext>
            </a:extLst>
          </p:cNvPr>
          <p:cNvSpPr/>
          <p:nvPr/>
        </p:nvSpPr>
        <p:spPr>
          <a:xfrm rot="16200000">
            <a:off x="5455333" y="3380951"/>
            <a:ext cx="1713245" cy="1088484"/>
          </a:xfrm>
          <a:custGeom>
            <a:avLst/>
            <a:gdLst>
              <a:gd name="connsiteX0" fmla="*/ 0 w 2915920"/>
              <a:gd name="connsiteY0" fmla="*/ 1346200 h 2692400"/>
              <a:gd name="connsiteX1" fmla="*/ 728980 w 2915920"/>
              <a:gd name="connsiteY1" fmla="*/ 1346200 h 2692400"/>
              <a:gd name="connsiteX2" fmla="*/ 728980 w 2915920"/>
              <a:gd name="connsiteY2" fmla="*/ 0 h 2692400"/>
              <a:gd name="connsiteX3" fmla="*/ 2186940 w 2915920"/>
              <a:gd name="connsiteY3" fmla="*/ 0 h 2692400"/>
              <a:gd name="connsiteX4" fmla="*/ 2186940 w 2915920"/>
              <a:gd name="connsiteY4" fmla="*/ 1346200 h 2692400"/>
              <a:gd name="connsiteX5" fmla="*/ 2915920 w 2915920"/>
              <a:gd name="connsiteY5" fmla="*/ 1346200 h 2692400"/>
              <a:gd name="connsiteX6" fmla="*/ 1457960 w 2915920"/>
              <a:gd name="connsiteY6" fmla="*/ 2692400 h 2692400"/>
              <a:gd name="connsiteX7" fmla="*/ 0 w 2915920"/>
              <a:gd name="connsiteY7" fmla="*/ 1346200 h 2692400"/>
              <a:gd name="connsiteX0" fmla="*/ 0 w 2915920"/>
              <a:gd name="connsiteY0" fmla="*/ 1346200 h 2692400"/>
              <a:gd name="connsiteX1" fmla="*/ 728980 w 2915920"/>
              <a:gd name="connsiteY1" fmla="*/ 1346200 h 2692400"/>
              <a:gd name="connsiteX2" fmla="*/ 728980 w 2915920"/>
              <a:gd name="connsiteY2" fmla="*/ 0 h 2692400"/>
              <a:gd name="connsiteX3" fmla="*/ 2186940 w 2915920"/>
              <a:gd name="connsiteY3" fmla="*/ 589280 h 2692400"/>
              <a:gd name="connsiteX4" fmla="*/ 2186940 w 2915920"/>
              <a:gd name="connsiteY4" fmla="*/ 1346200 h 2692400"/>
              <a:gd name="connsiteX5" fmla="*/ 2915920 w 2915920"/>
              <a:gd name="connsiteY5" fmla="*/ 1346200 h 2692400"/>
              <a:gd name="connsiteX6" fmla="*/ 1457960 w 2915920"/>
              <a:gd name="connsiteY6" fmla="*/ 2692400 h 2692400"/>
              <a:gd name="connsiteX7" fmla="*/ 0 w 2915920"/>
              <a:gd name="connsiteY7" fmla="*/ 1346200 h 2692400"/>
              <a:gd name="connsiteX0" fmla="*/ 0 w 2915920"/>
              <a:gd name="connsiteY0" fmla="*/ 762000 h 2108200"/>
              <a:gd name="connsiteX1" fmla="*/ 728980 w 2915920"/>
              <a:gd name="connsiteY1" fmla="*/ 762000 h 2108200"/>
              <a:gd name="connsiteX2" fmla="*/ 732155 w 2915920"/>
              <a:gd name="connsiteY2" fmla="*/ 0 h 2108200"/>
              <a:gd name="connsiteX3" fmla="*/ 2186940 w 2915920"/>
              <a:gd name="connsiteY3" fmla="*/ 5080 h 2108200"/>
              <a:gd name="connsiteX4" fmla="*/ 2186940 w 2915920"/>
              <a:gd name="connsiteY4" fmla="*/ 762000 h 2108200"/>
              <a:gd name="connsiteX5" fmla="*/ 2915920 w 2915920"/>
              <a:gd name="connsiteY5" fmla="*/ 762000 h 2108200"/>
              <a:gd name="connsiteX6" fmla="*/ 1457960 w 2915920"/>
              <a:gd name="connsiteY6" fmla="*/ 2108200 h 2108200"/>
              <a:gd name="connsiteX7" fmla="*/ 0 w 2915920"/>
              <a:gd name="connsiteY7" fmla="*/ 762000 h 210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5920" h="2108200">
                <a:moveTo>
                  <a:pt x="0" y="762000"/>
                </a:moveTo>
                <a:lnTo>
                  <a:pt x="728980" y="762000"/>
                </a:lnTo>
                <a:cubicBezTo>
                  <a:pt x="730038" y="508000"/>
                  <a:pt x="731097" y="254000"/>
                  <a:pt x="732155" y="0"/>
                </a:cubicBezTo>
                <a:lnTo>
                  <a:pt x="2186940" y="5080"/>
                </a:lnTo>
                <a:lnTo>
                  <a:pt x="2186940" y="762000"/>
                </a:lnTo>
                <a:lnTo>
                  <a:pt x="2915920" y="762000"/>
                </a:lnTo>
                <a:lnTo>
                  <a:pt x="1457960" y="2108200"/>
                </a:lnTo>
                <a:lnTo>
                  <a:pt x="0" y="762000"/>
                </a:lnTo>
                <a:close/>
              </a:path>
            </a:pathLst>
          </a:custGeom>
          <a:solidFill>
            <a:srgbClr val="496980"/>
          </a:solidFill>
          <a:ln w="34925" cap="rnd">
            <a:noFill/>
            <a:prstDash val="sysDot"/>
            <a:round/>
          </a:ln>
          <a:effectLst>
            <a:outerShdw blurRad="2540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own Arrow 4">
            <a:extLst>
              <a:ext uri="{FF2B5EF4-FFF2-40B4-BE49-F238E27FC236}">
                <a16:creationId xmlns:a16="http://schemas.microsoft.com/office/drawing/2014/main" id="{1EDB354D-515B-C643-AFB2-4A32DFEB1E4F}"/>
              </a:ext>
            </a:extLst>
          </p:cNvPr>
          <p:cNvSpPr/>
          <p:nvPr/>
        </p:nvSpPr>
        <p:spPr>
          <a:xfrm rot="5400000">
            <a:off x="7996286" y="4366929"/>
            <a:ext cx="1713245" cy="1088484"/>
          </a:xfrm>
          <a:custGeom>
            <a:avLst/>
            <a:gdLst>
              <a:gd name="connsiteX0" fmla="*/ 0 w 2915920"/>
              <a:gd name="connsiteY0" fmla="*/ 1346200 h 2692400"/>
              <a:gd name="connsiteX1" fmla="*/ 728980 w 2915920"/>
              <a:gd name="connsiteY1" fmla="*/ 1346200 h 2692400"/>
              <a:gd name="connsiteX2" fmla="*/ 728980 w 2915920"/>
              <a:gd name="connsiteY2" fmla="*/ 0 h 2692400"/>
              <a:gd name="connsiteX3" fmla="*/ 2186940 w 2915920"/>
              <a:gd name="connsiteY3" fmla="*/ 0 h 2692400"/>
              <a:gd name="connsiteX4" fmla="*/ 2186940 w 2915920"/>
              <a:gd name="connsiteY4" fmla="*/ 1346200 h 2692400"/>
              <a:gd name="connsiteX5" fmla="*/ 2915920 w 2915920"/>
              <a:gd name="connsiteY5" fmla="*/ 1346200 h 2692400"/>
              <a:gd name="connsiteX6" fmla="*/ 1457960 w 2915920"/>
              <a:gd name="connsiteY6" fmla="*/ 2692400 h 2692400"/>
              <a:gd name="connsiteX7" fmla="*/ 0 w 2915920"/>
              <a:gd name="connsiteY7" fmla="*/ 1346200 h 2692400"/>
              <a:gd name="connsiteX0" fmla="*/ 0 w 2915920"/>
              <a:gd name="connsiteY0" fmla="*/ 1346200 h 2692400"/>
              <a:gd name="connsiteX1" fmla="*/ 728980 w 2915920"/>
              <a:gd name="connsiteY1" fmla="*/ 1346200 h 2692400"/>
              <a:gd name="connsiteX2" fmla="*/ 728980 w 2915920"/>
              <a:gd name="connsiteY2" fmla="*/ 0 h 2692400"/>
              <a:gd name="connsiteX3" fmla="*/ 2186940 w 2915920"/>
              <a:gd name="connsiteY3" fmla="*/ 589280 h 2692400"/>
              <a:gd name="connsiteX4" fmla="*/ 2186940 w 2915920"/>
              <a:gd name="connsiteY4" fmla="*/ 1346200 h 2692400"/>
              <a:gd name="connsiteX5" fmla="*/ 2915920 w 2915920"/>
              <a:gd name="connsiteY5" fmla="*/ 1346200 h 2692400"/>
              <a:gd name="connsiteX6" fmla="*/ 1457960 w 2915920"/>
              <a:gd name="connsiteY6" fmla="*/ 2692400 h 2692400"/>
              <a:gd name="connsiteX7" fmla="*/ 0 w 2915920"/>
              <a:gd name="connsiteY7" fmla="*/ 1346200 h 2692400"/>
              <a:gd name="connsiteX0" fmla="*/ 0 w 2915920"/>
              <a:gd name="connsiteY0" fmla="*/ 762000 h 2108200"/>
              <a:gd name="connsiteX1" fmla="*/ 728980 w 2915920"/>
              <a:gd name="connsiteY1" fmla="*/ 762000 h 2108200"/>
              <a:gd name="connsiteX2" fmla="*/ 732155 w 2915920"/>
              <a:gd name="connsiteY2" fmla="*/ 0 h 2108200"/>
              <a:gd name="connsiteX3" fmla="*/ 2186940 w 2915920"/>
              <a:gd name="connsiteY3" fmla="*/ 5080 h 2108200"/>
              <a:gd name="connsiteX4" fmla="*/ 2186940 w 2915920"/>
              <a:gd name="connsiteY4" fmla="*/ 762000 h 2108200"/>
              <a:gd name="connsiteX5" fmla="*/ 2915920 w 2915920"/>
              <a:gd name="connsiteY5" fmla="*/ 762000 h 2108200"/>
              <a:gd name="connsiteX6" fmla="*/ 1457960 w 2915920"/>
              <a:gd name="connsiteY6" fmla="*/ 2108200 h 2108200"/>
              <a:gd name="connsiteX7" fmla="*/ 0 w 2915920"/>
              <a:gd name="connsiteY7" fmla="*/ 762000 h 210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5920" h="2108200">
                <a:moveTo>
                  <a:pt x="0" y="762000"/>
                </a:moveTo>
                <a:lnTo>
                  <a:pt x="728980" y="762000"/>
                </a:lnTo>
                <a:cubicBezTo>
                  <a:pt x="730038" y="508000"/>
                  <a:pt x="731097" y="254000"/>
                  <a:pt x="732155" y="0"/>
                </a:cubicBezTo>
                <a:lnTo>
                  <a:pt x="2186940" y="5080"/>
                </a:lnTo>
                <a:lnTo>
                  <a:pt x="2186940" y="762000"/>
                </a:lnTo>
                <a:lnTo>
                  <a:pt x="2915920" y="762000"/>
                </a:lnTo>
                <a:lnTo>
                  <a:pt x="1457960" y="2108200"/>
                </a:lnTo>
                <a:lnTo>
                  <a:pt x="0" y="762000"/>
                </a:lnTo>
                <a:close/>
              </a:path>
            </a:pathLst>
          </a:custGeom>
          <a:solidFill>
            <a:srgbClr val="59B3CB"/>
          </a:solidFill>
          <a:ln w="34925" cap="rnd">
            <a:noFill/>
            <a:prstDash val="sysDot"/>
            <a:round/>
          </a:ln>
          <a:effectLst>
            <a:outerShdw blurRad="2540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5B9543DE-592C-C34D-875D-F2E0DEB3432C}"/>
              </a:ext>
            </a:extLst>
          </p:cNvPr>
          <p:cNvSpPr/>
          <p:nvPr/>
        </p:nvSpPr>
        <p:spPr>
          <a:xfrm>
            <a:off x="9482565" y="4588005"/>
            <a:ext cx="1826141" cy="646331"/>
          </a:xfrm>
          <a:prstGeom prst="rect">
            <a:avLst/>
          </a:prstGeom>
        </p:spPr>
        <p:txBody>
          <a:bodyPr wrap="none">
            <a:spAutoFit/>
          </a:bodyPr>
          <a:lstStyle/>
          <a:p>
            <a:pPr lvl="0">
              <a:defRPr/>
            </a:pPr>
            <a:r>
              <a:rPr lang="en-US" sz="3600" b="1" kern="0">
                <a:solidFill>
                  <a:srgbClr val="515151"/>
                </a:solidFill>
              </a:rPr>
              <a:t>Fintech</a:t>
            </a:r>
          </a:p>
        </p:txBody>
      </p:sp>
    </p:spTree>
    <p:extLst>
      <p:ext uri="{BB962C8B-B14F-4D97-AF65-F5344CB8AC3E}">
        <p14:creationId xmlns:p14="http://schemas.microsoft.com/office/powerpoint/2010/main" val="2306895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053AACA-6E65-C24F-BDC7-5879C71AC0EE}"/>
              </a:ext>
            </a:extLst>
          </p:cNvPr>
          <p:cNvSpPr txBox="1">
            <a:spLocks/>
          </p:cNvSpPr>
          <p:nvPr/>
        </p:nvSpPr>
        <p:spPr>
          <a:xfrm>
            <a:off x="529333" y="1106507"/>
            <a:ext cx="10957584" cy="1107996"/>
          </a:xfrm>
          <a:prstGeom prst="rect">
            <a:avLst/>
          </a:prstGeom>
        </p:spPr>
        <p:txBody>
          <a:bodyPr wrap="square" lIns="0" tIns="0" rIns="0" bIns="0" anchor="t">
            <a:spAutoFit/>
          </a:bodyPr>
          <a:lstStyle>
            <a:lvl1pPr algn="l" eaLnBrk="1" hangingPunct="1">
              <a:defRPr sz="1800" b="1" i="0">
                <a:solidFill>
                  <a:schemeClr val="bg1"/>
                </a:solidFill>
                <a:latin typeface="Arial"/>
                <a:ea typeface="+mj-ea"/>
                <a:cs typeface="Arial"/>
              </a:defRPr>
            </a:lvl1pPr>
          </a:lstStyle>
          <a:p>
            <a:pPr>
              <a:defRPr/>
            </a:pPr>
            <a:r>
              <a:rPr lang="en-US" sz="3600" b="0" kern="0">
                <a:solidFill>
                  <a:srgbClr val="242527"/>
                </a:solidFill>
              </a:rPr>
              <a:t>Emerging regulations could open one door </a:t>
            </a:r>
          </a:p>
          <a:p>
            <a:pPr>
              <a:defRPr/>
            </a:pPr>
            <a:r>
              <a:rPr lang="en-US" sz="3600" kern="0">
                <a:solidFill>
                  <a:srgbClr val="242527"/>
                </a:solidFill>
              </a:rPr>
              <a:t>while closing another.</a:t>
            </a:r>
          </a:p>
        </p:txBody>
      </p:sp>
      <p:sp>
        <p:nvSpPr>
          <p:cNvPr id="3" name="Text Placeholder 1">
            <a:extLst>
              <a:ext uri="{FF2B5EF4-FFF2-40B4-BE49-F238E27FC236}">
                <a16:creationId xmlns:a16="http://schemas.microsoft.com/office/drawing/2014/main" id="{9888DF92-8833-4C48-9B0C-3FEE719FBB2C}"/>
              </a:ext>
            </a:extLst>
          </p:cNvPr>
          <p:cNvSpPr txBox="1">
            <a:spLocks/>
          </p:cNvSpPr>
          <p:nvPr/>
        </p:nvSpPr>
        <p:spPr>
          <a:xfrm>
            <a:off x="529334" y="809644"/>
            <a:ext cx="5371749" cy="215444"/>
          </a:xfrm>
          <a:prstGeom prst="rect">
            <a:avLst/>
          </a:prstGeom>
        </p:spPr>
        <p:txBody>
          <a:bodyPr wrap="square" lIns="0" tIns="0" rIns="0" bIns="0">
            <a:spAutoFit/>
          </a:bodyPr>
          <a:lstStyle>
            <a:lvl1pPr marL="0" eaLnBrk="1" hangingPunct="1">
              <a:defRPr sz="1200" b="1" i="0">
                <a:solidFill>
                  <a:schemeClr val="bg1"/>
                </a:solidFill>
                <a:latin typeface="Arial"/>
                <a:ea typeface="+mn-ea"/>
                <a:cs typeface="Arial"/>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a:lstStyle>
          <a:p>
            <a:pPr>
              <a:defRPr/>
            </a:pPr>
            <a:r>
              <a:rPr lang="en-US" sz="1400" kern="0">
                <a:solidFill>
                  <a:srgbClr val="F6A81B"/>
                </a:solidFill>
              </a:rPr>
              <a:t>Working within legislation</a:t>
            </a:r>
          </a:p>
        </p:txBody>
      </p:sp>
      <p:sp>
        <p:nvSpPr>
          <p:cNvPr id="14" name="Title 2">
            <a:extLst>
              <a:ext uri="{FF2B5EF4-FFF2-40B4-BE49-F238E27FC236}">
                <a16:creationId xmlns:a16="http://schemas.microsoft.com/office/drawing/2014/main" id="{3203FFBA-8AF3-B843-A427-F24DAE452A71}"/>
              </a:ext>
            </a:extLst>
          </p:cNvPr>
          <p:cNvSpPr txBox="1">
            <a:spLocks/>
          </p:cNvSpPr>
          <p:nvPr/>
        </p:nvSpPr>
        <p:spPr>
          <a:xfrm>
            <a:off x="8672475" y="4398969"/>
            <a:ext cx="2979774" cy="246221"/>
          </a:xfrm>
          <a:prstGeom prst="rect">
            <a:avLst/>
          </a:prstGeom>
        </p:spPr>
        <p:txBody>
          <a:bodyPr wrap="square" lIns="0" tIns="0" rIns="0" bIns="0">
            <a:spAutoFit/>
          </a:bodyPr>
          <a:lstStyle>
            <a:lvl1pPr algn="l" eaLnBrk="1" hangingPunct="1">
              <a:defRPr sz="1800" b="1" i="0">
                <a:solidFill>
                  <a:schemeClr val="bg1"/>
                </a:solidFill>
                <a:latin typeface="Arial"/>
                <a:ea typeface="+mj-ea"/>
                <a:cs typeface="Arial"/>
              </a:defRPr>
            </a:lvl1pPr>
          </a:lstStyle>
          <a:p>
            <a:pPr lvl="0">
              <a:defRPr/>
            </a:pPr>
            <a:r>
              <a:rPr lang="en-US" sz="1600" kern="0" dirty="0">
                <a:solidFill>
                  <a:srgbClr val="242527"/>
                </a:solidFill>
              </a:rPr>
              <a:t>Federal agencies / SROs</a:t>
            </a:r>
          </a:p>
        </p:txBody>
      </p:sp>
      <p:sp>
        <p:nvSpPr>
          <p:cNvPr id="16" name="Text Placeholder 2">
            <a:extLst>
              <a:ext uri="{FF2B5EF4-FFF2-40B4-BE49-F238E27FC236}">
                <a16:creationId xmlns:a16="http://schemas.microsoft.com/office/drawing/2014/main" id="{36BB5E6E-39F7-9140-AA73-06C1FD9E0E5F}"/>
              </a:ext>
            </a:extLst>
          </p:cNvPr>
          <p:cNvSpPr txBox="1">
            <a:spLocks/>
          </p:cNvSpPr>
          <p:nvPr/>
        </p:nvSpPr>
        <p:spPr>
          <a:xfrm>
            <a:off x="8672476" y="4789911"/>
            <a:ext cx="2979773" cy="1778980"/>
          </a:xfrm>
          <a:prstGeom prst="rect">
            <a:avLst/>
          </a:prstGeom>
        </p:spPr>
        <p:txBody>
          <a:bodyPr lIns="0" tIns="0" rIns="0" bIns="0"/>
          <a:lstStyle>
            <a:lvl1pPr marL="0" eaLnBrk="1" hangingPunct="1">
              <a:defRPr b="0">
                <a:solidFill>
                  <a:schemeClr val="tx1"/>
                </a:solidFill>
                <a:latin typeface="+mn-lt"/>
                <a:ea typeface="+mn-ea"/>
                <a:cs typeface="+mn-cs"/>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a:lstStyle>
          <a:p>
            <a:pPr marL="171450" indent="-171450">
              <a:lnSpc>
                <a:spcPct val="60000"/>
              </a:lnSpc>
              <a:buClr>
                <a:srgbClr val="515151"/>
              </a:buClr>
              <a:buSzPct val="66000"/>
              <a:buFont typeface="Wingdings" pitchFamily="2" charset="2"/>
              <a:buChar char="§"/>
            </a:pPr>
            <a:r>
              <a:rPr lang="en-US" sz="1100" kern="0">
                <a:solidFill>
                  <a:srgbClr val="515151"/>
                </a:solidFill>
              </a:rPr>
              <a:t>Commodity Futures Trading Commission</a:t>
            </a:r>
          </a:p>
          <a:p>
            <a:pPr marL="171450" indent="-171450">
              <a:lnSpc>
                <a:spcPct val="60000"/>
              </a:lnSpc>
              <a:buClr>
                <a:srgbClr val="515151"/>
              </a:buClr>
              <a:buSzPct val="66000"/>
              <a:buFont typeface="Wingdings" pitchFamily="2" charset="2"/>
              <a:buChar char="§"/>
            </a:pPr>
            <a:endParaRPr lang="en-US" sz="1100" kern="0">
              <a:solidFill>
                <a:srgbClr val="515151"/>
              </a:solidFill>
            </a:endParaRPr>
          </a:p>
          <a:p>
            <a:pPr marL="171450" indent="-171450">
              <a:lnSpc>
                <a:spcPct val="60000"/>
              </a:lnSpc>
              <a:buClr>
                <a:srgbClr val="515151"/>
              </a:buClr>
              <a:buSzPct val="66000"/>
              <a:buFont typeface="Wingdings" pitchFamily="2" charset="2"/>
              <a:buChar char="§"/>
            </a:pPr>
            <a:r>
              <a:rPr lang="en-US" sz="1100" kern="0">
                <a:solidFill>
                  <a:srgbClr val="515151"/>
                </a:solidFill>
              </a:rPr>
              <a:t>U.S. Securities and Exchange Commission</a:t>
            </a:r>
          </a:p>
          <a:p>
            <a:pPr marL="171450" indent="-171450">
              <a:lnSpc>
                <a:spcPct val="60000"/>
              </a:lnSpc>
              <a:buClr>
                <a:srgbClr val="515151"/>
              </a:buClr>
              <a:buSzPct val="66000"/>
              <a:buFont typeface="Wingdings" pitchFamily="2" charset="2"/>
              <a:buChar char="§"/>
            </a:pPr>
            <a:endParaRPr lang="en-US" sz="1100" kern="0">
              <a:solidFill>
                <a:srgbClr val="515151"/>
              </a:solidFill>
            </a:endParaRPr>
          </a:p>
          <a:p>
            <a:pPr marL="171450" indent="-171450">
              <a:lnSpc>
                <a:spcPct val="60000"/>
              </a:lnSpc>
              <a:buClr>
                <a:srgbClr val="515151"/>
              </a:buClr>
              <a:buSzPct val="66000"/>
              <a:buFont typeface="Wingdings" pitchFamily="2" charset="2"/>
              <a:buChar char="§"/>
            </a:pPr>
            <a:r>
              <a:rPr lang="en-US" sz="1100" kern="0">
                <a:solidFill>
                  <a:srgbClr val="515151"/>
                </a:solidFill>
              </a:rPr>
              <a:t>Internal Revenue Service</a:t>
            </a:r>
          </a:p>
          <a:p>
            <a:pPr marL="171450" indent="-171450">
              <a:lnSpc>
                <a:spcPct val="60000"/>
              </a:lnSpc>
              <a:buClr>
                <a:srgbClr val="515151"/>
              </a:buClr>
              <a:buSzPct val="66000"/>
              <a:buFont typeface="Wingdings" pitchFamily="2" charset="2"/>
              <a:buChar char="§"/>
            </a:pPr>
            <a:endParaRPr lang="en-US" sz="1100" kern="0">
              <a:solidFill>
                <a:srgbClr val="515151"/>
              </a:solidFill>
            </a:endParaRPr>
          </a:p>
          <a:p>
            <a:pPr marL="171450" indent="-171450">
              <a:lnSpc>
                <a:spcPct val="60000"/>
              </a:lnSpc>
              <a:buClr>
                <a:srgbClr val="515151"/>
              </a:buClr>
              <a:buSzPct val="66000"/>
              <a:buFont typeface="Wingdings" pitchFamily="2" charset="2"/>
              <a:buChar char="§"/>
            </a:pPr>
            <a:r>
              <a:rPr lang="en-US" sz="1100" kern="0">
                <a:solidFill>
                  <a:srgbClr val="515151"/>
                </a:solidFill>
              </a:rPr>
              <a:t>Financial Industry Regulatory Authority</a:t>
            </a:r>
          </a:p>
          <a:p>
            <a:pPr marL="171450" indent="-171450">
              <a:lnSpc>
                <a:spcPct val="60000"/>
              </a:lnSpc>
              <a:buClr>
                <a:srgbClr val="515151"/>
              </a:buClr>
              <a:buSzPct val="66000"/>
              <a:buFont typeface="Wingdings" pitchFamily="2" charset="2"/>
              <a:buChar char="§"/>
            </a:pPr>
            <a:endParaRPr lang="en-US" sz="1100" kern="0">
              <a:solidFill>
                <a:srgbClr val="515151"/>
              </a:solidFill>
            </a:endParaRPr>
          </a:p>
          <a:p>
            <a:pPr marL="171450" indent="-171450">
              <a:lnSpc>
                <a:spcPct val="60000"/>
              </a:lnSpc>
              <a:buClr>
                <a:srgbClr val="515151"/>
              </a:buClr>
              <a:buSzPct val="66000"/>
              <a:buFont typeface="Wingdings" pitchFamily="2" charset="2"/>
              <a:buChar char="§"/>
            </a:pPr>
            <a:r>
              <a:rPr lang="en-US" sz="1100" kern="0">
                <a:solidFill>
                  <a:srgbClr val="515151"/>
                </a:solidFill>
              </a:rPr>
              <a:t>National Futures Association</a:t>
            </a:r>
          </a:p>
          <a:p>
            <a:pPr marL="171450" indent="-171450">
              <a:lnSpc>
                <a:spcPct val="60000"/>
              </a:lnSpc>
              <a:buClr>
                <a:srgbClr val="515151"/>
              </a:buClr>
              <a:buSzPct val="66000"/>
              <a:buFont typeface="Wingdings" pitchFamily="2" charset="2"/>
              <a:buChar char="§"/>
            </a:pPr>
            <a:endParaRPr lang="en-US" sz="1100" kern="0">
              <a:solidFill>
                <a:srgbClr val="515151"/>
              </a:solidFill>
            </a:endParaRPr>
          </a:p>
          <a:p>
            <a:pPr marL="171450" indent="-171450">
              <a:lnSpc>
                <a:spcPct val="60000"/>
              </a:lnSpc>
              <a:buClr>
                <a:srgbClr val="515151"/>
              </a:buClr>
              <a:buSzPct val="66000"/>
              <a:buFont typeface="Wingdings" pitchFamily="2" charset="2"/>
              <a:buChar char="§"/>
            </a:pPr>
            <a:r>
              <a:rPr lang="en-US" sz="1100" kern="0">
                <a:solidFill>
                  <a:srgbClr val="515151"/>
                </a:solidFill>
              </a:rPr>
              <a:t>Office of the Comptroller of the Currency</a:t>
            </a:r>
          </a:p>
          <a:p>
            <a:pPr marL="171450" indent="-171450">
              <a:lnSpc>
                <a:spcPct val="60000"/>
              </a:lnSpc>
              <a:buClr>
                <a:srgbClr val="515151"/>
              </a:buClr>
              <a:buSzPct val="66000"/>
              <a:buFont typeface="Wingdings" pitchFamily="2" charset="2"/>
              <a:buChar char="§"/>
            </a:pPr>
            <a:endParaRPr lang="en-US" sz="1100" kern="0">
              <a:solidFill>
                <a:srgbClr val="515151"/>
              </a:solidFill>
            </a:endParaRPr>
          </a:p>
          <a:p>
            <a:pPr marL="171450" indent="-171450">
              <a:lnSpc>
                <a:spcPct val="60000"/>
              </a:lnSpc>
              <a:buClr>
                <a:srgbClr val="515151"/>
              </a:buClr>
              <a:buSzPct val="66000"/>
              <a:buFont typeface="Wingdings" pitchFamily="2" charset="2"/>
              <a:buChar char="§"/>
            </a:pPr>
            <a:r>
              <a:rPr lang="en-US" sz="1100" kern="0">
                <a:solidFill>
                  <a:srgbClr val="515151"/>
                </a:solidFill>
              </a:rPr>
              <a:t>Federal Deposit Insurance Corporation</a:t>
            </a:r>
          </a:p>
          <a:p>
            <a:pPr marL="171450" indent="-171450">
              <a:lnSpc>
                <a:spcPct val="60000"/>
              </a:lnSpc>
              <a:buClr>
                <a:srgbClr val="515151"/>
              </a:buClr>
              <a:buSzPct val="66000"/>
              <a:buFont typeface="Wingdings" pitchFamily="2" charset="2"/>
              <a:buChar char="§"/>
            </a:pPr>
            <a:endParaRPr lang="en-US" sz="1100" kern="0">
              <a:solidFill>
                <a:srgbClr val="515151"/>
              </a:solidFill>
            </a:endParaRPr>
          </a:p>
          <a:p>
            <a:pPr marL="171450" indent="-171450">
              <a:lnSpc>
                <a:spcPct val="60000"/>
              </a:lnSpc>
              <a:buClr>
                <a:srgbClr val="515151"/>
              </a:buClr>
              <a:buSzPct val="66000"/>
              <a:buFont typeface="Wingdings" pitchFamily="2" charset="2"/>
              <a:buChar char="§"/>
            </a:pPr>
            <a:r>
              <a:rPr lang="en-US" sz="1100" kern="0">
                <a:solidFill>
                  <a:srgbClr val="515151"/>
                </a:solidFill>
              </a:rPr>
              <a:t>Federal Reserve Board</a:t>
            </a:r>
          </a:p>
          <a:p>
            <a:pPr marL="171450" indent="-171450">
              <a:lnSpc>
                <a:spcPct val="60000"/>
              </a:lnSpc>
              <a:buClr>
                <a:srgbClr val="515151"/>
              </a:buClr>
              <a:buSzPct val="66000"/>
              <a:buFont typeface="Wingdings" pitchFamily="2" charset="2"/>
              <a:buChar char="§"/>
            </a:pPr>
            <a:endParaRPr lang="en-US" sz="1100" kern="0">
              <a:solidFill>
                <a:srgbClr val="515151"/>
              </a:solidFill>
            </a:endParaRPr>
          </a:p>
          <a:p>
            <a:pPr marL="171450" indent="-171450">
              <a:lnSpc>
                <a:spcPct val="60000"/>
              </a:lnSpc>
              <a:buClr>
                <a:srgbClr val="515151"/>
              </a:buClr>
              <a:buSzPct val="66000"/>
              <a:buFont typeface="Wingdings" pitchFamily="2" charset="2"/>
              <a:buChar char="§"/>
            </a:pPr>
            <a:r>
              <a:rPr lang="en-US" sz="1100" kern="0">
                <a:solidFill>
                  <a:srgbClr val="515151"/>
                </a:solidFill>
              </a:rPr>
              <a:t>U.S. Department of the Treasury</a:t>
            </a:r>
          </a:p>
          <a:p>
            <a:pPr marL="171450" indent="-171450">
              <a:lnSpc>
                <a:spcPct val="60000"/>
              </a:lnSpc>
              <a:buClr>
                <a:srgbClr val="515151"/>
              </a:buClr>
              <a:buSzPct val="66000"/>
              <a:buFont typeface="Wingdings" pitchFamily="2" charset="2"/>
              <a:buChar char="§"/>
            </a:pPr>
            <a:endParaRPr lang="en-US" sz="1100" kern="0">
              <a:solidFill>
                <a:srgbClr val="515151"/>
              </a:solidFill>
            </a:endParaRPr>
          </a:p>
          <a:p>
            <a:pPr marL="171450" indent="-171450">
              <a:lnSpc>
                <a:spcPct val="60000"/>
              </a:lnSpc>
              <a:buClr>
                <a:srgbClr val="515151"/>
              </a:buClr>
              <a:buSzPct val="66000"/>
              <a:buFont typeface="Wingdings" pitchFamily="2" charset="2"/>
              <a:buChar char="§"/>
            </a:pPr>
            <a:endParaRPr lang="en-US" sz="1100" kern="0">
              <a:solidFill>
                <a:srgbClr val="515151"/>
              </a:solidFill>
            </a:endParaRPr>
          </a:p>
        </p:txBody>
      </p:sp>
      <p:sp>
        <p:nvSpPr>
          <p:cNvPr id="17" name="Title 2">
            <a:extLst>
              <a:ext uri="{FF2B5EF4-FFF2-40B4-BE49-F238E27FC236}">
                <a16:creationId xmlns:a16="http://schemas.microsoft.com/office/drawing/2014/main" id="{AF345735-3314-4944-9FF0-660BE3A49F42}"/>
              </a:ext>
            </a:extLst>
          </p:cNvPr>
          <p:cNvSpPr txBox="1">
            <a:spLocks/>
          </p:cNvSpPr>
          <p:nvPr/>
        </p:nvSpPr>
        <p:spPr>
          <a:xfrm>
            <a:off x="8672475" y="2043889"/>
            <a:ext cx="2979774" cy="246221"/>
          </a:xfrm>
          <a:prstGeom prst="rect">
            <a:avLst/>
          </a:prstGeom>
        </p:spPr>
        <p:txBody>
          <a:bodyPr wrap="square" lIns="0" tIns="0" rIns="0" bIns="0">
            <a:spAutoFit/>
          </a:bodyPr>
          <a:lstStyle>
            <a:lvl1pPr algn="l" eaLnBrk="1" hangingPunct="1">
              <a:defRPr sz="1800" b="1" i="0">
                <a:solidFill>
                  <a:schemeClr val="bg1"/>
                </a:solidFill>
                <a:latin typeface="Arial"/>
                <a:ea typeface="+mj-ea"/>
                <a:cs typeface="Arial"/>
              </a:defRPr>
            </a:lvl1pPr>
          </a:lstStyle>
          <a:p>
            <a:pPr lvl="0">
              <a:defRPr/>
            </a:pPr>
            <a:r>
              <a:rPr lang="en-US" sz="1600" kern="0">
                <a:solidFill>
                  <a:srgbClr val="242527"/>
                </a:solidFill>
              </a:rPr>
              <a:t>State laws in the making</a:t>
            </a:r>
          </a:p>
        </p:txBody>
      </p:sp>
      <p:sp>
        <p:nvSpPr>
          <p:cNvPr id="20" name="Text Placeholder 2">
            <a:extLst>
              <a:ext uri="{FF2B5EF4-FFF2-40B4-BE49-F238E27FC236}">
                <a16:creationId xmlns:a16="http://schemas.microsoft.com/office/drawing/2014/main" id="{48475BA8-9320-6446-90D2-761B0A209DE7}"/>
              </a:ext>
            </a:extLst>
          </p:cNvPr>
          <p:cNvSpPr txBox="1">
            <a:spLocks/>
          </p:cNvSpPr>
          <p:nvPr/>
        </p:nvSpPr>
        <p:spPr>
          <a:xfrm>
            <a:off x="8929089" y="2831003"/>
            <a:ext cx="2237052" cy="1233792"/>
          </a:xfrm>
          <a:prstGeom prst="rect">
            <a:avLst/>
          </a:prstGeom>
        </p:spPr>
        <p:txBody>
          <a:bodyPr lIns="0" tIns="0" rIns="0" bIns="0"/>
          <a:lstStyle>
            <a:lvl1pPr marL="0" eaLnBrk="1" hangingPunct="1">
              <a:defRPr b="0">
                <a:solidFill>
                  <a:schemeClr val="tx1"/>
                </a:solidFill>
                <a:latin typeface="+mn-lt"/>
                <a:ea typeface="+mn-ea"/>
                <a:cs typeface="+mn-cs"/>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a:lstStyle>
          <a:p>
            <a:pPr>
              <a:lnSpc>
                <a:spcPct val="150000"/>
              </a:lnSpc>
              <a:buClr>
                <a:srgbClr val="515151"/>
              </a:buClr>
              <a:buSzPct val="66000"/>
            </a:pPr>
            <a:r>
              <a:rPr lang="en-US" sz="1100" b="1">
                <a:solidFill>
                  <a:srgbClr val="515151"/>
                </a:solidFill>
              </a:rPr>
              <a:t>Favorable</a:t>
            </a:r>
            <a:r>
              <a:rPr lang="en-US" sz="1100">
                <a:solidFill>
                  <a:srgbClr val="515151"/>
                </a:solidFill>
              </a:rPr>
              <a:t> - Generally </a:t>
            </a:r>
          </a:p>
          <a:p>
            <a:pPr>
              <a:lnSpc>
                <a:spcPct val="150000"/>
              </a:lnSpc>
              <a:buClr>
                <a:srgbClr val="515151"/>
              </a:buClr>
              <a:buSzPct val="66000"/>
            </a:pPr>
            <a:r>
              <a:rPr lang="en-US" sz="1100" b="1" kern="0">
                <a:solidFill>
                  <a:srgbClr val="515151"/>
                </a:solidFill>
              </a:rPr>
              <a:t>Mixed</a:t>
            </a:r>
            <a:r>
              <a:rPr lang="en-US" sz="1100" kern="0">
                <a:solidFill>
                  <a:srgbClr val="515151"/>
                </a:solidFill>
              </a:rPr>
              <a:t> - Favorable and restrictive</a:t>
            </a:r>
          </a:p>
          <a:p>
            <a:pPr>
              <a:lnSpc>
                <a:spcPct val="150000"/>
              </a:lnSpc>
              <a:buClr>
                <a:srgbClr val="515151"/>
              </a:buClr>
              <a:buSzPct val="66000"/>
            </a:pPr>
            <a:r>
              <a:rPr lang="en-US" sz="1100" b="1" kern="0">
                <a:solidFill>
                  <a:srgbClr val="515151"/>
                </a:solidFill>
              </a:rPr>
              <a:t>Restrictive</a:t>
            </a:r>
            <a:r>
              <a:rPr lang="en-US" sz="1100" kern="0">
                <a:solidFill>
                  <a:srgbClr val="515151"/>
                </a:solidFill>
              </a:rPr>
              <a:t> - Somewhat </a:t>
            </a:r>
          </a:p>
          <a:p>
            <a:pPr>
              <a:lnSpc>
                <a:spcPct val="150000"/>
              </a:lnSpc>
              <a:buClr>
                <a:srgbClr val="515151"/>
              </a:buClr>
              <a:buSzPct val="66000"/>
            </a:pPr>
            <a:r>
              <a:rPr lang="en-US" sz="1100" b="1" kern="0">
                <a:solidFill>
                  <a:srgbClr val="515151"/>
                </a:solidFill>
              </a:rPr>
              <a:t>Restrictive</a:t>
            </a:r>
            <a:r>
              <a:rPr lang="en-US" sz="1100" kern="0">
                <a:solidFill>
                  <a:srgbClr val="515151"/>
                </a:solidFill>
              </a:rPr>
              <a:t> - Generally </a:t>
            </a:r>
          </a:p>
          <a:p>
            <a:pPr>
              <a:lnSpc>
                <a:spcPct val="150000"/>
              </a:lnSpc>
              <a:buClr>
                <a:srgbClr val="515151"/>
              </a:buClr>
              <a:buSzPct val="66000"/>
            </a:pPr>
            <a:r>
              <a:rPr lang="en-US" sz="1100" b="1" kern="0">
                <a:solidFill>
                  <a:srgbClr val="515151"/>
                </a:solidFill>
              </a:rPr>
              <a:t>Neutral</a:t>
            </a:r>
            <a:r>
              <a:rPr lang="en-US" sz="1100" kern="0">
                <a:solidFill>
                  <a:srgbClr val="515151"/>
                </a:solidFill>
              </a:rPr>
              <a:t> - Largely Silent</a:t>
            </a:r>
          </a:p>
        </p:txBody>
      </p:sp>
      <p:sp>
        <p:nvSpPr>
          <p:cNvPr id="6" name="Oval 5">
            <a:extLst>
              <a:ext uri="{FF2B5EF4-FFF2-40B4-BE49-F238E27FC236}">
                <a16:creationId xmlns:a16="http://schemas.microsoft.com/office/drawing/2014/main" id="{210DE82E-C0F0-4248-A2E6-525D5D81F3E1}"/>
              </a:ext>
            </a:extLst>
          </p:cNvPr>
          <p:cNvSpPr/>
          <p:nvPr/>
        </p:nvSpPr>
        <p:spPr>
          <a:xfrm>
            <a:off x="8688941" y="2884679"/>
            <a:ext cx="165758" cy="1657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
            <a:extLst>
              <a:ext uri="{FF2B5EF4-FFF2-40B4-BE49-F238E27FC236}">
                <a16:creationId xmlns:a16="http://schemas.microsoft.com/office/drawing/2014/main" id="{04D9F303-EBB8-F246-BDE4-FF6C021642AC}"/>
              </a:ext>
            </a:extLst>
          </p:cNvPr>
          <p:cNvSpPr txBox="1">
            <a:spLocks/>
          </p:cNvSpPr>
          <p:nvPr/>
        </p:nvSpPr>
        <p:spPr>
          <a:xfrm>
            <a:off x="8672476" y="2380026"/>
            <a:ext cx="3073322" cy="392014"/>
          </a:xfrm>
          <a:prstGeom prst="rect">
            <a:avLst/>
          </a:prstGeom>
        </p:spPr>
        <p:txBody>
          <a:bodyPr lIns="0" tIns="0" rIns="0" bIns="0"/>
          <a:lstStyle>
            <a:lvl1pPr marL="0" eaLnBrk="1" hangingPunct="1">
              <a:defRPr b="0">
                <a:solidFill>
                  <a:schemeClr val="tx1"/>
                </a:solidFill>
                <a:latin typeface="+mn-lt"/>
                <a:ea typeface="+mn-ea"/>
                <a:cs typeface="+mn-cs"/>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a:lstStyle>
          <a:p>
            <a:pPr>
              <a:buClr>
                <a:srgbClr val="515151"/>
              </a:buClr>
              <a:buSzPct val="66000"/>
            </a:pPr>
            <a:r>
              <a:rPr lang="en-US" sz="1100" kern="0">
                <a:solidFill>
                  <a:srgbClr val="515151"/>
                </a:solidFill>
              </a:rPr>
              <a:t>Blockchain and Distributed Ledger Laws in a map of the states, denoted by one of five colors:</a:t>
            </a:r>
          </a:p>
        </p:txBody>
      </p:sp>
      <p:sp>
        <p:nvSpPr>
          <p:cNvPr id="24" name="Oval 23">
            <a:extLst>
              <a:ext uri="{FF2B5EF4-FFF2-40B4-BE49-F238E27FC236}">
                <a16:creationId xmlns:a16="http://schemas.microsoft.com/office/drawing/2014/main" id="{298D5A39-CB76-4043-ADE6-04A4000250EE}"/>
              </a:ext>
            </a:extLst>
          </p:cNvPr>
          <p:cNvSpPr/>
          <p:nvPr/>
        </p:nvSpPr>
        <p:spPr>
          <a:xfrm>
            <a:off x="8688941" y="3136526"/>
            <a:ext cx="165758" cy="165758"/>
          </a:xfrm>
          <a:prstGeom prst="ellipse">
            <a:avLst/>
          </a:prstGeom>
          <a:solidFill>
            <a:srgbClr val="E37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248F2C65-0307-AF4E-924F-D1A7F7AF92EC}"/>
              </a:ext>
            </a:extLst>
          </p:cNvPr>
          <p:cNvSpPr/>
          <p:nvPr/>
        </p:nvSpPr>
        <p:spPr>
          <a:xfrm>
            <a:off x="8688941" y="3388374"/>
            <a:ext cx="165758" cy="165758"/>
          </a:xfrm>
          <a:prstGeom prst="ellipse">
            <a:avLst/>
          </a:prstGeom>
          <a:solidFill>
            <a:srgbClr val="59B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A89CFB3-4533-A340-B7C7-E17CFA8EE7A9}"/>
              </a:ext>
            </a:extLst>
          </p:cNvPr>
          <p:cNvSpPr/>
          <p:nvPr/>
        </p:nvSpPr>
        <p:spPr>
          <a:xfrm>
            <a:off x="8688941" y="3640222"/>
            <a:ext cx="165758" cy="165758"/>
          </a:xfrm>
          <a:prstGeom prst="ellipse">
            <a:avLst/>
          </a:prstGeom>
          <a:solidFill>
            <a:srgbClr val="4969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3EC55F7-0ED3-A84A-A87F-BF144FED5F49}"/>
              </a:ext>
            </a:extLst>
          </p:cNvPr>
          <p:cNvSpPr/>
          <p:nvPr/>
        </p:nvSpPr>
        <p:spPr>
          <a:xfrm>
            <a:off x="8688941" y="3892069"/>
            <a:ext cx="165758" cy="165758"/>
          </a:xfrm>
          <a:prstGeom prst="ellipse">
            <a:avLst/>
          </a:prstGeom>
          <a:solidFill>
            <a:srgbClr val="C1C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EE93432F-3687-9F4C-B751-A2CD8E4C3B2B}"/>
              </a:ext>
            </a:extLst>
          </p:cNvPr>
          <p:cNvPicPr>
            <a:picLocks noChangeAspect="1"/>
          </p:cNvPicPr>
          <p:nvPr/>
        </p:nvPicPr>
        <p:blipFill>
          <a:blip r:embed="rId3"/>
          <a:srcRect/>
          <a:stretch/>
        </p:blipFill>
        <p:spPr>
          <a:xfrm>
            <a:off x="1166950" y="2377509"/>
            <a:ext cx="6631669" cy="4104095"/>
          </a:xfrm>
          <a:prstGeom prst="rect">
            <a:avLst/>
          </a:prstGeom>
        </p:spPr>
      </p:pic>
    </p:spTree>
    <p:extLst>
      <p:ext uri="{BB962C8B-B14F-4D97-AF65-F5344CB8AC3E}">
        <p14:creationId xmlns:p14="http://schemas.microsoft.com/office/powerpoint/2010/main" val="3479645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a:extLst>
              <a:ext uri="{FF2B5EF4-FFF2-40B4-BE49-F238E27FC236}">
                <a16:creationId xmlns:a16="http://schemas.microsoft.com/office/drawing/2014/main" id="{8401366B-AC2A-6B47-88A7-F547668D3115}"/>
              </a:ext>
            </a:extLst>
          </p:cNvPr>
          <p:cNvSpPr/>
          <p:nvPr/>
        </p:nvSpPr>
        <p:spPr>
          <a:xfrm>
            <a:off x="549921" y="2626529"/>
            <a:ext cx="11097793" cy="1555916"/>
          </a:xfrm>
          <a:prstGeom prst="roundRect">
            <a:avLst>
              <a:gd name="adj" fmla="val 5615"/>
            </a:avLst>
          </a:prstGeom>
          <a:solidFill>
            <a:schemeClr val="bg1"/>
          </a:solidFill>
          <a:ln>
            <a:noFill/>
          </a:ln>
          <a:effectLst>
            <a:outerShdw blurRad="127000" dist="25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2">
            <a:extLst>
              <a:ext uri="{FF2B5EF4-FFF2-40B4-BE49-F238E27FC236}">
                <a16:creationId xmlns:a16="http://schemas.microsoft.com/office/drawing/2014/main" id="{B053AACA-6E65-C24F-BDC7-5879C71AC0EE}"/>
              </a:ext>
            </a:extLst>
          </p:cNvPr>
          <p:cNvSpPr txBox="1">
            <a:spLocks/>
          </p:cNvSpPr>
          <p:nvPr/>
        </p:nvSpPr>
        <p:spPr>
          <a:xfrm>
            <a:off x="529333" y="1106507"/>
            <a:ext cx="10957584" cy="1107996"/>
          </a:xfrm>
          <a:prstGeom prst="rect">
            <a:avLst/>
          </a:prstGeom>
        </p:spPr>
        <p:txBody>
          <a:bodyPr wrap="square" lIns="0" tIns="0" rIns="0" bIns="0" anchor="t">
            <a:spAutoFit/>
          </a:bodyPr>
          <a:lstStyle>
            <a:lvl1pPr algn="l" eaLnBrk="1" hangingPunct="1">
              <a:defRPr sz="1800" b="1" i="0">
                <a:solidFill>
                  <a:schemeClr val="bg1"/>
                </a:solidFill>
                <a:latin typeface="Arial"/>
                <a:ea typeface="+mj-ea"/>
                <a:cs typeface="Arial"/>
              </a:defRPr>
            </a:lvl1pPr>
          </a:lstStyle>
          <a:p>
            <a:pPr>
              <a:defRPr/>
            </a:pPr>
            <a:r>
              <a:rPr lang="en-US" sz="3600" b="0" kern="0">
                <a:solidFill>
                  <a:srgbClr val="242527"/>
                </a:solidFill>
              </a:rPr>
              <a:t>Strategic planning can show your next move, </a:t>
            </a:r>
          </a:p>
          <a:p>
            <a:pPr>
              <a:defRPr/>
            </a:pPr>
            <a:r>
              <a:rPr lang="en-US" sz="3600" kern="0">
                <a:solidFill>
                  <a:srgbClr val="242527"/>
                </a:solidFill>
              </a:rPr>
              <a:t>while also mitigating risk.</a:t>
            </a:r>
          </a:p>
        </p:txBody>
      </p:sp>
      <p:sp>
        <p:nvSpPr>
          <p:cNvPr id="3" name="Text Placeholder 1">
            <a:extLst>
              <a:ext uri="{FF2B5EF4-FFF2-40B4-BE49-F238E27FC236}">
                <a16:creationId xmlns:a16="http://schemas.microsoft.com/office/drawing/2014/main" id="{9888DF92-8833-4C48-9B0C-3FEE719FBB2C}"/>
              </a:ext>
            </a:extLst>
          </p:cNvPr>
          <p:cNvSpPr txBox="1">
            <a:spLocks/>
          </p:cNvSpPr>
          <p:nvPr/>
        </p:nvSpPr>
        <p:spPr>
          <a:xfrm>
            <a:off x="529334" y="809644"/>
            <a:ext cx="5371749" cy="215444"/>
          </a:xfrm>
          <a:prstGeom prst="rect">
            <a:avLst/>
          </a:prstGeom>
        </p:spPr>
        <p:txBody>
          <a:bodyPr wrap="square" lIns="0" tIns="0" rIns="0" bIns="0">
            <a:spAutoFit/>
          </a:bodyPr>
          <a:lstStyle>
            <a:lvl1pPr marL="0" eaLnBrk="1" hangingPunct="1">
              <a:defRPr sz="1200" b="1" i="0">
                <a:solidFill>
                  <a:schemeClr val="bg1"/>
                </a:solidFill>
                <a:latin typeface="Arial"/>
                <a:ea typeface="+mn-ea"/>
                <a:cs typeface="Arial"/>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a:lstStyle>
          <a:p>
            <a:pPr>
              <a:defRPr/>
            </a:pPr>
            <a:r>
              <a:rPr lang="en-US" sz="1400" kern="0">
                <a:solidFill>
                  <a:srgbClr val="F6A81B"/>
                </a:solidFill>
              </a:rPr>
              <a:t>Strategically assess and respond to market changes</a:t>
            </a:r>
          </a:p>
        </p:txBody>
      </p:sp>
      <p:sp>
        <p:nvSpPr>
          <p:cNvPr id="12" name="Title 2">
            <a:extLst>
              <a:ext uri="{FF2B5EF4-FFF2-40B4-BE49-F238E27FC236}">
                <a16:creationId xmlns:a16="http://schemas.microsoft.com/office/drawing/2014/main" id="{81C0A209-8F68-2D4D-AE25-7800C1738C8F}"/>
              </a:ext>
            </a:extLst>
          </p:cNvPr>
          <p:cNvSpPr txBox="1">
            <a:spLocks/>
          </p:cNvSpPr>
          <p:nvPr/>
        </p:nvSpPr>
        <p:spPr>
          <a:xfrm>
            <a:off x="1404909" y="2784342"/>
            <a:ext cx="3256471" cy="246221"/>
          </a:xfrm>
          <a:prstGeom prst="rect">
            <a:avLst/>
          </a:prstGeom>
        </p:spPr>
        <p:txBody>
          <a:bodyPr wrap="square" lIns="0" tIns="0" rIns="0" bIns="0">
            <a:spAutoFit/>
          </a:bodyPr>
          <a:lstStyle>
            <a:lvl1pPr algn="l" eaLnBrk="1" hangingPunct="1">
              <a:defRPr sz="1800" b="1" i="0">
                <a:solidFill>
                  <a:schemeClr val="bg1"/>
                </a:solidFill>
                <a:latin typeface="Arial"/>
                <a:ea typeface="+mj-ea"/>
                <a:cs typeface="Arial"/>
              </a:defRPr>
            </a:lvl1pPr>
          </a:lstStyle>
          <a:p>
            <a:pPr lvl="0">
              <a:defRPr/>
            </a:pPr>
            <a:r>
              <a:rPr lang="en-US" sz="1600" kern="0">
                <a:solidFill>
                  <a:srgbClr val="242527"/>
                </a:solidFill>
              </a:rPr>
              <a:t>Identify areas of need</a:t>
            </a:r>
          </a:p>
        </p:txBody>
      </p:sp>
      <p:sp>
        <p:nvSpPr>
          <p:cNvPr id="21" name="Text Placeholder 2">
            <a:extLst>
              <a:ext uri="{FF2B5EF4-FFF2-40B4-BE49-F238E27FC236}">
                <a16:creationId xmlns:a16="http://schemas.microsoft.com/office/drawing/2014/main" id="{4741D140-26EB-BE42-B480-63816D4577F8}"/>
              </a:ext>
            </a:extLst>
          </p:cNvPr>
          <p:cNvSpPr txBox="1">
            <a:spLocks/>
          </p:cNvSpPr>
          <p:nvPr/>
        </p:nvSpPr>
        <p:spPr>
          <a:xfrm>
            <a:off x="431093" y="2748487"/>
            <a:ext cx="766111" cy="298260"/>
          </a:xfrm>
          <a:prstGeom prst="rect">
            <a:avLst/>
          </a:prstGeom>
          <a:solidFill>
            <a:srgbClr val="F6A81A"/>
          </a:solidFill>
          <a:effectLst>
            <a:outerShdw blurRad="127000" dist="63500" dir="2700000" algn="tl" rotWithShape="0">
              <a:prstClr val="black">
                <a:alpha val="10000"/>
              </a:prstClr>
            </a:outerShdw>
          </a:effectLst>
        </p:spPr>
        <p:txBody>
          <a:bodyPr lIns="137160" tIns="137160" rIns="137160" bIns="137160" anchor="ctr"/>
          <a:lstStyle>
            <a:lvl1pPr marL="0" eaLnBrk="1" hangingPunct="1">
              <a:defRPr b="0">
                <a:solidFill>
                  <a:schemeClr val="tx1"/>
                </a:solidFill>
                <a:latin typeface="+mn-lt"/>
                <a:ea typeface="+mn-ea"/>
                <a:cs typeface="+mn-cs"/>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a:lstStyle>
          <a:p>
            <a:pPr>
              <a:buClr>
                <a:schemeClr val="accent4"/>
              </a:buClr>
              <a:buSzPct val="150000"/>
            </a:pPr>
            <a:r>
              <a:rPr lang="en-US" sz="900" b="1" kern="0" spc="100">
                <a:solidFill>
                  <a:schemeClr val="bg1"/>
                </a:solidFill>
              </a:rPr>
              <a:t>STEP 1</a:t>
            </a:r>
          </a:p>
        </p:txBody>
      </p:sp>
      <p:sp>
        <p:nvSpPr>
          <p:cNvPr id="31" name="Text Placeholder 2">
            <a:extLst>
              <a:ext uri="{FF2B5EF4-FFF2-40B4-BE49-F238E27FC236}">
                <a16:creationId xmlns:a16="http://schemas.microsoft.com/office/drawing/2014/main" id="{2B249443-9777-3640-AD31-AEAC2E429A71}"/>
              </a:ext>
            </a:extLst>
          </p:cNvPr>
          <p:cNvSpPr txBox="1">
            <a:spLocks/>
          </p:cNvSpPr>
          <p:nvPr/>
        </p:nvSpPr>
        <p:spPr>
          <a:xfrm>
            <a:off x="1404909" y="3271104"/>
            <a:ext cx="1358232" cy="697845"/>
          </a:xfrm>
          <a:prstGeom prst="rect">
            <a:avLst/>
          </a:prstGeom>
        </p:spPr>
        <p:txBody>
          <a:bodyPr lIns="0" tIns="0" rIns="0" bIns="0"/>
          <a:lstStyle>
            <a:lvl1pPr marL="0" eaLnBrk="1" hangingPunct="1">
              <a:defRPr b="0">
                <a:solidFill>
                  <a:schemeClr val="tx1"/>
                </a:solidFill>
                <a:latin typeface="+mn-lt"/>
                <a:ea typeface="+mn-ea"/>
                <a:cs typeface="+mn-cs"/>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a:lstStyle>
          <a:p>
            <a:pPr marL="171450" indent="-171450">
              <a:lnSpc>
                <a:spcPct val="120000"/>
              </a:lnSpc>
              <a:buClr>
                <a:srgbClr val="515151"/>
              </a:buClr>
              <a:buSzPct val="75000"/>
              <a:buFont typeface="Wingdings" pitchFamily="2" charset="2"/>
              <a:buChar char="§"/>
            </a:pPr>
            <a:r>
              <a:rPr lang="en-US" sz="1200" kern="0">
                <a:solidFill>
                  <a:srgbClr val="515151"/>
                </a:solidFill>
              </a:rPr>
              <a:t>Privacy</a:t>
            </a:r>
          </a:p>
          <a:p>
            <a:pPr marL="171450" indent="-171450">
              <a:lnSpc>
                <a:spcPct val="120000"/>
              </a:lnSpc>
              <a:buClr>
                <a:srgbClr val="515151"/>
              </a:buClr>
              <a:buSzPct val="75000"/>
              <a:buFont typeface="Wingdings" pitchFamily="2" charset="2"/>
              <a:buChar char="§"/>
            </a:pPr>
            <a:r>
              <a:rPr lang="en-US" sz="1200" kern="0">
                <a:solidFill>
                  <a:srgbClr val="515151"/>
                </a:solidFill>
              </a:rPr>
              <a:t>Cybersecurity</a:t>
            </a:r>
          </a:p>
          <a:p>
            <a:pPr marL="171450" indent="-171450">
              <a:lnSpc>
                <a:spcPct val="120000"/>
              </a:lnSpc>
              <a:buClr>
                <a:srgbClr val="515151"/>
              </a:buClr>
              <a:buSzPct val="75000"/>
              <a:buFont typeface="Wingdings" pitchFamily="2" charset="2"/>
              <a:buChar char="§"/>
            </a:pPr>
            <a:r>
              <a:rPr lang="en-US" sz="1200" kern="0">
                <a:solidFill>
                  <a:srgbClr val="515151"/>
                </a:solidFill>
              </a:rPr>
              <a:t>Financial Crime</a:t>
            </a:r>
          </a:p>
        </p:txBody>
      </p:sp>
      <p:sp>
        <p:nvSpPr>
          <p:cNvPr id="32" name="Text Placeholder 2">
            <a:extLst>
              <a:ext uri="{FF2B5EF4-FFF2-40B4-BE49-F238E27FC236}">
                <a16:creationId xmlns:a16="http://schemas.microsoft.com/office/drawing/2014/main" id="{7E375953-85F0-DC46-94E0-2F310B06C2BC}"/>
              </a:ext>
            </a:extLst>
          </p:cNvPr>
          <p:cNvSpPr txBox="1">
            <a:spLocks/>
          </p:cNvSpPr>
          <p:nvPr/>
        </p:nvSpPr>
        <p:spPr>
          <a:xfrm>
            <a:off x="3581529" y="3271104"/>
            <a:ext cx="2213220" cy="697845"/>
          </a:xfrm>
          <a:prstGeom prst="rect">
            <a:avLst/>
          </a:prstGeom>
        </p:spPr>
        <p:txBody>
          <a:bodyPr lIns="0" tIns="0" rIns="0" bIns="0"/>
          <a:lstStyle>
            <a:lvl1pPr marL="0" eaLnBrk="1" hangingPunct="1">
              <a:defRPr b="0">
                <a:solidFill>
                  <a:schemeClr val="tx1"/>
                </a:solidFill>
                <a:latin typeface="+mn-lt"/>
                <a:ea typeface="+mn-ea"/>
                <a:cs typeface="+mn-cs"/>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a:lstStyle>
          <a:p>
            <a:pPr marL="171450" indent="-171450">
              <a:lnSpc>
                <a:spcPct val="120000"/>
              </a:lnSpc>
              <a:buClr>
                <a:srgbClr val="515151"/>
              </a:buClr>
              <a:buSzPct val="75000"/>
              <a:buFont typeface="Wingdings" pitchFamily="2" charset="2"/>
              <a:buChar char="§"/>
            </a:pPr>
            <a:r>
              <a:rPr lang="en-US" sz="1200" kern="0">
                <a:solidFill>
                  <a:srgbClr val="515151"/>
                </a:solidFill>
              </a:rPr>
              <a:t>Third-Party Risk</a:t>
            </a:r>
          </a:p>
          <a:p>
            <a:pPr marL="171450" indent="-171450">
              <a:lnSpc>
                <a:spcPct val="120000"/>
              </a:lnSpc>
              <a:buClr>
                <a:srgbClr val="515151"/>
              </a:buClr>
              <a:buSzPct val="75000"/>
              <a:buFont typeface="Wingdings" pitchFamily="2" charset="2"/>
              <a:buChar char="§"/>
            </a:pPr>
            <a:r>
              <a:rPr lang="en-US" sz="1200" kern="0">
                <a:solidFill>
                  <a:srgbClr val="515151"/>
                </a:solidFill>
              </a:rPr>
              <a:t>Regulatory &amp; Compliance</a:t>
            </a:r>
          </a:p>
          <a:p>
            <a:pPr marL="171450" indent="-171450">
              <a:lnSpc>
                <a:spcPct val="120000"/>
              </a:lnSpc>
              <a:buClr>
                <a:srgbClr val="515151"/>
              </a:buClr>
              <a:buSzPct val="75000"/>
              <a:buFont typeface="Wingdings" pitchFamily="2" charset="2"/>
              <a:buChar char="§"/>
            </a:pPr>
            <a:r>
              <a:rPr lang="en-US" sz="1200" kern="0">
                <a:solidFill>
                  <a:srgbClr val="515151"/>
                </a:solidFill>
              </a:rPr>
              <a:t>Enterprise Risk Management</a:t>
            </a:r>
          </a:p>
        </p:txBody>
      </p:sp>
      <p:sp>
        <p:nvSpPr>
          <p:cNvPr id="43" name="Text Placeholder 2">
            <a:extLst>
              <a:ext uri="{FF2B5EF4-FFF2-40B4-BE49-F238E27FC236}">
                <a16:creationId xmlns:a16="http://schemas.microsoft.com/office/drawing/2014/main" id="{55998AEB-5979-574D-BFFA-572B1FF6AD68}"/>
              </a:ext>
            </a:extLst>
          </p:cNvPr>
          <p:cNvSpPr txBox="1">
            <a:spLocks/>
          </p:cNvSpPr>
          <p:nvPr/>
        </p:nvSpPr>
        <p:spPr>
          <a:xfrm>
            <a:off x="6613137" y="3271104"/>
            <a:ext cx="2213220" cy="697845"/>
          </a:xfrm>
          <a:prstGeom prst="rect">
            <a:avLst/>
          </a:prstGeom>
        </p:spPr>
        <p:txBody>
          <a:bodyPr lIns="0" tIns="0" rIns="0" bIns="0"/>
          <a:lstStyle>
            <a:lvl1pPr marL="0" eaLnBrk="1" hangingPunct="1">
              <a:defRPr b="0">
                <a:solidFill>
                  <a:schemeClr val="tx1"/>
                </a:solidFill>
                <a:latin typeface="+mn-lt"/>
                <a:ea typeface="+mn-ea"/>
                <a:cs typeface="+mn-cs"/>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a:lstStyle>
          <a:p>
            <a:pPr marL="171450" indent="-171450">
              <a:lnSpc>
                <a:spcPct val="120000"/>
              </a:lnSpc>
              <a:buClr>
                <a:srgbClr val="515151"/>
              </a:buClr>
              <a:buSzPct val="75000"/>
              <a:buFont typeface="Wingdings" pitchFamily="2" charset="2"/>
              <a:buChar char="§"/>
            </a:pPr>
            <a:r>
              <a:rPr lang="en-US" sz="1200" kern="0">
                <a:solidFill>
                  <a:srgbClr val="515151"/>
                </a:solidFill>
              </a:rPr>
              <a:t>Credit &amp; Credit Administration</a:t>
            </a:r>
          </a:p>
          <a:p>
            <a:pPr marL="171450" indent="-171450">
              <a:lnSpc>
                <a:spcPct val="120000"/>
              </a:lnSpc>
              <a:buClr>
                <a:srgbClr val="515151"/>
              </a:buClr>
              <a:buSzPct val="75000"/>
              <a:buFont typeface="Wingdings" pitchFamily="2" charset="2"/>
              <a:buChar char="§"/>
            </a:pPr>
            <a:r>
              <a:rPr lang="en-US" sz="1200" kern="0">
                <a:solidFill>
                  <a:srgbClr val="515151"/>
                </a:solidFill>
              </a:rPr>
              <a:t>Model Risk Management</a:t>
            </a:r>
          </a:p>
          <a:p>
            <a:pPr marL="171450" indent="-171450">
              <a:lnSpc>
                <a:spcPct val="120000"/>
              </a:lnSpc>
              <a:buClr>
                <a:srgbClr val="515151"/>
              </a:buClr>
              <a:buSzPct val="75000"/>
              <a:buFont typeface="Wingdings" pitchFamily="2" charset="2"/>
              <a:buChar char="§"/>
            </a:pPr>
            <a:r>
              <a:rPr lang="en-US" sz="1200" kern="0">
                <a:solidFill>
                  <a:srgbClr val="515151"/>
                </a:solidFill>
              </a:rPr>
              <a:t>Data Governance</a:t>
            </a:r>
          </a:p>
        </p:txBody>
      </p:sp>
      <p:sp>
        <p:nvSpPr>
          <p:cNvPr id="44" name="Text Placeholder 2">
            <a:extLst>
              <a:ext uri="{FF2B5EF4-FFF2-40B4-BE49-F238E27FC236}">
                <a16:creationId xmlns:a16="http://schemas.microsoft.com/office/drawing/2014/main" id="{F8DDC72E-056E-DC45-B853-8580991AB2C9}"/>
              </a:ext>
            </a:extLst>
          </p:cNvPr>
          <p:cNvSpPr txBox="1">
            <a:spLocks/>
          </p:cNvSpPr>
          <p:nvPr/>
        </p:nvSpPr>
        <p:spPr>
          <a:xfrm>
            <a:off x="9644744" y="3271104"/>
            <a:ext cx="1142347" cy="697845"/>
          </a:xfrm>
          <a:prstGeom prst="rect">
            <a:avLst/>
          </a:prstGeom>
        </p:spPr>
        <p:txBody>
          <a:bodyPr lIns="0" tIns="0" rIns="0" bIns="0"/>
          <a:lstStyle>
            <a:lvl1pPr marL="0" eaLnBrk="1" hangingPunct="1">
              <a:defRPr b="0">
                <a:solidFill>
                  <a:schemeClr val="tx1"/>
                </a:solidFill>
                <a:latin typeface="+mn-lt"/>
                <a:ea typeface="+mn-ea"/>
                <a:cs typeface="+mn-cs"/>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a:lstStyle>
          <a:p>
            <a:pPr marL="171450" indent="-171450">
              <a:lnSpc>
                <a:spcPct val="120000"/>
              </a:lnSpc>
              <a:buClr>
                <a:srgbClr val="515151"/>
              </a:buClr>
              <a:buSzPct val="75000"/>
              <a:buFont typeface="Wingdings" pitchFamily="2" charset="2"/>
              <a:buChar char="§"/>
            </a:pPr>
            <a:r>
              <a:rPr lang="en-US" sz="1200" kern="0">
                <a:solidFill>
                  <a:srgbClr val="515151"/>
                </a:solidFill>
              </a:rPr>
              <a:t>Internal Audit</a:t>
            </a:r>
          </a:p>
          <a:p>
            <a:pPr marL="171450" indent="-171450">
              <a:lnSpc>
                <a:spcPct val="120000"/>
              </a:lnSpc>
              <a:buClr>
                <a:srgbClr val="515151"/>
              </a:buClr>
              <a:buSzPct val="75000"/>
              <a:buFont typeface="Wingdings" pitchFamily="2" charset="2"/>
              <a:buChar char="§"/>
            </a:pPr>
            <a:r>
              <a:rPr lang="en-US" sz="1200" kern="0">
                <a:solidFill>
                  <a:srgbClr val="515151"/>
                </a:solidFill>
              </a:rPr>
              <a:t>Financial</a:t>
            </a:r>
          </a:p>
          <a:p>
            <a:pPr marL="171450" indent="-171450">
              <a:lnSpc>
                <a:spcPct val="120000"/>
              </a:lnSpc>
              <a:buClr>
                <a:srgbClr val="515151"/>
              </a:buClr>
              <a:buSzPct val="75000"/>
              <a:buFont typeface="Wingdings" pitchFamily="2" charset="2"/>
              <a:buChar char="§"/>
            </a:pPr>
            <a:r>
              <a:rPr lang="en-US" sz="1200" kern="0">
                <a:solidFill>
                  <a:srgbClr val="515151"/>
                </a:solidFill>
              </a:rPr>
              <a:t>Legal</a:t>
            </a:r>
          </a:p>
        </p:txBody>
      </p:sp>
      <p:sp>
        <p:nvSpPr>
          <p:cNvPr id="45" name="Rounded Rectangle 44">
            <a:extLst>
              <a:ext uri="{FF2B5EF4-FFF2-40B4-BE49-F238E27FC236}">
                <a16:creationId xmlns:a16="http://schemas.microsoft.com/office/drawing/2014/main" id="{76350A6E-478C-3646-9A60-6B88B9ED8790}"/>
              </a:ext>
            </a:extLst>
          </p:cNvPr>
          <p:cNvSpPr/>
          <p:nvPr/>
        </p:nvSpPr>
        <p:spPr>
          <a:xfrm>
            <a:off x="549922" y="4519192"/>
            <a:ext cx="3247770" cy="1555916"/>
          </a:xfrm>
          <a:prstGeom prst="roundRect">
            <a:avLst>
              <a:gd name="adj" fmla="val 5615"/>
            </a:avLst>
          </a:prstGeom>
          <a:solidFill>
            <a:schemeClr val="bg1"/>
          </a:solidFill>
          <a:ln>
            <a:noFill/>
          </a:ln>
          <a:effectLst>
            <a:outerShdw blurRad="127000" dist="25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itle 2">
            <a:extLst>
              <a:ext uri="{FF2B5EF4-FFF2-40B4-BE49-F238E27FC236}">
                <a16:creationId xmlns:a16="http://schemas.microsoft.com/office/drawing/2014/main" id="{36C89BCC-22DD-CA45-9907-F26E2CACAEFF}"/>
              </a:ext>
            </a:extLst>
          </p:cNvPr>
          <p:cNvSpPr txBox="1">
            <a:spLocks/>
          </p:cNvSpPr>
          <p:nvPr/>
        </p:nvSpPr>
        <p:spPr>
          <a:xfrm>
            <a:off x="1404910" y="4677005"/>
            <a:ext cx="1673570" cy="246221"/>
          </a:xfrm>
          <a:prstGeom prst="rect">
            <a:avLst/>
          </a:prstGeom>
        </p:spPr>
        <p:txBody>
          <a:bodyPr wrap="square" lIns="0" tIns="0" rIns="0" bIns="0">
            <a:spAutoFit/>
          </a:bodyPr>
          <a:lstStyle>
            <a:lvl1pPr algn="l" eaLnBrk="1" hangingPunct="1">
              <a:defRPr sz="1800" b="1" i="0">
                <a:solidFill>
                  <a:schemeClr val="bg1"/>
                </a:solidFill>
                <a:latin typeface="Arial"/>
                <a:ea typeface="+mj-ea"/>
                <a:cs typeface="Arial"/>
              </a:defRPr>
            </a:lvl1pPr>
          </a:lstStyle>
          <a:p>
            <a:pPr lvl="0">
              <a:defRPr/>
            </a:pPr>
            <a:r>
              <a:rPr lang="en-US" sz="1600" kern="0">
                <a:solidFill>
                  <a:srgbClr val="242527"/>
                </a:solidFill>
              </a:rPr>
              <a:t>Understand risk</a:t>
            </a:r>
          </a:p>
        </p:txBody>
      </p:sp>
      <p:sp>
        <p:nvSpPr>
          <p:cNvPr id="47" name="Text Placeholder 2">
            <a:extLst>
              <a:ext uri="{FF2B5EF4-FFF2-40B4-BE49-F238E27FC236}">
                <a16:creationId xmlns:a16="http://schemas.microsoft.com/office/drawing/2014/main" id="{971901A7-5A3B-2045-8DFA-6E5EA8EAB928}"/>
              </a:ext>
            </a:extLst>
          </p:cNvPr>
          <p:cNvSpPr txBox="1">
            <a:spLocks/>
          </p:cNvSpPr>
          <p:nvPr/>
        </p:nvSpPr>
        <p:spPr>
          <a:xfrm>
            <a:off x="431093" y="4641150"/>
            <a:ext cx="766111" cy="298260"/>
          </a:xfrm>
          <a:prstGeom prst="rect">
            <a:avLst/>
          </a:prstGeom>
          <a:solidFill>
            <a:srgbClr val="F6A81A"/>
          </a:solidFill>
          <a:effectLst>
            <a:outerShdw blurRad="127000" dist="63500" dir="2700000" algn="tl" rotWithShape="0">
              <a:prstClr val="black">
                <a:alpha val="10000"/>
              </a:prstClr>
            </a:outerShdw>
          </a:effectLst>
        </p:spPr>
        <p:txBody>
          <a:bodyPr lIns="137160" tIns="137160" rIns="137160" bIns="137160" anchor="ctr"/>
          <a:lstStyle>
            <a:lvl1pPr marL="0" eaLnBrk="1" hangingPunct="1">
              <a:defRPr b="0">
                <a:solidFill>
                  <a:schemeClr val="tx1"/>
                </a:solidFill>
                <a:latin typeface="+mn-lt"/>
                <a:ea typeface="+mn-ea"/>
                <a:cs typeface="+mn-cs"/>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a:lstStyle>
          <a:p>
            <a:pPr>
              <a:buClr>
                <a:schemeClr val="accent4"/>
              </a:buClr>
              <a:buSzPct val="150000"/>
            </a:pPr>
            <a:r>
              <a:rPr lang="en-US" sz="900" b="1" kern="0" spc="100">
                <a:solidFill>
                  <a:schemeClr val="bg1"/>
                </a:solidFill>
              </a:rPr>
              <a:t>STEP 2</a:t>
            </a:r>
          </a:p>
        </p:txBody>
      </p:sp>
      <p:sp>
        <p:nvSpPr>
          <p:cNvPr id="48" name="Text Placeholder 2">
            <a:extLst>
              <a:ext uri="{FF2B5EF4-FFF2-40B4-BE49-F238E27FC236}">
                <a16:creationId xmlns:a16="http://schemas.microsoft.com/office/drawing/2014/main" id="{74BF8B1D-511F-4449-8A16-90D12C423D52}"/>
              </a:ext>
            </a:extLst>
          </p:cNvPr>
          <p:cNvSpPr txBox="1">
            <a:spLocks/>
          </p:cNvSpPr>
          <p:nvPr/>
        </p:nvSpPr>
        <p:spPr>
          <a:xfrm>
            <a:off x="1404909" y="5163767"/>
            <a:ext cx="2370520" cy="697845"/>
          </a:xfrm>
          <a:prstGeom prst="rect">
            <a:avLst/>
          </a:prstGeom>
        </p:spPr>
        <p:txBody>
          <a:bodyPr lIns="0" tIns="0" rIns="0" bIns="0"/>
          <a:lstStyle>
            <a:lvl1pPr marL="0" eaLnBrk="1" hangingPunct="1">
              <a:defRPr b="0">
                <a:solidFill>
                  <a:schemeClr val="tx1"/>
                </a:solidFill>
                <a:latin typeface="+mn-lt"/>
                <a:ea typeface="+mn-ea"/>
                <a:cs typeface="+mn-cs"/>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a:lstStyle>
          <a:p>
            <a:pPr marL="171450" indent="-171450">
              <a:lnSpc>
                <a:spcPct val="120000"/>
              </a:lnSpc>
              <a:buClr>
                <a:srgbClr val="515151"/>
              </a:buClr>
              <a:buSzPct val="75000"/>
              <a:buFont typeface="Wingdings" pitchFamily="2" charset="2"/>
              <a:buChar char="§"/>
            </a:pPr>
            <a:r>
              <a:rPr lang="en-US" sz="1200" kern="0">
                <a:solidFill>
                  <a:srgbClr val="515151"/>
                </a:solidFill>
              </a:rPr>
              <a:t>Understand your risk universe</a:t>
            </a:r>
          </a:p>
          <a:p>
            <a:pPr marL="171450" indent="-171450">
              <a:lnSpc>
                <a:spcPct val="120000"/>
              </a:lnSpc>
              <a:buClr>
                <a:srgbClr val="515151"/>
              </a:buClr>
              <a:buSzPct val="75000"/>
              <a:buFont typeface="Wingdings" pitchFamily="2" charset="2"/>
              <a:buChar char="§"/>
            </a:pPr>
            <a:r>
              <a:rPr lang="en-US" sz="1200" kern="0">
                <a:solidFill>
                  <a:srgbClr val="515151"/>
                </a:solidFill>
              </a:rPr>
              <a:t>Determine risk applicability</a:t>
            </a:r>
          </a:p>
          <a:p>
            <a:pPr marL="171450" indent="-171450">
              <a:lnSpc>
                <a:spcPct val="120000"/>
              </a:lnSpc>
              <a:buClr>
                <a:srgbClr val="515151"/>
              </a:buClr>
              <a:buSzPct val="75000"/>
              <a:buFont typeface="Wingdings" pitchFamily="2" charset="2"/>
              <a:buChar char="§"/>
            </a:pPr>
            <a:r>
              <a:rPr lang="en-US" sz="1200" kern="0">
                <a:solidFill>
                  <a:srgbClr val="515151"/>
                </a:solidFill>
              </a:rPr>
              <a:t>Identify risk appetite</a:t>
            </a:r>
          </a:p>
        </p:txBody>
      </p:sp>
      <p:sp>
        <p:nvSpPr>
          <p:cNvPr id="49" name="Rounded Rectangle 48">
            <a:extLst>
              <a:ext uri="{FF2B5EF4-FFF2-40B4-BE49-F238E27FC236}">
                <a16:creationId xmlns:a16="http://schemas.microsoft.com/office/drawing/2014/main" id="{D72DABB2-0FFB-7F40-82AC-1AA8CF855DAB}"/>
              </a:ext>
            </a:extLst>
          </p:cNvPr>
          <p:cNvSpPr/>
          <p:nvPr/>
        </p:nvSpPr>
        <p:spPr>
          <a:xfrm>
            <a:off x="4130380" y="4519192"/>
            <a:ext cx="3046718" cy="1555916"/>
          </a:xfrm>
          <a:prstGeom prst="roundRect">
            <a:avLst>
              <a:gd name="adj" fmla="val 5615"/>
            </a:avLst>
          </a:prstGeom>
          <a:solidFill>
            <a:schemeClr val="bg1"/>
          </a:solidFill>
          <a:ln>
            <a:noFill/>
          </a:ln>
          <a:effectLst>
            <a:outerShdw blurRad="127000" dist="25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itle 2">
            <a:extLst>
              <a:ext uri="{FF2B5EF4-FFF2-40B4-BE49-F238E27FC236}">
                <a16:creationId xmlns:a16="http://schemas.microsoft.com/office/drawing/2014/main" id="{14228F4C-A566-344C-BD2A-FD35B3B5DB8E}"/>
              </a:ext>
            </a:extLst>
          </p:cNvPr>
          <p:cNvSpPr txBox="1">
            <a:spLocks/>
          </p:cNvSpPr>
          <p:nvPr/>
        </p:nvSpPr>
        <p:spPr>
          <a:xfrm>
            <a:off x="4985368" y="4677005"/>
            <a:ext cx="2191730" cy="246221"/>
          </a:xfrm>
          <a:prstGeom prst="rect">
            <a:avLst/>
          </a:prstGeom>
        </p:spPr>
        <p:txBody>
          <a:bodyPr wrap="square" lIns="0" tIns="0" rIns="0" bIns="0">
            <a:spAutoFit/>
          </a:bodyPr>
          <a:lstStyle>
            <a:lvl1pPr algn="l" eaLnBrk="1" hangingPunct="1">
              <a:defRPr sz="1800" b="1" i="0">
                <a:solidFill>
                  <a:schemeClr val="bg1"/>
                </a:solidFill>
                <a:latin typeface="Arial"/>
                <a:ea typeface="+mj-ea"/>
                <a:cs typeface="Arial"/>
              </a:defRPr>
            </a:lvl1pPr>
          </a:lstStyle>
          <a:p>
            <a:pPr lvl="0">
              <a:defRPr/>
            </a:pPr>
            <a:r>
              <a:rPr lang="en-US" sz="1600" kern="0">
                <a:solidFill>
                  <a:srgbClr val="242527"/>
                </a:solidFill>
              </a:rPr>
              <a:t>Assess inherent risk</a:t>
            </a:r>
          </a:p>
        </p:txBody>
      </p:sp>
      <p:sp>
        <p:nvSpPr>
          <p:cNvPr id="51" name="Text Placeholder 2">
            <a:extLst>
              <a:ext uri="{FF2B5EF4-FFF2-40B4-BE49-F238E27FC236}">
                <a16:creationId xmlns:a16="http://schemas.microsoft.com/office/drawing/2014/main" id="{5095EB9F-3851-6E42-BC5D-52B33B708741}"/>
              </a:ext>
            </a:extLst>
          </p:cNvPr>
          <p:cNvSpPr txBox="1">
            <a:spLocks/>
          </p:cNvSpPr>
          <p:nvPr/>
        </p:nvSpPr>
        <p:spPr>
          <a:xfrm>
            <a:off x="4011551" y="4641150"/>
            <a:ext cx="766111" cy="298260"/>
          </a:xfrm>
          <a:prstGeom prst="rect">
            <a:avLst/>
          </a:prstGeom>
          <a:solidFill>
            <a:srgbClr val="F6A81A"/>
          </a:solidFill>
          <a:effectLst>
            <a:outerShdw blurRad="127000" dist="63500" dir="2700000" algn="tl" rotWithShape="0">
              <a:prstClr val="black">
                <a:alpha val="10000"/>
              </a:prstClr>
            </a:outerShdw>
          </a:effectLst>
        </p:spPr>
        <p:txBody>
          <a:bodyPr lIns="137160" tIns="137160" rIns="137160" bIns="137160" anchor="ctr"/>
          <a:lstStyle>
            <a:lvl1pPr marL="0" eaLnBrk="1" hangingPunct="1">
              <a:defRPr b="0">
                <a:solidFill>
                  <a:schemeClr val="tx1"/>
                </a:solidFill>
                <a:latin typeface="+mn-lt"/>
                <a:ea typeface="+mn-ea"/>
                <a:cs typeface="+mn-cs"/>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a:lstStyle>
          <a:p>
            <a:pPr>
              <a:buClr>
                <a:schemeClr val="accent4"/>
              </a:buClr>
              <a:buSzPct val="150000"/>
            </a:pPr>
            <a:r>
              <a:rPr lang="en-US" sz="900" b="1" kern="0" spc="100">
                <a:solidFill>
                  <a:schemeClr val="bg1"/>
                </a:solidFill>
              </a:rPr>
              <a:t>STEP 3</a:t>
            </a:r>
          </a:p>
        </p:txBody>
      </p:sp>
      <p:sp>
        <p:nvSpPr>
          <p:cNvPr id="52" name="Text Placeholder 2">
            <a:extLst>
              <a:ext uri="{FF2B5EF4-FFF2-40B4-BE49-F238E27FC236}">
                <a16:creationId xmlns:a16="http://schemas.microsoft.com/office/drawing/2014/main" id="{EC81D809-0A12-A347-90CA-F0E177D452EE}"/>
              </a:ext>
            </a:extLst>
          </p:cNvPr>
          <p:cNvSpPr txBox="1">
            <a:spLocks/>
          </p:cNvSpPr>
          <p:nvPr/>
        </p:nvSpPr>
        <p:spPr>
          <a:xfrm>
            <a:off x="4985367" y="5163767"/>
            <a:ext cx="2370520" cy="697845"/>
          </a:xfrm>
          <a:prstGeom prst="rect">
            <a:avLst/>
          </a:prstGeom>
        </p:spPr>
        <p:txBody>
          <a:bodyPr lIns="0" tIns="0" rIns="0" bIns="0"/>
          <a:lstStyle>
            <a:lvl1pPr marL="0" eaLnBrk="1" hangingPunct="1">
              <a:defRPr b="0">
                <a:solidFill>
                  <a:schemeClr val="tx1"/>
                </a:solidFill>
                <a:latin typeface="+mn-lt"/>
                <a:ea typeface="+mn-ea"/>
                <a:cs typeface="+mn-cs"/>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a:lstStyle>
          <a:p>
            <a:pPr marL="171450" indent="-171450">
              <a:lnSpc>
                <a:spcPct val="120000"/>
              </a:lnSpc>
              <a:buClr>
                <a:srgbClr val="515151"/>
              </a:buClr>
              <a:buSzPct val="75000"/>
              <a:buFont typeface="Wingdings" pitchFamily="2" charset="2"/>
              <a:buChar char="§"/>
            </a:pPr>
            <a:r>
              <a:rPr lang="en-US" sz="1200" kern="0">
                <a:solidFill>
                  <a:srgbClr val="515151"/>
                </a:solidFill>
              </a:rPr>
              <a:t>Identify </a:t>
            </a:r>
          </a:p>
          <a:p>
            <a:pPr marL="171450" indent="-171450">
              <a:lnSpc>
                <a:spcPct val="120000"/>
              </a:lnSpc>
              <a:buClr>
                <a:srgbClr val="515151"/>
              </a:buClr>
              <a:buSzPct val="75000"/>
              <a:buFont typeface="Wingdings" pitchFamily="2" charset="2"/>
              <a:buChar char="§"/>
            </a:pPr>
            <a:r>
              <a:rPr lang="en-US" sz="1200" kern="0">
                <a:solidFill>
                  <a:srgbClr val="515151"/>
                </a:solidFill>
              </a:rPr>
              <a:t>Measure </a:t>
            </a:r>
          </a:p>
          <a:p>
            <a:pPr marL="171450" indent="-171450">
              <a:lnSpc>
                <a:spcPct val="120000"/>
              </a:lnSpc>
              <a:buClr>
                <a:srgbClr val="515151"/>
              </a:buClr>
              <a:buSzPct val="75000"/>
              <a:buFont typeface="Wingdings" pitchFamily="2" charset="2"/>
              <a:buChar char="§"/>
            </a:pPr>
            <a:r>
              <a:rPr lang="en-US" sz="1200" kern="0">
                <a:solidFill>
                  <a:srgbClr val="515151"/>
                </a:solidFill>
              </a:rPr>
              <a:t>Evaluate</a:t>
            </a:r>
          </a:p>
        </p:txBody>
      </p:sp>
      <p:sp>
        <p:nvSpPr>
          <p:cNvPr id="53" name="Rounded Rectangle 52">
            <a:extLst>
              <a:ext uri="{FF2B5EF4-FFF2-40B4-BE49-F238E27FC236}">
                <a16:creationId xmlns:a16="http://schemas.microsoft.com/office/drawing/2014/main" id="{B8604626-1571-C04B-80C2-B98DF9C2F7ED}"/>
              </a:ext>
            </a:extLst>
          </p:cNvPr>
          <p:cNvSpPr/>
          <p:nvPr/>
        </p:nvSpPr>
        <p:spPr>
          <a:xfrm>
            <a:off x="7509786" y="4519192"/>
            <a:ext cx="4132292" cy="1555916"/>
          </a:xfrm>
          <a:prstGeom prst="roundRect">
            <a:avLst>
              <a:gd name="adj" fmla="val 5615"/>
            </a:avLst>
          </a:prstGeom>
          <a:solidFill>
            <a:schemeClr val="bg1"/>
          </a:solidFill>
          <a:ln>
            <a:noFill/>
          </a:ln>
          <a:effectLst>
            <a:outerShdw blurRad="127000" dist="25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itle 2">
            <a:extLst>
              <a:ext uri="{FF2B5EF4-FFF2-40B4-BE49-F238E27FC236}">
                <a16:creationId xmlns:a16="http://schemas.microsoft.com/office/drawing/2014/main" id="{BF66BDBF-29AC-924D-B995-A0494A4A5C65}"/>
              </a:ext>
            </a:extLst>
          </p:cNvPr>
          <p:cNvSpPr txBox="1">
            <a:spLocks/>
          </p:cNvSpPr>
          <p:nvPr/>
        </p:nvSpPr>
        <p:spPr>
          <a:xfrm>
            <a:off x="8364774" y="4677005"/>
            <a:ext cx="2879810" cy="246221"/>
          </a:xfrm>
          <a:prstGeom prst="rect">
            <a:avLst/>
          </a:prstGeom>
        </p:spPr>
        <p:txBody>
          <a:bodyPr wrap="square" lIns="0" tIns="0" rIns="0" bIns="0">
            <a:spAutoFit/>
          </a:bodyPr>
          <a:lstStyle>
            <a:lvl1pPr algn="l" eaLnBrk="1" hangingPunct="1">
              <a:defRPr sz="1800" b="1" i="0">
                <a:solidFill>
                  <a:schemeClr val="bg1"/>
                </a:solidFill>
                <a:latin typeface="Arial"/>
                <a:ea typeface="+mj-ea"/>
                <a:cs typeface="Arial"/>
              </a:defRPr>
            </a:lvl1pPr>
          </a:lstStyle>
          <a:p>
            <a:pPr lvl="0">
              <a:defRPr/>
            </a:pPr>
            <a:r>
              <a:rPr lang="en-US" sz="1600" kern="0">
                <a:solidFill>
                  <a:srgbClr val="242527"/>
                </a:solidFill>
              </a:rPr>
              <a:t>Assess control environment</a:t>
            </a:r>
          </a:p>
        </p:txBody>
      </p:sp>
      <p:sp>
        <p:nvSpPr>
          <p:cNvPr id="61" name="Text Placeholder 2">
            <a:extLst>
              <a:ext uri="{FF2B5EF4-FFF2-40B4-BE49-F238E27FC236}">
                <a16:creationId xmlns:a16="http://schemas.microsoft.com/office/drawing/2014/main" id="{2FC61CA7-3365-7F42-8EEC-7F889E3FBDC0}"/>
              </a:ext>
            </a:extLst>
          </p:cNvPr>
          <p:cNvSpPr txBox="1">
            <a:spLocks/>
          </p:cNvSpPr>
          <p:nvPr/>
        </p:nvSpPr>
        <p:spPr>
          <a:xfrm>
            <a:off x="7390957" y="4641150"/>
            <a:ext cx="766111" cy="298260"/>
          </a:xfrm>
          <a:prstGeom prst="rect">
            <a:avLst/>
          </a:prstGeom>
          <a:solidFill>
            <a:srgbClr val="F6A81A"/>
          </a:solidFill>
          <a:effectLst>
            <a:outerShdw blurRad="127000" dist="63500" dir="2700000" algn="tl" rotWithShape="0">
              <a:prstClr val="black">
                <a:alpha val="10000"/>
              </a:prstClr>
            </a:outerShdw>
          </a:effectLst>
        </p:spPr>
        <p:txBody>
          <a:bodyPr lIns="137160" tIns="137160" rIns="137160" bIns="137160" anchor="ctr"/>
          <a:lstStyle>
            <a:lvl1pPr marL="0" eaLnBrk="1" hangingPunct="1">
              <a:defRPr b="0">
                <a:solidFill>
                  <a:schemeClr val="tx1"/>
                </a:solidFill>
                <a:latin typeface="+mn-lt"/>
                <a:ea typeface="+mn-ea"/>
                <a:cs typeface="+mn-cs"/>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a:lstStyle>
          <a:p>
            <a:pPr>
              <a:buClr>
                <a:schemeClr val="accent4"/>
              </a:buClr>
              <a:buSzPct val="150000"/>
            </a:pPr>
            <a:r>
              <a:rPr lang="en-US" sz="900" b="1" kern="0" spc="100">
                <a:solidFill>
                  <a:schemeClr val="bg1"/>
                </a:solidFill>
              </a:rPr>
              <a:t>STEP 4</a:t>
            </a:r>
          </a:p>
        </p:txBody>
      </p:sp>
      <p:sp>
        <p:nvSpPr>
          <p:cNvPr id="62" name="Text Placeholder 2">
            <a:extLst>
              <a:ext uri="{FF2B5EF4-FFF2-40B4-BE49-F238E27FC236}">
                <a16:creationId xmlns:a16="http://schemas.microsoft.com/office/drawing/2014/main" id="{8AE0D0FD-A926-FD4D-BD9C-F0433F9C51CC}"/>
              </a:ext>
            </a:extLst>
          </p:cNvPr>
          <p:cNvSpPr txBox="1">
            <a:spLocks/>
          </p:cNvSpPr>
          <p:nvPr/>
        </p:nvSpPr>
        <p:spPr>
          <a:xfrm>
            <a:off x="8364773" y="5163767"/>
            <a:ext cx="2370520" cy="697845"/>
          </a:xfrm>
          <a:prstGeom prst="rect">
            <a:avLst/>
          </a:prstGeom>
        </p:spPr>
        <p:txBody>
          <a:bodyPr lIns="0" tIns="0" rIns="0" bIns="0"/>
          <a:lstStyle>
            <a:lvl1pPr marL="0" eaLnBrk="1" hangingPunct="1">
              <a:defRPr b="0">
                <a:solidFill>
                  <a:schemeClr val="tx1"/>
                </a:solidFill>
                <a:latin typeface="+mn-lt"/>
                <a:ea typeface="+mn-ea"/>
                <a:cs typeface="+mn-cs"/>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a:lstStyle>
          <a:p>
            <a:pPr marL="171450" indent="-171450">
              <a:lnSpc>
                <a:spcPct val="120000"/>
              </a:lnSpc>
              <a:buClr>
                <a:srgbClr val="515151"/>
              </a:buClr>
              <a:buSzPct val="75000"/>
              <a:buFont typeface="Wingdings" pitchFamily="2" charset="2"/>
              <a:buChar char="§"/>
            </a:pPr>
            <a:r>
              <a:rPr lang="en-US" sz="1200" kern="0">
                <a:solidFill>
                  <a:srgbClr val="515151"/>
                </a:solidFill>
              </a:rPr>
              <a:t>Evaluate current state controls</a:t>
            </a:r>
          </a:p>
          <a:p>
            <a:pPr marL="171450" indent="-171450">
              <a:lnSpc>
                <a:spcPct val="120000"/>
              </a:lnSpc>
              <a:buClr>
                <a:srgbClr val="515151"/>
              </a:buClr>
              <a:buSzPct val="75000"/>
              <a:buFont typeface="Wingdings" pitchFamily="2" charset="2"/>
              <a:buChar char="§"/>
            </a:pPr>
            <a:r>
              <a:rPr lang="en-US" sz="1200" kern="0">
                <a:solidFill>
                  <a:srgbClr val="515151"/>
                </a:solidFill>
              </a:rPr>
              <a:t>Evaluate control needs and conceptual planning</a:t>
            </a:r>
          </a:p>
        </p:txBody>
      </p:sp>
    </p:spTree>
    <p:extLst>
      <p:ext uri="{BB962C8B-B14F-4D97-AF65-F5344CB8AC3E}">
        <p14:creationId xmlns:p14="http://schemas.microsoft.com/office/powerpoint/2010/main" val="2825715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a:extLst>
              <a:ext uri="{FF2B5EF4-FFF2-40B4-BE49-F238E27FC236}">
                <a16:creationId xmlns:a16="http://schemas.microsoft.com/office/drawing/2014/main" id="{65C67EC7-A3FF-5F42-95B8-65F2A672A8D9}"/>
              </a:ext>
            </a:extLst>
          </p:cNvPr>
          <p:cNvSpPr/>
          <p:nvPr/>
        </p:nvSpPr>
        <p:spPr>
          <a:xfrm>
            <a:off x="549922" y="2139247"/>
            <a:ext cx="3657510" cy="4127443"/>
          </a:xfrm>
          <a:prstGeom prst="roundRect">
            <a:avLst>
              <a:gd name="adj" fmla="val 5615"/>
            </a:avLst>
          </a:prstGeom>
          <a:solidFill>
            <a:schemeClr val="bg1"/>
          </a:solidFill>
          <a:ln>
            <a:noFill/>
          </a:ln>
          <a:effectLst>
            <a:outerShdw blurRad="127000" dist="25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2">
            <a:extLst>
              <a:ext uri="{FF2B5EF4-FFF2-40B4-BE49-F238E27FC236}">
                <a16:creationId xmlns:a16="http://schemas.microsoft.com/office/drawing/2014/main" id="{B053AACA-6E65-C24F-BDC7-5879C71AC0EE}"/>
              </a:ext>
            </a:extLst>
          </p:cNvPr>
          <p:cNvSpPr txBox="1">
            <a:spLocks/>
          </p:cNvSpPr>
          <p:nvPr/>
        </p:nvSpPr>
        <p:spPr>
          <a:xfrm>
            <a:off x="529333" y="1106507"/>
            <a:ext cx="10957584" cy="553998"/>
          </a:xfrm>
          <a:prstGeom prst="rect">
            <a:avLst/>
          </a:prstGeom>
        </p:spPr>
        <p:txBody>
          <a:bodyPr wrap="square" lIns="0" tIns="0" rIns="0" bIns="0" anchor="t">
            <a:spAutoFit/>
          </a:bodyPr>
          <a:lstStyle>
            <a:lvl1pPr algn="l" eaLnBrk="1" hangingPunct="1">
              <a:defRPr sz="1800" b="1" i="0">
                <a:solidFill>
                  <a:schemeClr val="bg1"/>
                </a:solidFill>
                <a:latin typeface="Arial"/>
                <a:ea typeface="+mj-ea"/>
                <a:cs typeface="Arial"/>
              </a:defRPr>
            </a:lvl1pPr>
          </a:lstStyle>
          <a:p>
            <a:pPr>
              <a:defRPr/>
            </a:pPr>
            <a:r>
              <a:rPr lang="en-US" sz="3600" b="0" kern="0">
                <a:solidFill>
                  <a:srgbClr val="242527"/>
                </a:solidFill>
              </a:rPr>
              <a:t>Build your solutions </a:t>
            </a:r>
            <a:r>
              <a:rPr lang="en-US" sz="3600" kern="0">
                <a:solidFill>
                  <a:srgbClr val="242527"/>
                </a:solidFill>
              </a:rPr>
              <a:t>once you identify them.</a:t>
            </a:r>
          </a:p>
        </p:txBody>
      </p:sp>
      <p:sp>
        <p:nvSpPr>
          <p:cNvPr id="3" name="Text Placeholder 1">
            <a:extLst>
              <a:ext uri="{FF2B5EF4-FFF2-40B4-BE49-F238E27FC236}">
                <a16:creationId xmlns:a16="http://schemas.microsoft.com/office/drawing/2014/main" id="{9888DF92-8833-4C48-9B0C-3FEE719FBB2C}"/>
              </a:ext>
            </a:extLst>
          </p:cNvPr>
          <p:cNvSpPr txBox="1">
            <a:spLocks/>
          </p:cNvSpPr>
          <p:nvPr/>
        </p:nvSpPr>
        <p:spPr>
          <a:xfrm>
            <a:off x="529334" y="809644"/>
            <a:ext cx="5371749" cy="215444"/>
          </a:xfrm>
          <a:prstGeom prst="rect">
            <a:avLst/>
          </a:prstGeom>
        </p:spPr>
        <p:txBody>
          <a:bodyPr wrap="square" lIns="0" tIns="0" rIns="0" bIns="0">
            <a:spAutoFit/>
          </a:bodyPr>
          <a:lstStyle>
            <a:lvl1pPr marL="0" eaLnBrk="1" hangingPunct="1">
              <a:defRPr sz="1200" b="1" i="0">
                <a:solidFill>
                  <a:schemeClr val="bg1"/>
                </a:solidFill>
                <a:latin typeface="Arial"/>
                <a:ea typeface="+mn-ea"/>
                <a:cs typeface="Arial"/>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a:lstStyle>
          <a:p>
            <a:pPr>
              <a:defRPr/>
            </a:pPr>
            <a:r>
              <a:rPr lang="en-US" sz="1400" kern="0">
                <a:solidFill>
                  <a:srgbClr val="F6A81B"/>
                </a:solidFill>
              </a:rPr>
              <a:t>A sustainable process</a:t>
            </a:r>
          </a:p>
        </p:txBody>
      </p:sp>
      <p:sp>
        <p:nvSpPr>
          <p:cNvPr id="30" name="Title 2">
            <a:extLst>
              <a:ext uri="{FF2B5EF4-FFF2-40B4-BE49-F238E27FC236}">
                <a16:creationId xmlns:a16="http://schemas.microsoft.com/office/drawing/2014/main" id="{76897713-FBC7-674A-89A2-709F4ECC9653}"/>
              </a:ext>
            </a:extLst>
          </p:cNvPr>
          <p:cNvSpPr txBox="1">
            <a:spLocks/>
          </p:cNvSpPr>
          <p:nvPr/>
        </p:nvSpPr>
        <p:spPr>
          <a:xfrm>
            <a:off x="1404909" y="2297061"/>
            <a:ext cx="2537171" cy="246221"/>
          </a:xfrm>
          <a:prstGeom prst="rect">
            <a:avLst/>
          </a:prstGeom>
        </p:spPr>
        <p:txBody>
          <a:bodyPr wrap="square" lIns="0" tIns="0" rIns="0" bIns="0">
            <a:spAutoFit/>
          </a:bodyPr>
          <a:lstStyle>
            <a:lvl1pPr algn="l" eaLnBrk="1" hangingPunct="1">
              <a:defRPr sz="1800" b="1" i="0">
                <a:solidFill>
                  <a:schemeClr val="bg1"/>
                </a:solidFill>
                <a:latin typeface="Arial"/>
                <a:ea typeface="+mj-ea"/>
                <a:cs typeface="Arial"/>
              </a:defRPr>
            </a:lvl1pPr>
          </a:lstStyle>
          <a:p>
            <a:pPr lvl="0">
              <a:defRPr/>
            </a:pPr>
            <a:r>
              <a:rPr lang="en-US" sz="1600" kern="0">
                <a:solidFill>
                  <a:srgbClr val="242527"/>
                </a:solidFill>
              </a:rPr>
              <a:t>Informed Decision &amp; Plan</a:t>
            </a:r>
          </a:p>
        </p:txBody>
      </p:sp>
      <p:sp>
        <p:nvSpPr>
          <p:cNvPr id="31" name="Text Placeholder 2">
            <a:extLst>
              <a:ext uri="{FF2B5EF4-FFF2-40B4-BE49-F238E27FC236}">
                <a16:creationId xmlns:a16="http://schemas.microsoft.com/office/drawing/2014/main" id="{687382DC-A7E2-AC4C-B862-A6F2297F2D7E}"/>
              </a:ext>
            </a:extLst>
          </p:cNvPr>
          <p:cNvSpPr txBox="1">
            <a:spLocks/>
          </p:cNvSpPr>
          <p:nvPr/>
        </p:nvSpPr>
        <p:spPr>
          <a:xfrm>
            <a:off x="431093" y="2261206"/>
            <a:ext cx="766111" cy="298260"/>
          </a:xfrm>
          <a:prstGeom prst="rect">
            <a:avLst/>
          </a:prstGeom>
          <a:solidFill>
            <a:srgbClr val="F6A81A"/>
          </a:solidFill>
          <a:effectLst>
            <a:outerShdw blurRad="127000" dist="63500" dir="2700000" algn="tl" rotWithShape="0">
              <a:prstClr val="black">
                <a:alpha val="10000"/>
              </a:prstClr>
            </a:outerShdw>
          </a:effectLst>
        </p:spPr>
        <p:txBody>
          <a:bodyPr lIns="137160" tIns="137160" rIns="137160" bIns="137160" anchor="ctr"/>
          <a:lstStyle>
            <a:lvl1pPr marL="0" eaLnBrk="1" hangingPunct="1">
              <a:defRPr b="0">
                <a:solidFill>
                  <a:schemeClr val="tx1"/>
                </a:solidFill>
                <a:latin typeface="+mn-lt"/>
                <a:ea typeface="+mn-ea"/>
                <a:cs typeface="+mn-cs"/>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a:lstStyle>
          <a:p>
            <a:pPr>
              <a:buClr>
                <a:schemeClr val="accent4"/>
              </a:buClr>
              <a:buSzPct val="150000"/>
            </a:pPr>
            <a:r>
              <a:rPr lang="en-US" sz="900" b="1" kern="0" spc="100">
                <a:solidFill>
                  <a:schemeClr val="bg1"/>
                </a:solidFill>
              </a:rPr>
              <a:t>STEP 5</a:t>
            </a:r>
          </a:p>
        </p:txBody>
      </p:sp>
      <p:sp>
        <p:nvSpPr>
          <p:cNvPr id="32" name="Text Placeholder 2">
            <a:extLst>
              <a:ext uri="{FF2B5EF4-FFF2-40B4-BE49-F238E27FC236}">
                <a16:creationId xmlns:a16="http://schemas.microsoft.com/office/drawing/2014/main" id="{34D97A95-12A2-4849-8A00-48B95C919010}"/>
              </a:ext>
            </a:extLst>
          </p:cNvPr>
          <p:cNvSpPr txBox="1">
            <a:spLocks/>
          </p:cNvSpPr>
          <p:nvPr/>
        </p:nvSpPr>
        <p:spPr>
          <a:xfrm>
            <a:off x="1404909" y="2783823"/>
            <a:ext cx="2387947" cy="697845"/>
          </a:xfrm>
          <a:prstGeom prst="rect">
            <a:avLst/>
          </a:prstGeom>
        </p:spPr>
        <p:txBody>
          <a:bodyPr lIns="0" tIns="0" rIns="0" bIns="0"/>
          <a:lstStyle>
            <a:lvl1pPr marL="0" eaLnBrk="1" hangingPunct="1">
              <a:defRPr b="0">
                <a:solidFill>
                  <a:schemeClr val="tx1"/>
                </a:solidFill>
                <a:latin typeface="+mn-lt"/>
                <a:ea typeface="+mn-ea"/>
                <a:cs typeface="+mn-cs"/>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a:lstStyle>
          <a:p>
            <a:pPr marL="171450" indent="-171450">
              <a:lnSpc>
                <a:spcPct val="120000"/>
              </a:lnSpc>
              <a:buClr>
                <a:srgbClr val="515151"/>
              </a:buClr>
              <a:buSzPct val="75000"/>
              <a:buFont typeface="Wingdings" pitchFamily="2" charset="2"/>
              <a:buChar char="§"/>
            </a:pPr>
            <a:r>
              <a:rPr lang="en-US" sz="1200" kern="0">
                <a:solidFill>
                  <a:srgbClr val="515151"/>
                </a:solidFill>
              </a:rPr>
              <a:t>Determine cost </a:t>
            </a:r>
          </a:p>
          <a:p>
            <a:pPr marL="171450" indent="-171450">
              <a:lnSpc>
                <a:spcPct val="120000"/>
              </a:lnSpc>
              <a:buClr>
                <a:srgbClr val="515151"/>
              </a:buClr>
              <a:buSzPct val="75000"/>
              <a:buFont typeface="Wingdings" pitchFamily="2" charset="2"/>
              <a:buChar char="§"/>
            </a:pPr>
            <a:r>
              <a:rPr lang="en-US" sz="1200" kern="0">
                <a:solidFill>
                  <a:srgbClr val="515151"/>
                </a:solidFill>
              </a:rPr>
              <a:t>Make an informed decision</a:t>
            </a:r>
          </a:p>
          <a:p>
            <a:pPr marL="171450" indent="-171450">
              <a:lnSpc>
                <a:spcPct val="120000"/>
              </a:lnSpc>
              <a:buClr>
                <a:srgbClr val="515151"/>
              </a:buClr>
              <a:buSzPct val="75000"/>
              <a:buFont typeface="Wingdings" pitchFamily="2" charset="2"/>
              <a:buChar char="§"/>
            </a:pPr>
            <a:r>
              <a:rPr lang="en-US" sz="1200" kern="0">
                <a:solidFill>
                  <a:srgbClr val="515151"/>
                </a:solidFill>
              </a:rPr>
              <a:t>Enhance control environment</a:t>
            </a:r>
          </a:p>
          <a:p>
            <a:pPr marL="171450" indent="-171450">
              <a:lnSpc>
                <a:spcPct val="120000"/>
              </a:lnSpc>
              <a:buClr>
                <a:srgbClr val="515151"/>
              </a:buClr>
              <a:buSzPct val="75000"/>
              <a:buFont typeface="Wingdings" pitchFamily="2" charset="2"/>
              <a:buChar char="§"/>
            </a:pPr>
            <a:endParaRPr lang="en-US" sz="1200" kern="0">
              <a:solidFill>
                <a:srgbClr val="515151"/>
              </a:solidFill>
            </a:endParaRPr>
          </a:p>
        </p:txBody>
      </p:sp>
      <p:cxnSp>
        <p:nvCxnSpPr>
          <p:cNvPr id="40" name="Straight Arrow Connector 39">
            <a:extLst>
              <a:ext uri="{FF2B5EF4-FFF2-40B4-BE49-F238E27FC236}">
                <a16:creationId xmlns:a16="http://schemas.microsoft.com/office/drawing/2014/main" id="{04E00BAA-D768-A046-B35E-B4F9ECCAFFE5}"/>
              </a:ext>
            </a:extLst>
          </p:cNvPr>
          <p:cNvCxnSpPr>
            <a:cxnSpLocks/>
          </p:cNvCxnSpPr>
          <p:nvPr/>
        </p:nvCxnSpPr>
        <p:spPr>
          <a:xfrm>
            <a:off x="4797067" y="3501988"/>
            <a:ext cx="6689850" cy="0"/>
          </a:xfrm>
          <a:prstGeom prst="straightConnector1">
            <a:avLst/>
          </a:prstGeom>
          <a:ln w="15875">
            <a:solidFill>
              <a:srgbClr val="B4B4B4"/>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1F44E98C-5266-6B47-AAD1-1FE5AB4DA8EB}"/>
              </a:ext>
            </a:extLst>
          </p:cNvPr>
          <p:cNvSpPr/>
          <p:nvPr/>
        </p:nvSpPr>
        <p:spPr>
          <a:xfrm>
            <a:off x="6272515" y="2956597"/>
            <a:ext cx="1660278" cy="430887"/>
          </a:xfrm>
          <a:prstGeom prst="rect">
            <a:avLst/>
          </a:prstGeom>
        </p:spPr>
        <p:txBody>
          <a:bodyPr wrap="square">
            <a:spAutoFit/>
          </a:bodyPr>
          <a:lstStyle/>
          <a:p>
            <a:pPr algn="ctr"/>
            <a:r>
              <a:rPr lang="en-US" sz="1100" kern="0">
                <a:solidFill>
                  <a:srgbClr val="515151"/>
                </a:solidFill>
              </a:rPr>
              <a:t>Program Development and Documentation</a:t>
            </a:r>
          </a:p>
        </p:txBody>
      </p:sp>
      <p:sp>
        <p:nvSpPr>
          <p:cNvPr id="42" name="Oval 41">
            <a:extLst>
              <a:ext uri="{FF2B5EF4-FFF2-40B4-BE49-F238E27FC236}">
                <a16:creationId xmlns:a16="http://schemas.microsoft.com/office/drawing/2014/main" id="{E5248318-C0A9-5840-A4F2-D28D16C62A44}"/>
              </a:ext>
            </a:extLst>
          </p:cNvPr>
          <p:cNvSpPr/>
          <p:nvPr/>
        </p:nvSpPr>
        <p:spPr>
          <a:xfrm>
            <a:off x="6750079" y="2213288"/>
            <a:ext cx="705150" cy="705149"/>
          </a:xfrm>
          <a:prstGeom prst="ellipse">
            <a:avLst/>
          </a:prstGeom>
          <a:solidFill>
            <a:schemeClr val="bg1"/>
          </a:solidFill>
          <a:ln w="15875">
            <a:noFill/>
            <a:prstDash val="sysDot"/>
          </a:ln>
          <a:effectLst>
            <a:outerShdw blurRad="127000" dist="25400" dir="54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7CD225F-9270-A24A-AD44-59739F9459E7}"/>
              </a:ext>
            </a:extLst>
          </p:cNvPr>
          <p:cNvSpPr/>
          <p:nvPr/>
        </p:nvSpPr>
        <p:spPr>
          <a:xfrm>
            <a:off x="8104322" y="2956597"/>
            <a:ext cx="1596388" cy="430887"/>
          </a:xfrm>
          <a:prstGeom prst="rect">
            <a:avLst/>
          </a:prstGeom>
        </p:spPr>
        <p:txBody>
          <a:bodyPr wrap="square">
            <a:spAutoFit/>
          </a:bodyPr>
          <a:lstStyle/>
          <a:p>
            <a:pPr algn="ctr"/>
            <a:r>
              <a:rPr lang="en-US" sz="1100" kern="0">
                <a:solidFill>
                  <a:srgbClr val="515151"/>
                </a:solidFill>
              </a:rPr>
              <a:t>Vendor System Implementation</a:t>
            </a:r>
          </a:p>
        </p:txBody>
      </p:sp>
      <p:sp>
        <p:nvSpPr>
          <p:cNvPr id="45" name="Rectangle 44">
            <a:extLst>
              <a:ext uri="{FF2B5EF4-FFF2-40B4-BE49-F238E27FC236}">
                <a16:creationId xmlns:a16="http://schemas.microsoft.com/office/drawing/2014/main" id="{0D02383E-3681-EE4E-B500-B125C63BD6BE}"/>
              </a:ext>
            </a:extLst>
          </p:cNvPr>
          <p:cNvSpPr/>
          <p:nvPr/>
        </p:nvSpPr>
        <p:spPr>
          <a:xfrm>
            <a:off x="9982823" y="2956597"/>
            <a:ext cx="1439110" cy="261610"/>
          </a:xfrm>
          <a:prstGeom prst="rect">
            <a:avLst/>
          </a:prstGeom>
        </p:spPr>
        <p:txBody>
          <a:bodyPr wrap="square">
            <a:spAutoFit/>
          </a:bodyPr>
          <a:lstStyle/>
          <a:p>
            <a:pPr algn="ctr"/>
            <a:r>
              <a:rPr lang="en-US" sz="1100" kern="0">
                <a:solidFill>
                  <a:srgbClr val="515151"/>
                </a:solidFill>
              </a:rPr>
              <a:t>Training</a:t>
            </a:r>
          </a:p>
        </p:txBody>
      </p:sp>
      <p:sp>
        <p:nvSpPr>
          <p:cNvPr id="50" name="Oval 49">
            <a:extLst>
              <a:ext uri="{FF2B5EF4-FFF2-40B4-BE49-F238E27FC236}">
                <a16:creationId xmlns:a16="http://schemas.microsoft.com/office/drawing/2014/main" id="{762E18E7-D8FB-4E4C-9950-90DDC520A987}"/>
              </a:ext>
            </a:extLst>
          </p:cNvPr>
          <p:cNvSpPr/>
          <p:nvPr/>
        </p:nvSpPr>
        <p:spPr>
          <a:xfrm>
            <a:off x="10349803" y="2213288"/>
            <a:ext cx="705150" cy="705149"/>
          </a:xfrm>
          <a:prstGeom prst="ellipse">
            <a:avLst/>
          </a:prstGeom>
          <a:solidFill>
            <a:schemeClr val="bg1"/>
          </a:solidFill>
          <a:ln w="15875">
            <a:noFill/>
            <a:prstDash val="sysDot"/>
          </a:ln>
          <a:effectLst>
            <a:outerShdw blurRad="127000" dist="25400" dir="54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itle 2">
            <a:extLst>
              <a:ext uri="{FF2B5EF4-FFF2-40B4-BE49-F238E27FC236}">
                <a16:creationId xmlns:a16="http://schemas.microsoft.com/office/drawing/2014/main" id="{A4490E08-AA19-8540-92D4-7AD4705AC6C5}"/>
              </a:ext>
            </a:extLst>
          </p:cNvPr>
          <p:cNvSpPr txBox="1">
            <a:spLocks/>
          </p:cNvSpPr>
          <p:nvPr/>
        </p:nvSpPr>
        <p:spPr>
          <a:xfrm>
            <a:off x="4777995" y="2442751"/>
            <a:ext cx="1401521" cy="246221"/>
          </a:xfrm>
          <a:prstGeom prst="rect">
            <a:avLst/>
          </a:prstGeom>
        </p:spPr>
        <p:txBody>
          <a:bodyPr wrap="square" lIns="0" tIns="0" rIns="0" bIns="0">
            <a:spAutoFit/>
          </a:bodyPr>
          <a:lstStyle>
            <a:lvl1pPr algn="l" eaLnBrk="1" hangingPunct="1">
              <a:defRPr sz="1800" b="1" i="0">
                <a:solidFill>
                  <a:schemeClr val="bg1"/>
                </a:solidFill>
                <a:latin typeface="Arial"/>
                <a:ea typeface="+mj-ea"/>
                <a:cs typeface="Arial"/>
              </a:defRPr>
            </a:lvl1pPr>
          </a:lstStyle>
          <a:p>
            <a:pPr lvl="0">
              <a:defRPr/>
            </a:pPr>
            <a:r>
              <a:rPr lang="en-US" sz="1600" kern="0">
                <a:solidFill>
                  <a:srgbClr val="242527"/>
                </a:solidFill>
              </a:rPr>
              <a:t>Development</a:t>
            </a:r>
          </a:p>
        </p:txBody>
      </p:sp>
      <p:sp>
        <p:nvSpPr>
          <p:cNvPr id="90" name="Rectangle 89">
            <a:extLst>
              <a:ext uri="{FF2B5EF4-FFF2-40B4-BE49-F238E27FC236}">
                <a16:creationId xmlns:a16="http://schemas.microsoft.com/office/drawing/2014/main" id="{089FBBB5-2B88-3946-AE31-68D28A8A8EAB}"/>
              </a:ext>
            </a:extLst>
          </p:cNvPr>
          <p:cNvSpPr/>
          <p:nvPr/>
        </p:nvSpPr>
        <p:spPr>
          <a:xfrm>
            <a:off x="9885483" y="4438735"/>
            <a:ext cx="1633790" cy="430887"/>
          </a:xfrm>
          <a:prstGeom prst="rect">
            <a:avLst/>
          </a:prstGeom>
        </p:spPr>
        <p:txBody>
          <a:bodyPr wrap="square">
            <a:spAutoFit/>
          </a:bodyPr>
          <a:lstStyle/>
          <a:p>
            <a:pPr algn="ctr"/>
            <a:r>
              <a:rPr lang="en-US" sz="1100" kern="0">
                <a:solidFill>
                  <a:srgbClr val="515151"/>
                </a:solidFill>
              </a:rPr>
              <a:t>Customer Transaction Processing</a:t>
            </a:r>
          </a:p>
        </p:txBody>
      </p:sp>
      <p:sp>
        <p:nvSpPr>
          <p:cNvPr id="93" name="Oval 92">
            <a:extLst>
              <a:ext uri="{FF2B5EF4-FFF2-40B4-BE49-F238E27FC236}">
                <a16:creationId xmlns:a16="http://schemas.microsoft.com/office/drawing/2014/main" id="{A49EB559-009D-5347-AD2D-B28D7BDABE46}"/>
              </a:ext>
            </a:extLst>
          </p:cNvPr>
          <p:cNvSpPr/>
          <p:nvPr/>
        </p:nvSpPr>
        <p:spPr>
          <a:xfrm>
            <a:off x="10349803" y="3695426"/>
            <a:ext cx="705150" cy="705149"/>
          </a:xfrm>
          <a:prstGeom prst="ellipse">
            <a:avLst/>
          </a:prstGeom>
          <a:solidFill>
            <a:schemeClr val="bg1"/>
          </a:solidFill>
          <a:ln w="15875">
            <a:noFill/>
            <a:prstDash val="sysDot"/>
          </a:ln>
          <a:effectLst>
            <a:outerShdw blurRad="127000" dist="25400" dir="54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itle 2">
            <a:extLst>
              <a:ext uri="{FF2B5EF4-FFF2-40B4-BE49-F238E27FC236}">
                <a16:creationId xmlns:a16="http://schemas.microsoft.com/office/drawing/2014/main" id="{42FCB465-5A2B-7C44-9376-6B6AF81EA30A}"/>
              </a:ext>
            </a:extLst>
          </p:cNvPr>
          <p:cNvSpPr txBox="1">
            <a:spLocks/>
          </p:cNvSpPr>
          <p:nvPr/>
        </p:nvSpPr>
        <p:spPr>
          <a:xfrm>
            <a:off x="4777995" y="3924889"/>
            <a:ext cx="1401521" cy="246221"/>
          </a:xfrm>
          <a:prstGeom prst="rect">
            <a:avLst/>
          </a:prstGeom>
        </p:spPr>
        <p:txBody>
          <a:bodyPr wrap="square" lIns="0" tIns="0" rIns="0" bIns="0">
            <a:spAutoFit/>
          </a:bodyPr>
          <a:lstStyle>
            <a:lvl1pPr algn="l" eaLnBrk="1" hangingPunct="1">
              <a:defRPr sz="1800" b="1" i="0">
                <a:solidFill>
                  <a:schemeClr val="bg1"/>
                </a:solidFill>
                <a:latin typeface="Arial"/>
                <a:ea typeface="+mj-ea"/>
                <a:cs typeface="Arial"/>
              </a:defRPr>
            </a:lvl1pPr>
          </a:lstStyle>
          <a:p>
            <a:pPr lvl="0">
              <a:defRPr/>
            </a:pPr>
            <a:r>
              <a:rPr lang="en-US" sz="1600" kern="0">
                <a:solidFill>
                  <a:srgbClr val="242527"/>
                </a:solidFill>
              </a:rPr>
              <a:t>Operational</a:t>
            </a:r>
          </a:p>
        </p:txBody>
      </p:sp>
      <p:sp>
        <p:nvSpPr>
          <p:cNvPr id="106" name="Rectangle 105">
            <a:extLst>
              <a:ext uri="{FF2B5EF4-FFF2-40B4-BE49-F238E27FC236}">
                <a16:creationId xmlns:a16="http://schemas.microsoft.com/office/drawing/2014/main" id="{B6138532-C1C5-F041-9FC7-E812DA7A3276}"/>
              </a:ext>
            </a:extLst>
          </p:cNvPr>
          <p:cNvSpPr/>
          <p:nvPr/>
        </p:nvSpPr>
        <p:spPr>
          <a:xfrm>
            <a:off x="8104322" y="5920873"/>
            <a:ext cx="1596388" cy="430887"/>
          </a:xfrm>
          <a:prstGeom prst="rect">
            <a:avLst/>
          </a:prstGeom>
        </p:spPr>
        <p:txBody>
          <a:bodyPr wrap="square">
            <a:spAutoFit/>
          </a:bodyPr>
          <a:lstStyle/>
          <a:p>
            <a:pPr algn="ctr"/>
            <a:r>
              <a:rPr lang="en-US" sz="1100" kern="0">
                <a:solidFill>
                  <a:srgbClr val="515151"/>
                </a:solidFill>
              </a:rPr>
              <a:t>Independent Testing </a:t>
            </a:r>
            <a:br>
              <a:rPr lang="en-US" sz="1100" kern="0">
                <a:solidFill>
                  <a:srgbClr val="515151"/>
                </a:solidFill>
              </a:rPr>
            </a:br>
            <a:r>
              <a:rPr lang="en-US" sz="1100" kern="0">
                <a:solidFill>
                  <a:srgbClr val="515151"/>
                </a:solidFill>
              </a:rPr>
              <a:t>/ Audit Services</a:t>
            </a:r>
          </a:p>
        </p:txBody>
      </p:sp>
      <p:sp>
        <p:nvSpPr>
          <p:cNvPr id="107" name="Oval 106">
            <a:extLst>
              <a:ext uri="{FF2B5EF4-FFF2-40B4-BE49-F238E27FC236}">
                <a16:creationId xmlns:a16="http://schemas.microsoft.com/office/drawing/2014/main" id="{C1F17F6B-01A8-DF48-992F-ACAB7F6B2074}"/>
              </a:ext>
            </a:extLst>
          </p:cNvPr>
          <p:cNvSpPr/>
          <p:nvPr/>
        </p:nvSpPr>
        <p:spPr>
          <a:xfrm>
            <a:off x="8549941" y="5177564"/>
            <a:ext cx="705150" cy="705149"/>
          </a:xfrm>
          <a:prstGeom prst="ellipse">
            <a:avLst/>
          </a:prstGeom>
          <a:solidFill>
            <a:schemeClr val="bg1"/>
          </a:solidFill>
          <a:ln w="15875">
            <a:noFill/>
            <a:prstDash val="sysDot"/>
          </a:ln>
          <a:effectLst>
            <a:outerShdw blurRad="127000" dist="25400" dir="54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itle 2">
            <a:extLst>
              <a:ext uri="{FF2B5EF4-FFF2-40B4-BE49-F238E27FC236}">
                <a16:creationId xmlns:a16="http://schemas.microsoft.com/office/drawing/2014/main" id="{5684DDDE-391D-2A44-96AA-664622A52712}"/>
              </a:ext>
            </a:extLst>
          </p:cNvPr>
          <p:cNvSpPr txBox="1">
            <a:spLocks/>
          </p:cNvSpPr>
          <p:nvPr/>
        </p:nvSpPr>
        <p:spPr>
          <a:xfrm>
            <a:off x="4777995" y="5407027"/>
            <a:ext cx="1401521" cy="246221"/>
          </a:xfrm>
          <a:prstGeom prst="rect">
            <a:avLst/>
          </a:prstGeom>
        </p:spPr>
        <p:txBody>
          <a:bodyPr wrap="square" lIns="0" tIns="0" rIns="0" bIns="0">
            <a:spAutoFit/>
          </a:bodyPr>
          <a:lstStyle>
            <a:lvl1pPr algn="l" eaLnBrk="1" hangingPunct="1">
              <a:defRPr sz="1800" b="1" i="0">
                <a:solidFill>
                  <a:schemeClr val="bg1"/>
                </a:solidFill>
                <a:latin typeface="Arial"/>
                <a:ea typeface="+mj-ea"/>
                <a:cs typeface="Arial"/>
              </a:defRPr>
            </a:lvl1pPr>
          </a:lstStyle>
          <a:p>
            <a:pPr lvl="0">
              <a:defRPr/>
            </a:pPr>
            <a:r>
              <a:rPr lang="en-US" sz="1600" kern="0">
                <a:solidFill>
                  <a:srgbClr val="242527"/>
                </a:solidFill>
              </a:rPr>
              <a:t>Sustainable</a:t>
            </a:r>
          </a:p>
        </p:txBody>
      </p:sp>
      <p:sp>
        <p:nvSpPr>
          <p:cNvPr id="127" name="Oval 126">
            <a:extLst>
              <a:ext uri="{FF2B5EF4-FFF2-40B4-BE49-F238E27FC236}">
                <a16:creationId xmlns:a16="http://schemas.microsoft.com/office/drawing/2014/main" id="{561BFF56-A2DF-E44C-8305-DD6EBFF4299B}"/>
              </a:ext>
            </a:extLst>
          </p:cNvPr>
          <p:cNvSpPr/>
          <p:nvPr/>
        </p:nvSpPr>
        <p:spPr>
          <a:xfrm>
            <a:off x="8549941" y="2213288"/>
            <a:ext cx="705150" cy="705149"/>
          </a:xfrm>
          <a:prstGeom prst="ellipse">
            <a:avLst/>
          </a:prstGeom>
          <a:solidFill>
            <a:schemeClr val="bg1"/>
          </a:solidFill>
          <a:ln w="15875">
            <a:noFill/>
            <a:prstDash val="sysDot"/>
          </a:ln>
          <a:effectLst>
            <a:outerShdw blurRad="127000" dist="25400" dir="54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8" name="Picture 127">
            <a:extLst>
              <a:ext uri="{FF2B5EF4-FFF2-40B4-BE49-F238E27FC236}">
                <a16:creationId xmlns:a16="http://schemas.microsoft.com/office/drawing/2014/main" id="{118D9954-B337-A748-8895-A3E648BF29D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630607" y="2293953"/>
            <a:ext cx="543819" cy="543819"/>
          </a:xfrm>
          <a:prstGeom prst="rect">
            <a:avLst/>
          </a:prstGeom>
        </p:spPr>
      </p:pic>
      <p:sp>
        <p:nvSpPr>
          <p:cNvPr id="132" name="Rectangle 131">
            <a:extLst>
              <a:ext uri="{FF2B5EF4-FFF2-40B4-BE49-F238E27FC236}">
                <a16:creationId xmlns:a16="http://schemas.microsoft.com/office/drawing/2014/main" id="{9A426117-6295-424D-9811-479F5EB27EFB}"/>
              </a:ext>
            </a:extLst>
          </p:cNvPr>
          <p:cNvSpPr/>
          <p:nvPr/>
        </p:nvSpPr>
        <p:spPr>
          <a:xfrm>
            <a:off x="6304460" y="4438735"/>
            <a:ext cx="1596388" cy="430887"/>
          </a:xfrm>
          <a:prstGeom prst="rect">
            <a:avLst/>
          </a:prstGeom>
        </p:spPr>
        <p:txBody>
          <a:bodyPr wrap="square">
            <a:spAutoFit/>
          </a:bodyPr>
          <a:lstStyle/>
          <a:p>
            <a:pPr algn="ctr"/>
            <a:r>
              <a:rPr lang="en-US" sz="1100" kern="0">
                <a:solidFill>
                  <a:srgbClr val="515151"/>
                </a:solidFill>
              </a:rPr>
              <a:t>System Optimization and Calibration</a:t>
            </a:r>
          </a:p>
        </p:txBody>
      </p:sp>
      <p:sp>
        <p:nvSpPr>
          <p:cNvPr id="133" name="Oval 132">
            <a:extLst>
              <a:ext uri="{FF2B5EF4-FFF2-40B4-BE49-F238E27FC236}">
                <a16:creationId xmlns:a16="http://schemas.microsoft.com/office/drawing/2014/main" id="{121ADD86-C6EB-184C-9341-A43C7E1A4B96}"/>
              </a:ext>
            </a:extLst>
          </p:cNvPr>
          <p:cNvSpPr/>
          <p:nvPr/>
        </p:nvSpPr>
        <p:spPr>
          <a:xfrm>
            <a:off x="6750079" y="3695426"/>
            <a:ext cx="705150" cy="705149"/>
          </a:xfrm>
          <a:prstGeom prst="ellipse">
            <a:avLst/>
          </a:prstGeom>
          <a:solidFill>
            <a:schemeClr val="bg1"/>
          </a:solidFill>
          <a:ln w="15875">
            <a:noFill/>
            <a:prstDash val="sysDot"/>
          </a:ln>
          <a:effectLst>
            <a:outerShdw blurRad="127000" dist="25400" dir="54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4" name="Picture 133" descr="Icon&#10;&#10;Description automatically generated">
            <a:extLst>
              <a:ext uri="{FF2B5EF4-FFF2-40B4-BE49-F238E27FC236}">
                <a16:creationId xmlns:a16="http://schemas.microsoft.com/office/drawing/2014/main" id="{E51635B0-9CCC-C84E-8509-BD369B799E6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34027" y="3779374"/>
            <a:ext cx="537254" cy="537254"/>
          </a:xfrm>
          <a:prstGeom prst="rect">
            <a:avLst/>
          </a:prstGeom>
        </p:spPr>
      </p:pic>
      <p:sp>
        <p:nvSpPr>
          <p:cNvPr id="138" name="Rectangle 137">
            <a:extLst>
              <a:ext uri="{FF2B5EF4-FFF2-40B4-BE49-F238E27FC236}">
                <a16:creationId xmlns:a16="http://schemas.microsoft.com/office/drawing/2014/main" id="{2DDC61DF-E330-A943-982B-9CEDDF8AF192}"/>
              </a:ext>
            </a:extLst>
          </p:cNvPr>
          <p:cNvSpPr/>
          <p:nvPr/>
        </p:nvSpPr>
        <p:spPr>
          <a:xfrm>
            <a:off x="8182961" y="4438735"/>
            <a:ext cx="1439110" cy="430887"/>
          </a:xfrm>
          <a:prstGeom prst="rect">
            <a:avLst/>
          </a:prstGeom>
        </p:spPr>
        <p:txBody>
          <a:bodyPr wrap="square">
            <a:spAutoFit/>
          </a:bodyPr>
          <a:lstStyle/>
          <a:p>
            <a:pPr algn="ctr"/>
            <a:r>
              <a:rPr lang="en-US" sz="1100" kern="0">
                <a:solidFill>
                  <a:srgbClr val="515151"/>
                </a:solidFill>
              </a:rPr>
              <a:t>Analytical Context and Performance</a:t>
            </a:r>
          </a:p>
        </p:txBody>
      </p:sp>
      <p:sp>
        <p:nvSpPr>
          <p:cNvPr id="139" name="Oval 138">
            <a:extLst>
              <a:ext uri="{FF2B5EF4-FFF2-40B4-BE49-F238E27FC236}">
                <a16:creationId xmlns:a16="http://schemas.microsoft.com/office/drawing/2014/main" id="{D82A81C7-D335-8946-8767-A513DCF51F9C}"/>
              </a:ext>
            </a:extLst>
          </p:cNvPr>
          <p:cNvSpPr/>
          <p:nvPr/>
        </p:nvSpPr>
        <p:spPr>
          <a:xfrm>
            <a:off x="8549941" y="3695426"/>
            <a:ext cx="705150" cy="705149"/>
          </a:xfrm>
          <a:prstGeom prst="ellipse">
            <a:avLst/>
          </a:prstGeom>
          <a:solidFill>
            <a:schemeClr val="bg1"/>
          </a:solidFill>
          <a:ln w="15875">
            <a:noFill/>
            <a:prstDash val="sysDot"/>
          </a:ln>
          <a:effectLst>
            <a:outerShdw blurRad="127000" dist="25400" dir="54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0" name="Picture 139">
            <a:extLst>
              <a:ext uri="{FF2B5EF4-FFF2-40B4-BE49-F238E27FC236}">
                <a16:creationId xmlns:a16="http://schemas.microsoft.com/office/drawing/2014/main" id="{350F047E-87C5-7F45-B573-8E7E4BB3314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675237" y="3820721"/>
            <a:ext cx="454559" cy="454559"/>
          </a:xfrm>
          <a:prstGeom prst="rect">
            <a:avLst/>
          </a:prstGeom>
        </p:spPr>
      </p:pic>
      <p:pic>
        <p:nvPicPr>
          <p:cNvPr id="141" name="Picture 140">
            <a:extLst>
              <a:ext uri="{FF2B5EF4-FFF2-40B4-BE49-F238E27FC236}">
                <a16:creationId xmlns:a16="http://schemas.microsoft.com/office/drawing/2014/main" id="{0242F5D0-C40F-9648-8AD4-9867C1D361B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464128" y="3809750"/>
            <a:ext cx="476500" cy="476500"/>
          </a:xfrm>
          <a:prstGeom prst="rect">
            <a:avLst/>
          </a:prstGeom>
        </p:spPr>
      </p:pic>
      <p:pic>
        <p:nvPicPr>
          <p:cNvPr id="92" name="Picture 91" descr="Graphical user interface&#10;&#10;Description automatically generated">
            <a:extLst>
              <a:ext uri="{FF2B5EF4-FFF2-40B4-BE49-F238E27FC236}">
                <a16:creationId xmlns:a16="http://schemas.microsoft.com/office/drawing/2014/main" id="{155E6019-E455-E249-9C5B-AE95B6CDAE5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667382" y="5295004"/>
            <a:ext cx="470268" cy="470268"/>
          </a:xfrm>
          <a:prstGeom prst="rect">
            <a:avLst/>
          </a:prstGeom>
        </p:spPr>
      </p:pic>
      <p:cxnSp>
        <p:nvCxnSpPr>
          <p:cNvPr id="143" name="Straight Arrow Connector 142">
            <a:extLst>
              <a:ext uri="{FF2B5EF4-FFF2-40B4-BE49-F238E27FC236}">
                <a16:creationId xmlns:a16="http://schemas.microsoft.com/office/drawing/2014/main" id="{286ADCF6-9C2C-7845-8330-58072A60D9BA}"/>
              </a:ext>
            </a:extLst>
          </p:cNvPr>
          <p:cNvCxnSpPr>
            <a:cxnSpLocks/>
          </p:cNvCxnSpPr>
          <p:nvPr/>
        </p:nvCxnSpPr>
        <p:spPr>
          <a:xfrm>
            <a:off x="4797067" y="4985348"/>
            <a:ext cx="6689850" cy="0"/>
          </a:xfrm>
          <a:prstGeom prst="straightConnector1">
            <a:avLst/>
          </a:prstGeom>
          <a:ln w="15875">
            <a:solidFill>
              <a:srgbClr val="B4B4B4"/>
            </a:solidFill>
            <a:prstDash val="sysDot"/>
            <a:tailEnd type="none"/>
          </a:ln>
        </p:spPr>
        <p:style>
          <a:lnRef idx="1">
            <a:schemeClr val="accent1"/>
          </a:lnRef>
          <a:fillRef idx="0">
            <a:schemeClr val="accent1"/>
          </a:fillRef>
          <a:effectRef idx="0">
            <a:schemeClr val="accent1"/>
          </a:effectRef>
          <a:fontRef idx="minor">
            <a:schemeClr val="tx1"/>
          </a:fontRef>
        </p:style>
      </p:cxnSp>
      <p:pic>
        <p:nvPicPr>
          <p:cNvPr id="144" name="Picture 143">
            <a:extLst>
              <a:ext uri="{FF2B5EF4-FFF2-40B4-BE49-F238E27FC236}">
                <a16:creationId xmlns:a16="http://schemas.microsoft.com/office/drawing/2014/main" id="{D62A2609-C576-2C47-B77A-AB8D085553D2}"/>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886933" y="2350141"/>
            <a:ext cx="431442" cy="431442"/>
          </a:xfrm>
          <a:prstGeom prst="rect">
            <a:avLst/>
          </a:prstGeom>
        </p:spPr>
      </p:pic>
      <p:pic>
        <p:nvPicPr>
          <p:cNvPr id="145" name="Picture 144">
            <a:extLst>
              <a:ext uri="{FF2B5EF4-FFF2-40B4-BE49-F238E27FC236}">
                <a16:creationId xmlns:a16="http://schemas.microsoft.com/office/drawing/2014/main" id="{41D13C41-FF52-AF4A-B41F-3D5497A713FB}"/>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0448840" y="2281972"/>
            <a:ext cx="507076" cy="507076"/>
          </a:xfrm>
          <a:prstGeom prst="rect">
            <a:avLst/>
          </a:prstGeom>
        </p:spPr>
      </p:pic>
      <p:sp>
        <p:nvSpPr>
          <p:cNvPr id="153" name="Rectangle 152">
            <a:extLst>
              <a:ext uri="{FF2B5EF4-FFF2-40B4-BE49-F238E27FC236}">
                <a16:creationId xmlns:a16="http://schemas.microsoft.com/office/drawing/2014/main" id="{6757EEC0-0C02-D244-B1E8-28761195B750}"/>
              </a:ext>
            </a:extLst>
          </p:cNvPr>
          <p:cNvSpPr/>
          <p:nvPr/>
        </p:nvSpPr>
        <p:spPr>
          <a:xfrm>
            <a:off x="9982823" y="5920873"/>
            <a:ext cx="1439110" cy="430887"/>
          </a:xfrm>
          <a:prstGeom prst="rect">
            <a:avLst/>
          </a:prstGeom>
        </p:spPr>
        <p:txBody>
          <a:bodyPr wrap="square">
            <a:spAutoFit/>
          </a:bodyPr>
          <a:lstStyle/>
          <a:p>
            <a:pPr algn="ctr"/>
            <a:r>
              <a:rPr lang="en-US" sz="1100" kern="0">
                <a:solidFill>
                  <a:srgbClr val="515151"/>
                </a:solidFill>
              </a:rPr>
              <a:t>Model &amp; System Validation</a:t>
            </a:r>
          </a:p>
        </p:txBody>
      </p:sp>
      <p:sp>
        <p:nvSpPr>
          <p:cNvPr id="154" name="Oval 153">
            <a:extLst>
              <a:ext uri="{FF2B5EF4-FFF2-40B4-BE49-F238E27FC236}">
                <a16:creationId xmlns:a16="http://schemas.microsoft.com/office/drawing/2014/main" id="{C1C55C9E-A1E3-584F-B659-D33077857617}"/>
              </a:ext>
            </a:extLst>
          </p:cNvPr>
          <p:cNvSpPr/>
          <p:nvPr/>
        </p:nvSpPr>
        <p:spPr>
          <a:xfrm>
            <a:off x="10349803" y="5177564"/>
            <a:ext cx="705150" cy="705149"/>
          </a:xfrm>
          <a:prstGeom prst="ellipse">
            <a:avLst/>
          </a:prstGeom>
          <a:solidFill>
            <a:schemeClr val="bg1"/>
          </a:solidFill>
          <a:ln w="15875">
            <a:noFill/>
            <a:prstDash val="sysDot"/>
          </a:ln>
          <a:effectLst>
            <a:outerShdw blurRad="127000" dist="25400" dir="54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5" name="Picture 154">
            <a:extLst>
              <a:ext uri="{FF2B5EF4-FFF2-40B4-BE49-F238E27FC236}">
                <a16:creationId xmlns:a16="http://schemas.microsoft.com/office/drawing/2014/main" id="{EADAD7C7-C1A0-F345-84C3-BFBD54EC853B}"/>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0433165" y="5260925"/>
            <a:ext cx="538426" cy="538426"/>
          </a:xfrm>
          <a:prstGeom prst="rect">
            <a:avLst/>
          </a:prstGeom>
        </p:spPr>
      </p:pic>
      <p:sp>
        <p:nvSpPr>
          <p:cNvPr id="159" name="Rectangle 158">
            <a:extLst>
              <a:ext uri="{FF2B5EF4-FFF2-40B4-BE49-F238E27FC236}">
                <a16:creationId xmlns:a16="http://schemas.microsoft.com/office/drawing/2014/main" id="{72DA21A3-780D-1049-B3E9-B0B26EF69EE6}"/>
              </a:ext>
            </a:extLst>
          </p:cNvPr>
          <p:cNvSpPr/>
          <p:nvPr/>
        </p:nvSpPr>
        <p:spPr>
          <a:xfrm>
            <a:off x="6383099" y="5920873"/>
            <a:ext cx="1439110" cy="430887"/>
          </a:xfrm>
          <a:prstGeom prst="rect">
            <a:avLst/>
          </a:prstGeom>
        </p:spPr>
        <p:txBody>
          <a:bodyPr wrap="square">
            <a:spAutoFit/>
          </a:bodyPr>
          <a:lstStyle/>
          <a:p>
            <a:pPr algn="ctr"/>
            <a:r>
              <a:rPr lang="en-US" sz="1100" kern="0">
                <a:solidFill>
                  <a:srgbClr val="515151"/>
                </a:solidFill>
              </a:rPr>
              <a:t>Risk Assessment and Remediation</a:t>
            </a:r>
          </a:p>
        </p:txBody>
      </p:sp>
      <p:sp>
        <p:nvSpPr>
          <p:cNvPr id="160" name="Oval 159">
            <a:extLst>
              <a:ext uri="{FF2B5EF4-FFF2-40B4-BE49-F238E27FC236}">
                <a16:creationId xmlns:a16="http://schemas.microsoft.com/office/drawing/2014/main" id="{4F17817E-C526-1649-BC4B-8C600FD58799}"/>
              </a:ext>
            </a:extLst>
          </p:cNvPr>
          <p:cNvSpPr/>
          <p:nvPr/>
        </p:nvSpPr>
        <p:spPr>
          <a:xfrm>
            <a:off x="6750079" y="5177564"/>
            <a:ext cx="705150" cy="705149"/>
          </a:xfrm>
          <a:prstGeom prst="ellipse">
            <a:avLst/>
          </a:prstGeom>
          <a:solidFill>
            <a:schemeClr val="bg1"/>
          </a:solidFill>
          <a:ln w="15875">
            <a:noFill/>
            <a:prstDash val="sysDot"/>
          </a:ln>
          <a:effectLst>
            <a:outerShdw blurRad="127000" dist="25400" dir="54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160">
            <a:extLst>
              <a:ext uri="{FF2B5EF4-FFF2-40B4-BE49-F238E27FC236}">
                <a16:creationId xmlns:a16="http://schemas.microsoft.com/office/drawing/2014/main" id="{4518B399-E0C6-1346-ADDB-536A006D2A55}"/>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875375" y="5302859"/>
            <a:ext cx="454558" cy="454558"/>
          </a:xfrm>
          <a:prstGeom prst="rect">
            <a:avLst/>
          </a:prstGeom>
        </p:spPr>
      </p:pic>
    </p:spTree>
    <p:extLst>
      <p:ext uri="{BB962C8B-B14F-4D97-AF65-F5344CB8AC3E}">
        <p14:creationId xmlns:p14="http://schemas.microsoft.com/office/powerpoint/2010/main" val="209398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053AACA-6E65-C24F-BDC7-5879C71AC0EE}"/>
              </a:ext>
            </a:extLst>
          </p:cNvPr>
          <p:cNvSpPr txBox="1">
            <a:spLocks/>
          </p:cNvSpPr>
          <p:nvPr/>
        </p:nvSpPr>
        <p:spPr>
          <a:xfrm>
            <a:off x="529333" y="1106507"/>
            <a:ext cx="6811671" cy="1107996"/>
          </a:xfrm>
          <a:prstGeom prst="rect">
            <a:avLst/>
          </a:prstGeom>
        </p:spPr>
        <p:txBody>
          <a:bodyPr wrap="square" lIns="0" tIns="0" rIns="0" bIns="0" anchor="t">
            <a:spAutoFit/>
          </a:bodyPr>
          <a:lstStyle>
            <a:lvl1pPr algn="l" eaLnBrk="1" hangingPunct="1">
              <a:defRPr sz="1800" b="1" i="0">
                <a:solidFill>
                  <a:schemeClr val="bg1"/>
                </a:solidFill>
                <a:latin typeface="Arial"/>
                <a:ea typeface="+mj-ea"/>
                <a:cs typeface="Arial"/>
              </a:defRPr>
            </a:lvl1pPr>
          </a:lstStyle>
          <a:p>
            <a:pPr>
              <a:defRPr/>
            </a:pPr>
            <a:r>
              <a:rPr lang="en-US" sz="3600" b="0" kern="0">
                <a:solidFill>
                  <a:srgbClr val="242527"/>
                </a:solidFill>
              </a:rPr>
              <a:t>Are digital assets a threat … </a:t>
            </a:r>
            <a:br>
              <a:rPr lang="en-US" sz="3600" b="0" kern="0">
                <a:solidFill>
                  <a:srgbClr val="242527"/>
                </a:solidFill>
              </a:rPr>
            </a:br>
            <a:r>
              <a:rPr lang="en-US" sz="3600" kern="0">
                <a:solidFill>
                  <a:srgbClr val="242527"/>
                </a:solidFill>
              </a:rPr>
              <a:t>or an opportunity?</a:t>
            </a:r>
          </a:p>
        </p:txBody>
      </p:sp>
      <p:sp>
        <p:nvSpPr>
          <p:cNvPr id="3" name="Text Placeholder 1">
            <a:extLst>
              <a:ext uri="{FF2B5EF4-FFF2-40B4-BE49-F238E27FC236}">
                <a16:creationId xmlns:a16="http://schemas.microsoft.com/office/drawing/2014/main" id="{9888DF92-8833-4C48-9B0C-3FEE719FBB2C}"/>
              </a:ext>
            </a:extLst>
          </p:cNvPr>
          <p:cNvSpPr txBox="1">
            <a:spLocks/>
          </p:cNvSpPr>
          <p:nvPr/>
        </p:nvSpPr>
        <p:spPr>
          <a:xfrm>
            <a:off x="529334" y="809644"/>
            <a:ext cx="5371749" cy="215444"/>
          </a:xfrm>
          <a:prstGeom prst="rect">
            <a:avLst/>
          </a:prstGeom>
        </p:spPr>
        <p:txBody>
          <a:bodyPr wrap="square" lIns="0" tIns="0" rIns="0" bIns="0">
            <a:spAutoFit/>
          </a:bodyPr>
          <a:lstStyle>
            <a:lvl1pPr marL="0" eaLnBrk="1" hangingPunct="1">
              <a:defRPr sz="1200" b="1" i="0">
                <a:solidFill>
                  <a:schemeClr val="bg1"/>
                </a:solidFill>
                <a:latin typeface="Arial"/>
                <a:ea typeface="+mn-ea"/>
                <a:cs typeface="Arial"/>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a:lstStyle>
          <a:p>
            <a:pPr>
              <a:defRPr/>
            </a:pPr>
            <a:r>
              <a:rPr lang="en-US" sz="1400" kern="0">
                <a:solidFill>
                  <a:srgbClr val="F6A81B"/>
                </a:solidFill>
              </a:rPr>
              <a:t>Finding your path forward can be challenging</a:t>
            </a:r>
          </a:p>
        </p:txBody>
      </p:sp>
      <p:sp>
        <p:nvSpPr>
          <p:cNvPr id="72" name="Rounded Rectangle 71">
            <a:extLst>
              <a:ext uri="{FF2B5EF4-FFF2-40B4-BE49-F238E27FC236}">
                <a16:creationId xmlns:a16="http://schemas.microsoft.com/office/drawing/2014/main" id="{ED6CDC08-CEE9-8346-8882-401DD7E61097}"/>
              </a:ext>
            </a:extLst>
          </p:cNvPr>
          <p:cNvSpPr/>
          <p:nvPr/>
        </p:nvSpPr>
        <p:spPr>
          <a:xfrm>
            <a:off x="549920" y="2675965"/>
            <a:ext cx="5268989" cy="3474464"/>
          </a:xfrm>
          <a:prstGeom prst="roundRect">
            <a:avLst>
              <a:gd name="adj" fmla="val 5615"/>
            </a:avLst>
          </a:prstGeom>
          <a:solidFill>
            <a:schemeClr val="bg1"/>
          </a:solidFill>
          <a:ln>
            <a:noFill/>
          </a:ln>
          <a:effectLst>
            <a:outerShdw blurRad="127000" dist="25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itle 2">
            <a:extLst>
              <a:ext uri="{FF2B5EF4-FFF2-40B4-BE49-F238E27FC236}">
                <a16:creationId xmlns:a16="http://schemas.microsoft.com/office/drawing/2014/main" id="{E0A38EF1-A362-9340-B961-69A61D67D241}"/>
              </a:ext>
            </a:extLst>
          </p:cNvPr>
          <p:cNvSpPr txBox="1">
            <a:spLocks/>
          </p:cNvSpPr>
          <p:nvPr/>
        </p:nvSpPr>
        <p:spPr>
          <a:xfrm>
            <a:off x="640623" y="3775638"/>
            <a:ext cx="2048372" cy="215444"/>
          </a:xfrm>
          <a:prstGeom prst="rect">
            <a:avLst/>
          </a:prstGeom>
        </p:spPr>
        <p:txBody>
          <a:bodyPr wrap="square" lIns="0" tIns="0" rIns="0" bIns="0" anchor="t">
            <a:spAutoFit/>
          </a:bodyPr>
          <a:lstStyle>
            <a:lvl1pPr algn="l" eaLnBrk="1" hangingPunct="1">
              <a:defRPr sz="1800" b="1" i="0">
                <a:solidFill>
                  <a:schemeClr val="bg1"/>
                </a:solidFill>
                <a:latin typeface="Arial"/>
                <a:ea typeface="+mj-ea"/>
                <a:cs typeface="Arial"/>
              </a:defRPr>
            </a:lvl1pPr>
          </a:lstStyle>
          <a:p>
            <a:pPr algn="ctr">
              <a:defRPr/>
            </a:pPr>
            <a:r>
              <a:rPr lang="en-US" sz="1400" kern="0">
                <a:solidFill>
                  <a:srgbClr val="242527"/>
                </a:solidFill>
              </a:rPr>
              <a:t>Customer loss</a:t>
            </a:r>
          </a:p>
        </p:txBody>
      </p:sp>
      <p:sp>
        <p:nvSpPr>
          <p:cNvPr id="75" name="Title 2">
            <a:extLst>
              <a:ext uri="{FF2B5EF4-FFF2-40B4-BE49-F238E27FC236}">
                <a16:creationId xmlns:a16="http://schemas.microsoft.com/office/drawing/2014/main" id="{037C7D74-2FA4-E34D-94CC-0BD2EECA0CA9}"/>
              </a:ext>
            </a:extLst>
          </p:cNvPr>
          <p:cNvSpPr txBox="1">
            <a:spLocks/>
          </p:cNvSpPr>
          <p:nvPr/>
        </p:nvSpPr>
        <p:spPr>
          <a:xfrm>
            <a:off x="2953847" y="3992693"/>
            <a:ext cx="529047" cy="553998"/>
          </a:xfrm>
          <a:prstGeom prst="rect">
            <a:avLst/>
          </a:prstGeom>
        </p:spPr>
        <p:txBody>
          <a:bodyPr wrap="square" lIns="0" tIns="0" rIns="0" bIns="0">
            <a:spAutoFit/>
          </a:bodyPr>
          <a:lstStyle>
            <a:lvl1pPr algn="l" eaLnBrk="1" hangingPunct="1">
              <a:defRPr sz="1800" b="1" i="0">
                <a:solidFill>
                  <a:schemeClr val="bg1"/>
                </a:solidFill>
                <a:latin typeface="Arial"/>
                <a:ea typeface="+mj-ea"/>
                <a:cs typeface="Arial"/>
              </a:defRPr>
            </a:lvl1pPr>
          </a:lstStyle>
          <a:p>
            <a:pPr lvl="0">
              <a:defRPr/>
            </a:pPr>
            <a:r>
              <a:rPr lang="en-US" sz="3600" kern="0">
                <a:solidFill>
                  <a:srgbClr val="242527"/>
                </a:solidFill>
              </a:rPr>
              <a:t>or</a:t>
            </a:r>
          </a:p>
        </p:txBody>
      </p:sp>
      <p:pic>
        <p:nvPicPr>
          <p:cNvPr id="76" name="Picture 75">
            <a:extLst>
              <a:ext uri="{FF2B5EF4-FFF2-40B4-BE49-F238E27FC236}">
                <a16:creationId xmlns:a16="http://schemas.microsoft.com/office/drawing/2014/main" id="{B1186607-E6D6-E54B-9349-9954DBE284C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21030" y="2982179"/>
            <a:ext cx="687558" cy="687558"/>
          </a:xfrm>
          <a:prstGeom prst="rect">
            <a:avLst/>
          </a:prstGeom>
        </p:spPr>
      </p:pic>
      <p:cxnSp>
        <p:nvCxnSpPr>
          <p:cNvPr id="78" name="Straight Arrow Connector 77">
            <a:extLst>
              <a:ext uri="{FF2B5EF4-FFF2-40B4-BE49-F238E27FC236}">
                <a16:creationId xmlns:a16="http://schemas.microsoft.com/office/drawing/2014/main" id="{7AE1A3E7-D392-7F4B-9801-F8E6041687C4}"/>
              </a:ext>
            </a:extLst>
          </p:cNvPr>
          <p:cNvCxnSpPr>
            <a:cxnSpLocks/>
          </p:cNvCxnSpPr>
          <p:nvPr/>
        </p:nvCxnSpPr>
        <p:spPr>
          <a:xfrm>
            <a:off x="758270" y="4310033"/>
            <a:ext cx="1828800" cy="0"/>
          </a:xfrm>
          <a:prstGeom prst="straightConnector1">
            <a:avLst/>
          </a:prstGeom>
          <a:ln w="15875">
            <a:solidFill>
              <a:srgbClr val="B4B4B4"/>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79" name="Title 2">
            <a:extLst>
              <a:ext uri="{FF2B5EF4-FFF2-40B4-BE49-F238E27FC236}">
                <a16:creationId xmlns:a16="http://schemas.microsoft.com/office/drawing/2014/main" id="{86602AA0-E5FE-CF4B-B823-396E67AFAAA4}"/>
              </a:ext>
            </a:extLst>
          </p:cNvPr>
          <p:cNvSpPr txBox="1">
            <a:spLocks/>
          </p:cNvSpPr>
          <p:nvPr/>
        </p:nvSpPr>
        <p:spPr>
          <a:xfrm>
            <a:off x="3648692" y="3775638"/>
            <a:ext cx="2048372" cy="215444"/>
          </a:xfrm>
          <a:prstGeom prst="rect">
            <a:avLst/>
          </a:prstGeom>
        </p:spPr>
        <p:txBody>
          <a:bodyPr wrap="square" lIns="0" tIns="0" rIns="0" bIns="0" anchor="t">
            <a:spAutoFit/>
          </a:bodyPr>
          <a:lstStyle>
            <a:lvl1pPr algn="l" eaLnBrk="1" hangingPunct="1">
              <a:defRPr sz="1800" b="1" i="0">
                <a:solidFill>
                  <a:schemeClr val="bg1"/>
                </a:solidFill>
                <a:latin typeface="Arial"/>
                <a:ea typeface="+mj-ea"/>
                <a:cs typeface="Arial"/>
              </a:defRPr>
            </a:lvl1pPr>
          </a:lstStyle>
          <a:p>
            <a:pPr algn="ctr">
              <a:defRPr/>
            </a:pPr>
            <a:r>
              <a:rPr lang="en-US" sz="1400" kern="0">
                <a:solidFill>
                  <a:srgbClr val="242527"/>
                </a:solidFill>
              </a:rPr>
              <a:t>Regulatory uncertainty</a:t>
            </a:r>
          </a:p>
        </p:txBody>
      </p:sp>
      <p:cxnSp>
        <p:nvCxnSpPr>
          <p:cNvPr id="80" name="Straight Arrow Connector 79">
            <a:extLst>
              <a:ext uri="{FF2B5EF4-FFF2-40B4-BE49-F238E27FC236}">
                <a16:creationId xmlns:a16="http://schemas.microsoft.com/office/drawing/2014/main" id="{F9DF672F-58F6-034F-90A2-4E66FD7F2E99}"/>
              </a:ext>
            </a:extLst>
          </p:cNvPr>
          <p:cNvCxnSpPr>
            <a:cxnSpLocks/>
          </p:cNvCxnSpPr>
          <p:nvPr/>
        </p:nvCxnSpPr>
        <p:spPr>
          <a:xfrm>
            <a:off x="3758478" y="4310033"/>
            <a:ext cx="1828800" cy="0"/>
          </a:xfrm>
          <a:prstGeom prst="straightConnector1">
            <a:avLst/>
          </a:prstGeom>
          <a:ln w="15875">
            <a:solidFill>
              <a:srgbClr val="B4B4B4"/>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87" name="Title 2">
            <a:extLst>
              <a:ext uri="{FF2B5EF4-FFF2-40B4-BE49-F238E27FC236}">
                <a16:creationId xmlns:a16="http://schemas.microsoft.com/office/drawing/2014/main" id="{B6FD9EA0-6A9F-344A-B644-C44AAF13F1AF}"/>
              </a:ext>
            </a:extLst>
          </p:cNvPr>
          <p:cNvSpPr txBox="1">
            <a:spLocks/>
          </p:cNvSpPr>
          <p:nvPr/>
        </p:nvSpPr>
        <p:spPr>
          <a:xfrm>
            <a:off x="640623" y="5339584"/>
            <a:ext cx="2048372" cy="430887"/>
          </a:xfrm>
          <a:prstGeom prst="rect">
            <a:avLst/>
          </a:prstGeom>
        </p:spPr>
        <p:txBody>
          <a:bodyPr wrap="square" lIns="0" tIns="0" rIns="0" bIns="0" anchor="t">
            <a:spAutoFit/>
          </a:bodyPr>
          <a:lstStyle>
            <a:lvl1pPr algn="l" eaLnBrk="1" hangingPunct="1">
              <a:defRPr sz="1800" b="1" i="0">
                <a:solidFill>
                  <a:schemeClr val="bg1"/>
                </a:solidFill>
                <a:latin typeface="Arial"/>
                <a:ea typeface="+mj-ea"/>
                <a:cs typeface="Arial"/>
              </a:defRPr>
            </a:lvl1pPr>
          </a:lstStyle>
          <a:p>
            <a:pPr algn="ctr">
              <a:defRPr/>
            </a:pPr>
            <a:r>
              <a:rPr lang="en-US" sz="1400" kern="0">
                <a:solidFill>
                  <a:srgbClr val="242527"/>
                </a:solidFill>
              </a:rPr>
              <a:t>Growth through expanded offerings</a:t>
            </a:r>
          </a:p>
        </p:txBody>
      </p:sp>
      <p:sp>
        <p:nvSpPr>
          <p:cNvPr id="88" name="Title 2">
            <a:extLst>
              <a:ext uri="{FF2B5EF4-FFF2-40B4-BE49-F238E27FC236}">
                <a16:creationId xmlns:a16="http://schemas.microsoft.com/office/drawing/2014/main" id="{790FE97A-9E93-0346-8F57-046BF34FB488}"/>
              </a:ext>
            </a:extLst>
          </p:cNvPr>
          <p:cNvSpPr txBox="1">
            <a:spLocks/>
          </p:cNvSpPr>
          <p:nvPr/>
        </p:nvSpPr>
        <p:spPr>
          <a:xfrm>
            <a:off x="3648692" y="5339584"/>
            <a:ext cx="2048372" cy="430887"/>
          </a:xfrm>
          <a:prstGeom prst="rect">
            <a:avLst/>
          </a:prstGeom>
        </p:spPr>
        <p:txBody>
          <a:bodyPr wrap="square" lIns="0" tIns="0" rIns="0" bIns="0" anchor="t">
            <a:spAutoFit/>
          </a:bodyPr>
          <a:lstStyle>
            <a:lvl1pPr algn="l" eaLnBrk="1" hangingPunct="1">
              <a:defRPr sz="1800" b="1" i="0">
                <a:solidFill>
                  <a:schemeClr val="bg1"/>
                </a:solidFill>
                <a:latin typeface="Arial"/>
                <a:ea typeface="+mj-ea"/>
                <a:cs typeface="Arial"/>
              </a:defRPr>
            </a:lvl1pPr>
          </a:lstStyle>
          <a:p>
            <a:pPr algn="ctr">
              <a:defRPr/>
            </a:pPr>
            <a:r>
              <a:rPr lang="en-US" sz="1400" kern="0">
                <a:solidFill>
                  <a:srgbClr val="242527"/>
                </a:solidFill>
              </a:rPr>
              <a:t>Consistent low-cost revenue streams</a:t>
            </a:r>
          </a:p>
        </p:txBody>
      </p:sp>
      <p:sp>
        <p:nvSpPr>
          <p:cNvPr id="89" name="Oval 88">
            <a:extLst>
              <a:ext uri="{FF2B5EF4-FFF2-40B4-BE49-F238E27FC236}">
                <a16:creationId xmlns:a16="http://schemas.microsoft.com/office/drawing/2014/main" id="{4268BE41-D2E2-7744-807E-2B6FFEA8190C}"/>
              </a:ext>
            </a:extLst>
          </p:cNvPr>
          <p:cNvSpPr/>
          <p:nvPr/>
        </p:nvSpPr>
        <p:spPr>
          <a:xfrm>
            <a:off x="1328333" y="4555461"/>
            <a:ext cx="672952" cy="672952"/>
          </a:xfrm>
          <a:prstGeom prst="ellipse">
            <a:avLst/>
          </a:prstGeom>
          <a:solidFill>
            <a:schemeClr val="bg1"/>
          </a:solidFill>
          <a:ln>
            <a:noFill/>
          </a:ln>
          <a:effectLst>
            <a:outerShdw blurRad="1905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a:extLst>
              <a:ext uri="{FF2B5EF4-FFF2-40B4-BE49-F238E27FC236}">
                <a16:creationId xmlns:a16="http://schemas.microsoft.com/office/drawing/2014/main" id="{EE11C42B-FCB9-8541-A765-8CEF4D0B124B}"/>
              </a:ext>
            </a:extLst>
          </p:cNvPr>
          <p:cNvSpPr/>
          <p:nvPr/>
        </p:nvSpPr>
        <p:spPr>
          <a:xfrm>
            <a:off x="1505752" y="4783313"/>
            <a:ext cx="318113" cy="217247"/>
          </a:xfrm>
          <a:custGeom>
            <a:avLst/>
            <a:gdLst>
              <a:gd name="connsiteX0" fmla="*/ 0 w 307299"/>
              <a:gd name="connsiteY0" fmla="*/ 112427 h 209863"/>
              <a:gd name="connsiteX1" fmla="*/ 97436 w 307299"/>
              <a:gd name="connsiteY1" fmla="*/ 209863 h 209863"/>
              <a:gd name="connsiteX2" fmla="*/ 307299 w 307299"/>
              <a:gd name="connsiteY2" fmla="*/ 0 h 209863"/>
            </a:gdLst>
            <a:ahLst/>
            <a:cxnLst>
              <a:cxn ang="0">
                <a:pos x="connsiteX0" y="connsiteY0"/>
              </a:cxn>
              <a:cxn ang="0">
                <a:pos x="connsiteX1" y="connsiteY1"/>
              </a:cxn>
              <a:cxn ang="0">
                <a:pos x="connsiteX2" y="connsiteY2"/>
              </a:cxn>
            </a:cxnLst>
            <a:rect l="l" t="t" r="r" b="b"/>
            <a:pathLst>
              <a:path w="307299" h="209863">
                <a:moveTo>
                  <a:pt x="0" y="112427"/>
                </a:moveTo>
                <a:lnTo>
                  <a:pt x="97436" y="209863"/>
                </a:lnTo>
                <a:lnTo>
                  <a:pt x="307299" y="0"/>
                </a:lnTo>
              </a:path>
            </a:pathLst>
          </a:custGeom>
          <a:noFill/>
          <a:ln w="44450" cap="rnd">
            <a:solidFill>
              <a:srgbClr val="59B3C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C58B1755-9BD9-BA47-A76C-8D0147577C25}"/>
              </a:ext>
            </a:extLst>
          </p:cNvPr>
          <p:cNvSpPr/>
          <p:nvPr/>
        </p:nvSpPr>
        <p:spPr>
          <a:xfrm>
            <a:off x="4336402" y="4555461"/>
            <a:ext cx="672952" cy="672952"/>
          </a:xfrm>
          <a:prstGeom prst="ellipse">
            <a:avLst/>
          </a:prstGeom>
          <a:solidFill>
            <a:schemeClr val="bg1"/>
          </a:solidFill>
          <a:ln>
            <a:noFill/>
          </a:ln>
          <a:effectLst>
            <a:outerShdw blurRad="1905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a:extLst>
              <a:ext uri="{FF2B5EF4-FFF2-40B4-BE49-F238E27FC236}">
                <a16:creationId xmlns:a16="http://schemas.microsoft.com/office/drawing/2014/main" id="{F64DED0C-3488-1D46-8485-00E79801FF07}"/>
              </a:ext>
            </a:extLst>
          </p:cNvPr>
          <p:cNvSpPr/>
          <p:nvPr/>
        </p:nvSpPr>
        <p:spPr>
          <a:xfrm>
            <a:off x="4513822" y="4783313"/>
            <a:ext cx="318113" cy="217247"/>
          </a:xfrm>
          <a:custGeom>
            <a:avLst/>
            <a:gdLst>
              <a:gd name="connsiteX0" fmla="*/ 0 w 307299"/>
              <a:gd name="connsiteY0" fmla="*/ 112427 h 209863"/>
              <a:gd name="connsiteX1" fmla="*/ 97436 w 307299"/>
              <a:gd name="connsiteY1" fmla="*/ 209863 h 209863"/>
              <a:gd name="connsiteX2" fmla="*/ 307299 w 307299"/>
              <a:gd name="connsiteY2" fmla="*/ 0 h 209863"/>
            </a:gdLst>
            <a:ahLst/>
            <a:cxnLst>
              <a:cxn ang="0">
                <a:pos x="connsiteX0" y="connsiteY0"/>
              </a:cxn>
              <a:cxn ang="0">
                <a:pos x="connsiteX1" y="connsiteY1"/>
              </a:cxn>
              <a:cxn ang="0">
                <a:pos x="connsiteX2" y="connsiteY2"/>
              </a:cxn>
            </a:cxnLst>
            <a:rect l="l" t="t" r="r" b="b"/>
            <a:pathLst>
              <a:path w="307299" h="209863">
                <a:moveTo>
                  <a:pt x="0" y="112427"/>
                </a:moveTo>
                <a:lnTo>
                  <a:pt x="97436" y="209863"/>
                </a:lnTo>
                <a:lnTo>
                  <a:pt x="307299" y="0"/>
                </a:lnTo>
              </a:path>
            </a:pathLst>
          </a:custGeom>
          <a:noFill/>
          <a:ln w="44450" cap="rnd">
            <a:solidFill>
              <a:srgbClr val="59B3C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BC29C7B4-B90C-124B-B452-0054E513B03B}"/>
              </a:ext>
            </a:extLst>
          </p:cNvPr>
          <p:cNvGrpSpPr/>
          <p:nvPr/>
        </p:nvGrpSpPr>
        <p:grpSpPr>
          <a:xfrm>
            <a:off x="1328333" y="2980717"/>
            <a:ext cx="672952" cy="672952"/>
            <a:chOff x="1531533" y="2980717"/>
            <a:chExt cx="672952" cy="672952"/>
          </a:xfrm>
        </p:grpSpPr>
        <p:sp>
          <p:nvSpPr>
            <p:cNvPr id="94" name="Oval 93">
              <a:extLst>
                <a:ext uri="{FF2B5EF4-FFF2-40B4-BE49-F238E27FC236}">
                  <a16:creationId xmlns:a16="http://schemas.microsoft.com/office/drawing/2014/main" id="{776C4E24-2ABE-5446-9B88-32989AE5D4D6}"/>
                </a:ext>
              </a:extLst>
            </p:cNvPr>
            <p:cNvSpPr/>
            <p:nvPr/>
          </p:nvSpPr>
          <p:spPr>
            <a:xfrm>
              <a:off x="1531533" y="2980717"/>
              <a:ext cx="672952" cy="672952"/>
            </a:xfrm>
            <a:prstGeom prst="ellipse">
              <a:avLst/>
            </a:prstGeom>
            <a:solidFill>
              <a:schemeClr val="bg1"/>
            </a:solidFill>
            <a:ln>
              <a:noFill/>
            </a:ln>
            <a:effectLst>
              <a:outerShdw blurRad="1905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a:extLst>
                <a:ext uri="{FF2B5EF4-FFF2-40B4-BE49-F238E27FC236}">
                  <a16:creationId xmlns:a16="http://schemas.microsoft.com/office/drawing/2014/main" id="{F852A592-50FA-2D4B-9267-8E834400AD40}"/>
                </a:ext>
              </a:extLst>
            </p:cNvPr>
            <p:cNvGrpSpPr/>
            <p:nvPr/>
          </p:nvGrpSpPr>
          <p:grpSpPr>
            <a:xfrm>
              <a:off x="1831018" y="3115686"/>
              <a:ext cx="73982" cy="403016"/>
              <a:chOff x="1833624" y="3129882"/>
              <a:chExt cx="68770" cy="374623"/>
            </a:xfrm>
          </p:grpSpPr>
          <p:sp>
            <p:nvSpPr>
              <p:cNvPr id="96" name="Trapezoid 95">
                <a:extLst>
                  <a:ext uri="{FF2B5EF4-FFF2-40B4-BE49-F238E27FC236}">
                    <a16:creationId xmlns:a16="http://schemas.microsoft.com/office/drawing/2014/main" id="{F9543612-D567-6B47-A56C-D9F213759E53}"/>
                  </a:ext>
                </a:extLst>
              </p:cNvPr>
              <p:cNvSpPr/>
              <p:nvPr/>
            </p:nvSpPr>
            <p:spPr>
              <a:xfrm flipV="1">
                <a:off x="1845149" y="3129882"/>
                <a:ext cx="45720" cy="257148"/>
              </a:xfrm>
              <a:prstGeom prst="trapezoid">
                <a:avLst/>
              </a:prstGeom>
              <a:ln w="25400" cap="rnd">
                <a:solidFill>
                  <a:srgbClr val="F6A81A"/>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5E7AB66-7CFA-E54E-96C3-75CF065A34FA}"/>
                  </a:ext>
                </a:extLst>
              </p:cNvPr>
              <p:cNvSpPr/>
              <p:nvPr/>
            </p:nvSpPr>
            <p:spPr>
              <a:xfrm>
                <a:off x="1833624" y="3435735"/>
                <a:ext cx="68770" cy="687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8" name="Group 97">
            <a:extLst>
              <a:ext uri="{FF2B5EF4-FFF2-40B4-BE49-F238E27FC236}">
                <a16:creationId xmlns:a16="http://schemas.microsoft.com/office/drawing/2014/main" id="{633633CB-511E-5440-9D8D-42E7D3AC1C1F}"/>
              </a:ext>
            </a:extLst>
          </p:cNvPr>
          <p:cNvGrpSpPr/>
          <p:nvPr/>
        </p:nvGrpSpPr>
        <p:grpSpPr>
          <a:xfrm>
            <a:off x="4336402" y="2980717"/>
            <a:ext cx="672952" cy="672952"/>
            <a:chOff x="1531533" y="2980717"/>
            <a:chExt cx="672952" cy="672952"/>
          </a:xfrm>
        </p:grpSpPr>
        <p:sp>
          <p:nvSpPr>
            <p:cNvPr id="99" name="Oval 98">
              <a:extLst>
                <a:ext uri="{FF2B5EF4-FFF2-40B4-BE49-F238E27FC236}">
                  <a16:creationId xmlns:a16="http://schemas.microsoft.com/office/drawing/2014/main" id="{E72B72F6-1160-204B-A769-E158711B2041}"/>
                </a:ext>
              </a:extLst>
            </p:cNvPr>
            <p:cNvSpPr/>
            <p:nvPr/>
          </p:nvSpPr>
          <p:spPr>
            <a:xfrm>
              <a:off x="1531533" y="2980717"/>
              <a:ext cx="672952" cy="672952"/>
            </a:xfrm>
            <a:prstGeom prst="ellipse">
              <a:avLst/>
            </a:prstGeom>
            <a:solidFill>
              <a:schemeClr val="bg1"/>
            </a:solidFill>
            <a:ln>
              <a:noFill/>
            </a:ln>
            <a:effectLst>
              <a:outerShdw blurRad="1905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770B76B-ECA4-2649-BD6B-0F1FF43CBECC}"/>
                </a:ext>
              </a:extLst>
            </p:cNvPr>
            <p:cNvGrpSpPr/>
            <p:nvPr/>
          </p:nvGrpSpPr>
          <p:grpSpPr>
            <a:xfrm>
              <a:off x="1831018" y="3115686"/>
              <a:ext cx="73982" cy="403016"/>
              <a:chOff x="1833624" y="3129882"/>
              <a:chExt cx="68770" cy="374623"/>
            </a:xfrm>
          </p:grpSpPr>
          <p:sp>
            <p:nvSpPr>
              <p:cNvPr id="101" name="Trapezoid 100">
                <a:extLst>
                  <a:ext uri="{FF2B5EF4-FFF2-40B4-BE49-F238E27FC236}">
                    <a16:creationId xmlns:a16="http://schemas.microsoft.com/office/drawing/2014/main" id="{16B3525D-4D6F-CC4D-ABA0-EC7373118AFD}"/>
                  </a:ext>
                </a:extLst>
              </p:cNvPr>
              <p:cNvSpPr/>
              <p:nvPr/>
            </p:nvSpPr>
            <p:spPr>
              <a:xfrm flipV="1">
                <a:off x="1845149" y="3129882"/>
                <a:ext cx="45720" cy="257148"/>
              </a:xfrm>
              <a:prstGeom prst="trapezoid">
                <a:avLst/>
              </a:prstGeom>
              <a:ln w="25400" cap="rnd">
                <a:solidFill>
                  <a:srgbClr val="F6A81A"/>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9504B27D-DBF4-B24D-A254-369E44327698}"/>
                  </a:ext>
                </a:extLst>
              </p:cNvPr>
              <p:cNvSpPr/>
              <p:nvPr/>
            </p:nvSpPr>
            <p:spPr>
              <a:xfrm>
                <a:off x="1833624" y="3435735"/>
                <a:ext cx="68770" cy="687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Rounded Rectangle 102">
            <a:extLst>
              <a:ext uri="{FF2B5EF4-FFF2-40B4-BE49-F238E27FC236}">
                <a16:creationId xmlns:a16="http://schemas.microsoft.com/office/drawing/2014/main" id="{14C21031-35BB-234B-B136-AF63BC4F5C48}"/>
              </a:ext>
            </a:extLst>
          </p:cNvPr>
          <p:cNvSpPr/>
          <p:nvPr/>
        </p:nvSpPr>
        <p:spPr>
          <a:xfrm>
            <a:off x="5975162" y="2671754"/>
            <a:ext cx="2738655" cy="3474464"/>
          </a:xfrm>
          <a:prstGeom prst="roundRect">
            <a:avLst>
              <a:gd name="adj" fmla="val 6815"/>
            </a:avLst>
          </a:prstGeom>
          <a:solidFill>
            <a:schemeClr val="bg1"/>
          </a:solidFill>
          <a:ln>
            <a:noFill/>
          </a:ln>
          <a:effectLst>
            <a:outerShdw blurRad="127000" dist="25400" dir="5400000" algn="t"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itle 2">
            <a:extLst>
              <a:ext uri="{FF2B5EF4-FFF2-40B4-BE49-F238E27FC236}">
                <a16:creationId xmlns:a16="http://schemas.microsoft.com/office/drawing/2014/main" id="{A2B79A22-9FC8-484E-895C-51A954DFD030}"/>
              </a:ext>
            </a:extLst>
          </p:cNvPr>
          <p:cNvSpPr txBox="1">
            <a:spLocks/>
          </p:cNvSpPr>
          <p:nvPr/>
        </p:nvSpPr>
        <p:spPr>
          <a:xfrm>
            <a:off x="6289791" y="3014432"/>
            <a:ext cx="2095438" cy="430887"/>
          </a:xfrm>
          <a:prstGeom prst="rect">
            <a:avLst/>
          </a:prstGeom>
        </p:spPr>
        <p:txBody>
          <a:bodyPr wrap="square" lIns="0" tIns="0" rIns="0" bIns="0">
            <a:spAutoFit/>
          </a:bodyPr>
          <a:lstStyle>
            <a:lvl1pPr algn="l" eaLnBrk="1" hangingPunct="1">
              <a:defRPr sz="1800" b="1" i="0">
                <a:solidFill>
                  <a:schemeClr val="bg1"/>
                </a:solidFill>
                <a:latin typeface="Arial"/>
                <a:ea typeface="+mj-ea"/>
                <a:cs typeface="Arial"/>
              </a:defRPr>
            </a:lvl1pPr>
          </a:lstStyle>
          <a:p>
            <a:pPr lvl="0">
              <a:defRPr/>
            </a:pPr>
            <a:r>
              <a:rPr lang="en-US" sz="1400" kern="0" dirty="0">
                <a:solidFill>
                  <a:srgbClr val="242527"/>
                </a:solidFill>
              </a:rPr>
              <a:t>Is there a future for you in digital assets?</a:t>
            </a:r>
          </a:p>
        </p:txBody>
      </p:sp>
      <p:sp>
        <p:nvSpPr>
          <p:cNvPr id="105" name="Rectangle 104">
            <a:extLst>
              <a:ext uri="{FF2B5EF4-FFF2-40B4-BE49-F238E27FC236}">
                <a16:creationId xmlns:a16="http://schemas.microsoft.com/office/drawing/2014/main" id="{22DD1729-AB4C-DF46-A0E1-E661C3A091C8}"/>
              </a:ext>
            </a:extLst>
          </p:cNvPr>
          <p:cNvSpPr/>
          <p:nvPr/>
        </p:nvSpPr>
        <p:spPr>
          <a:xfrm rot="16200000">
            <a:off x="6378640" y="2821294"/>
            <a:ext cx="36576" cy="228600"/>
          </a:xfrm>
          <a:prstGeom prst="rect">
            <a:avLst/>
          </a:prstGeom>
          <a:solidFill>
            <a:srgbClr val="F6A81A"/>
          </a:solidFill>
          <a:ln>
            <a:noFill/>
          </a:ln>
        </p:spPr>
        <p:style>
          <a:lnRef idx="2">
            <a:schemeClr val="accent1">
              <a:shade val="50000"/>
            </a:schemeClr>
          </a:lnRef>
          <a:fillRef idx="1">
            <a:schemeClr val="accent1"/>
          </a:fillRef>
          <a:effectRef idx="0">
            <a:schemeClr val="accent1"/>
          </a:effectRef>
          <a:fontRef idx="minor">
            <a:schemeClr val="lt1"/>
          </a:fontRef>
        </p:style>
        <p:txBody>
          <a:bodyPr tIns="36576" bIns="3657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6" name="Text Placeholder 2">
            <a:extLst>
              <a:ext uri="{FF2B5EF4-FFF2-40B4-BE49-F238E27FC236}">
                <a16:creationId xmlns:a16="http://schemas.microsoft.com/office/drawing/2014/main" id="{9850AEF9-E6D4-9D47-93E9-319E9E770FDA}"/>
              </a:ext>
            </a:extLst>
          </p:cNvPr>
          <p:cNvSpPr txBox="1">
            <a:spLocks/>
          </p:cNvSpPr>
          <p:nvPr/>
        </p:nvSpPr>
        <p:spPr>
          <a:xfrm>
            <a:off x="6289790" y="3720787"/>
            <a:ext cx="2305095" cy="2163292"/>
          </a:xfrm>
          <a:prstGeom prst="rect">
            <a:avLst/>
          </a:prstGeom>
        </p:spPr>
        <p:txBody>
          <a:bodyPr lIns="0" tIns="0" rIns="0" bIns="0"/>
          <a:lstStyle>
            <a:lvl1pPr marL="0" eaLnBrk="1" hangingPunct="1">
              <a:defRPr b="0">
                <a:solidFill>
                  <a:schemeClr val="tx1"/>
                </a:solidFill>
                <a:latin typeface="+mn-lt"/>
                <a:ea typeface="+mn-ea"/>
                <a:cs typeface="+mn-cs"/>
              </a:defRPr>
            </a:lvl1pPr>
            <a:lvl2pPr marL="609585" eaLnBrk="1" hangingPunct="1">
              <a:defRPr>
                <a:latin typeface="+mn-lt"/>
                <a:ea typeface="+mn-ea"/>
                <a:cs typeface="+mn-cs"/>
              </a:defRPr>
            </a:lvl2pPr>
            <a:lvl3pPr marL="1219170" eaLnBrk="1" hangingPunct="1">
              <a:defRPr>
                <a:latin typeface="+mn-lt"/>
                <a:ea typeface="+mn-ea"/>
                <a:cs typeface="+mn-cs"/>
              </a:defRPr>
            </a:lvl3pPr>
            <a:lvl4pPr marL="1828754" eaLnBrk="1" hangingPunct="1">
              <a:defRPr>
                <a:latin typeface="+mn-lt"/>
                <a:ea typeface="+mn-ea"/>
                <a:cs typeface="+mn-cs"/>
              </a:defRPr>
            </a:lvl4pPr>
            <a:lvl5pPr marL="2438339" eaLnBrk="1" hangingPunct="1">
              <a:defRPr>
                <a:latin typeface="+mn-lt"/>
                <a:ea typeface="+mn-ea"/>
                <a:cs typeface="+mn-cs"/>
              </a:defRPr>
            </a:lvl5pPr>
            <a:lvl6pPr marL="3047924" eaLnBrk="1" hangingPunct="1">
              <a:defRPr>
                <a:latin typeface="+mn-lt"/>
                <a:ea typeface="+mn-ea"/>
                <a:cs typeface="+mn-cs"/>
              </a:defRPr>
            </a:lvl6pPr>
            <a:lvl7pPr marL="3657509" eaLnBrk="1" hangingPunct="1">
              <a:defRPr>
                <a:latin typeface="+mn-lt"/>
                <a:ea typeface="+mn-ea"/>
                <a:cs typeface="+mn-cs"/>
              </a:defRPr>
            </a:lvl7pPr>
            <a:lvl8pPr marL="4267093" eaLnBrk="1" hangingPunct="1">
              <a:defRPr>
                <a:latin typeface="+mn-lt"/>
                <a:ea typeface="+mn-ea"/>
                <a:cs typeface="+mn-cs"/>
              </a:defRPr>
            </a:lvl8pPr>
            <a:lvl9pPr marL="4876678" eaLnBrk="1" hangingPunct="1">
              <a:defRPr>
                <a:latin typeface="+mn-lt"/>
                <a:ea typeface="+mn-ea"/>
                <a:cs typeface="+mn-cs"/>
              </a:defRPr>
            </a:lvl9pPr>
          </a:lstStyle>
          <a:p>
            <a:pPr marL="171450" indent="-171450">
              <a:buClr>
                <a:srgbClr val="515151"/>
              </a:buClr>
              <a:buSzPct val="75000"/>
              <a:buFont typeface="Wingdings" pitchFamily="2" charset="2"/>
              <a:buChar char="§"/>
            </a:pPr>
            <a:r>
              <a:rPr lang="en-US" sz="1200" kern="0" dirty="0">
                <a:solidFill>
                  <a:srgbClr val="515151"/>
                </a:solidFill>
              </a:rPr>
              <a:t>Considerations for evolving regulatory guidance</a:t>
            </a:r>
          </a:p>
          <a:p>
            <a:pPr marL="171450" indent="-171450">
              <a:buClr>
                <a:srgbClr val="515151"/>
              </a:buClr>
              <a:buSzPct val="75000"/>
              <a:buFont typeface="Wingdings" pitchFamily="2" charset="2"/>
              <a:buChar char="§"/>
            </a:pPr>
            <a:endParaRPr lang="en-US" sz="1200" kern="0" dirty="0">
              <a:solidFill>
                <a:srgbClr val="515151"/>
              </a:solidFill>
            </a:endParaRPr>
          </a:p>
          <a:p>
            <a:pPr marL="171450" indent="-171450">
              <a:buClr>
                <a:srgbClr val="515151"/>
              </a:buClr>
              <a:buSzPct val="75000"/>
              <a:buFont typeface="Wingdings" pitchFamily="2" charset="2"/>
              <a:buChar char="§"/>
            </a:pPr>
            <a:r>
              <a:rPr lang="en-US" sz="1200" kern="0" dirty="0">
                <a:solidFill>
                  <a:srgbClr val="515151"/>
                </a:solidFill>
              </a:rPr>
              <a:t>Building consistent low-cost revenue streams</a:t>
            </a:r>
          </a:p>
          <a:p>
            <a:pPr marL="171450" indent="-171450">
              <a:buClr>
                <a:srgbClr val="515151"/>
              </a:buClr>
              <a:buSzPct val="75000"/>
              <a:buFont typeface="Wingdings" pitchFamily="2" charset="2"/>
              <a:buChar char="§"/>
            </a:pPr>
            <a:endParaRPr lang="en-US" sz="1200" kern="0" dirty="0">
              <a:solidFill>
                <a:srgbClr val="515151"/>
              </a:solidFill>
            </a:endParaRPr>
          </a:p>
          <a:p>
            <a:pPr marL="171450" indent="-171450">
              <a:buClr>
                <a:srgbClr val="515151"/>
              </a:buClr>
              <a:buSzPct val="75000"/>
              <a:buFont typeface="Wingdings" pitchFamily="2" charset="2"/>
              <a:buChar char="§"/>
            </a:pPr>
            <a:r>
              <a:rPr lang="en-US" sz="1200" kern="0" dirty="0">
                <a:solidFill>
                  <a:srgbClr val="515151"/>
                </a:solidFill>
              </a:rPr>
              <a:t>Growth through expanded offerings or deepened customer relationships</a:t>
            </a:r>
          </a:p>
          <a:p>
            <a:pPr marL="171450" indent="-171450">
              <a:buClr>
                <a:srgbClr val="515151"/>
              </a:buClr>
              <a:buSzPct val="75000"/>
              <a:buFont typeface="Wingdings" pitchFamily="2" charset="2"/>
              <a:buChar char="§"/>
            </a:pPr>
            <a:endParaRPr lang="en-US" sz="1200" kern="0" dirty="0">
              <a:solidFill>
                <a:srgbClr val="515151"/>
              </a:solidFill>
            </a:endParaRPr>
          </a:p>
          <a:p>
            <a:pPr marL="171450" indent="-171450">
              <a:buClr>
                <a:srgbClr val="515151"/>
              </a:buClr>
              <a:buSzPct val="75000"/>
              <a:buFont typeface="Wingdings" pitchFamily="2" charset="2"/>
              <a:buChar char="§"/>
            </a:pPr>
            <a:r>
              <a:rPr lang="en-US" sz="1200" kern="0" dirty="0">
                <a:solidFill>
                  <a:srgbClr val="515151"/>
                </a:solidFill>
              </a:rPr>
              <a:t>Building your brand</a:t>
            </a:r>
          </a:p>
        </p:txBody>
      </p:sp>
      <p:sp>
        <p:nvSpPr>
          <p:cNvPr id="107" name="Rounded Rectangle 106">
            <a:extLst>
              <a:ext uri="{FF2B5EF4-FFF2-40B4-BE49-F238E27FC236}">
                <a16:creationId xmlns:a16="http://schemas.microsoft.com/office/drawing/2014/main" id="{B7782CB0-5530-844C-BB45-D61DC79A033C}"/>
              </a:ext>
            </a:extLst>
          </p:cNvPr>
          <p:cNvSpPr/>
          <p:nvPr/>
        </p:nvSpPr>
        <p:spPr>
          <a:xfrm>
            <a:off x="8867129" y="2671754"/>
            <a:ext cx="2738655" cy="3474464"/>
          </a:xfrm>
          <a:prstGeom prst="roundRect">
            <a:avLst>
              <a:gd name="adj" fmla="val 6815"/>
            </a:avLst>
          </a:prstGeom>
          <a:solidFill>
            <a:schemeClr val="bg1"/>
          </a:solidFill>
          <a:ln>
            <a:noFill/>
          </a:ln>
          <a:effectLst>
            <a:outerShdw blurRad="127000" dist="25400" dir="5400000" algn="t"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itle 2">
            <a:extLst>
              <a:ext uri="{FF2B5EF4-FFF2-40B4-BE49-F238E27FC236}">
                <a16:creationId xmlns:a16="http://schemas.microsoft.com/office/drawing/2014/main" id="{A6F18DF7-BEE0-5B4A-982C-4E0BEF43D866}"/>
              </a:ext>
            </a:extLst>
          </p:cNvPr>
          <p:cNvSpPr txBox="1">
            <a:spLocks/>
          </p:cNvSpPr>
          <p:nvPr/>
        </p:nvSpPr>
        <p:spPr>
          <a:xfrm>
            <a:off x="9181758" y="3014432"/>
            <a:ext cx="2145761" cy="646331"/>
          </a:xfrm>
          <a:prstGeom prst="rect">
            <a:avLst/>
          </a:prstGeom>
        </p:spPr>
        <p:txBody>
          <a:bodyPr wrap="square" lIns="0" tIns="0" rIns="0" bIns="0">
            <a:spAutoFit/>
          </a:bodyPr>
          <a:lstStyle>
            <a:lvl1pPr algn="l" eaLnBrk="1" hangingPunct="1">
              <a:defRPr sz="1800" b="1" i="0">
                <a:solidFill>
                  <a:schemeClr val="bg1"/>
                </a:solidFill>
                <a:latin typeface="Arial"/>
                <a:ea typeface="+mj-ea"/>
                <a:cs typeface="Arial"/>
              </a:defRPr>
            </a:lvl1pPr>
          </a:lstStyle>
          <a:p>
            <a:pPr lvl="0">
              <a:defRPr/>
            </a:pPr>
            <a:r>
              <a:rPr lang="en-US" sz="1400" kern="0" dirty="0">
                <a:solidFill>
                  <a:srgbClr val="242527"/>
                </a:solidFill>
              </a:rPr>
              <a:t>How will your regulations and </a:t>
            </a:r>
            <a:br>
              <a:rPr lang="en-US" sz="1400" kern="0" dirty="0">
                <a:solidFill>
                  <a:srgbClr val="242527"/>
                </a:solidFill>
              </a:rPr>
            </a:br>
            <a:r>
              <a:rPr lang="en-US" sz="1400" kern="0" dirty="0">
                <a:solidFill>
                  <a:srgbClr val="242527"/>
                </a:solidFill>
              </a:rPr>
              <a:t>reporting change?</a:t>
            </a:r>
          </a:p>
        </p:txBody>
      </p:sp>
      <p:sp>
        <p:nvSpPr>
          <p:cNvPr id="109" name="Rectangle 108">
            <a:extLst>
              <a:ext uri="{FF2B5EF4-FFF2-40B4-BE49-F238E27FC236}">
                <a16:creationId xmlns:a16="http://schemas.microsoft.com/office/drawing/2014/main" id="{C431E76D-7189-3A45-AA8E-852D3C6689E3}"/>
              </a:ext>
            </a:extLst>
          </p:cNvPr>
          <p:cNvSpPr/>
          <p:nvPr/>
        </p:nvSpPr>
        <p:spPr>
          <a:xfrm rot="16200000">
            <a:off x="9270607" y="2821294"/>
            <a:ext cx="36576" cy="228600"/>
          </a:xfrm>
          <a:prstGeom prst="rect">
            <a:avLst/>
          </a:prstGeom>
          <a:solidFill>
            <a:srgbClr val="F6A81A"/>
          </a:solidFill>
          <a:ln>
            <a:noFill/>
          </a:ln>
        </p:spPr>
        <p:style>
          <a:lnRef idx="2">
            <a:schemeClr val="accent1">
              <a:shade val="50000"/>
            </a:schemeClr>
          </a:lnRef>
          <a:fillRef idx="1">
            <a:schemeClr val="accent1"/>
          </a:fillRef>
          <a:effectRef idx="0">
            <a:schemeClr val="accent1"/>
          </a:effectRef>
          <a:fontRef idx="minor">
            <a:schemeClr val="lt1"/>
          </a:fontRef>
        </p:style>
        <p:txBody>
          <a:bodyPr tIns="36576" bIns="3657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0" name="Title 2">
            <a:extLst>
              <a:ext uri="{FF2B5EF4-FFF2-40B4-BE49-F238E27FC236}">
                <a16:creationId xmlns:a16="http://schemas.microsoft.com/office/drawing/2014/main" id="{BAAD3E75-FD02-E748-BB27-34902F28F8F6}"/>
              </a:ext>
            </a:extLst>
          </p:cNvPr>
          <p:cNvSpPr txBox="1">
            <a:spLocks/>
          </p:cNvSpPr>
          <p:nvPr/>
        </p:nvSpPr>
        <p:spPr>
          <a:xfrm>
            <a:off x="9181758" y="4160325"/>
            <a:ext cx="2145761" cy="646331"/>
          </a:xfrm>
          <a:prstGeom prst="rect">
            <a:avLst/>
          </a:prstGeom>
        </p:spPr>
        <p:txBody>
          <a:bodyPr wrap="square" lIns="0" tIns="0" rIns="0" bIns="0">
            <a:spAutoFit/>
          </a:bodyPr>
          <a:lstStyle>
            <a:lvl1pPr algn="l" eaLnBrk="1" hangingPunct="1">
              <a:defRPr sz="1800" b="1" i="0">
                <a:solidFill>
                  <a:schemeClr val="bg1"/>
                </a:solidFill>
                <a:latin typeface="Arial"/>
                <a:ea typeface="+mj-ea"/>
                <a:cs typeface="Arial"/>
              </a:defRPr>
            </a:lvl1pPr>
          </a:lstStyle>
          <a:p>
            <a:pPr lvl="0">
              <a:defRPr/>
            </a:pPr>
            <a:r>
              <a:rPr lang="en-US" sz="1400" kern="0" dirty="0">
                <a:solidFill>
                  <a:srgbClr val="242527"/>
                </a:solidFill>
              </a:rPr>
              <a:t>Will you be able </a:t>
            </a:r>
            <a:br>
              <a:rPr lang="en-US" sz="1400" kern="0" dirty="0">
                <a:solidFill>
                  <a:srgbClr val="242527"/>
                </a:solidFill>
              </a:rPr>
            </a:br>
            <a:r>
              <a:rPr lang="en-US" sz="1400" kern="0" dirty="0">
                <a:solidFill>
                  <a:srgbClr val="242527"/>
                </a:solidFill>
              </a:rPr>
              <a:t>to keep up with </a:t>
            </a:r>
            <a:br>
              <a:rPr lang="en-US" sz="1400" kern="0" dirty="0">
                <a:solidFill>
                  <a:srgbClr val="242527"/>
                </a:solidFill>
              </a:rPr>
            </a:br>
            <a:r>
              <a:rPr lang="en-US" sz="1400" kern="0" dirty="0">
                <a:solidFill>
                  <a:srgbClr val="242527"/>
                </a:solidFill>
              </a:rPr>
              <a:t>customer demands?</a:t>
            </a:r>
          </a:p>
        </p:txBody>
      </p:sp>
      <p:sp>
        <p:nvSpPr>
          <p:cNvPr id="111" name="Rectangle 110">
            <a:extLst>
              <a:ext uri="{FF2B5EF4-FFF2-40B4-BE49-F238E27FC236}">
                <a16:creationId xmlns:a16="http://schemas.microsoft.com/office/drawing/2014/main" id="{34CD8764-124E-ED46-A54E-EFDF2BBC9B82}"/>
              </a:ext>
            </a:extLst>
          </p:cNvPr>
          <p:cNvSpPr/>
          <p:nvPr/>
        </p:nvSpPr>
        <p:spPr>
          <a:xfrm rot="16200000">
            <a:off x="9270607" y="3967187"/>
            <a:ext cx="36576" cy="228600"/>
          </a:xfrm>
          <a:prstGeom prst="rect">
            <a:avLst/>
          </a:prstGeom>
          <a:solidFill>
            <a:srgbClr val="F6A81A"/>
          </a:solidFill>
          <a:ln>
            <a:noFill/>
          </a:ln>
        </p:spPr>
        <p:style>
          <a:lnRef idx="2">
            <a:schemeClr val="accent1">
              <a:shade val="50000"/>
            </a:schemeClr>
          </a:lnRef>
          <a:fillRef idx="1">
            <a:schemeClr val="accent1"/>
          </a:fillRef>
          <a:effectRef idx="0">
            <a:schemeClr val="accent1"/>
          </a:effectRef>
          <a:fontRef idx="minor">
            <a:schemeClr val="lt1"/>
          </a:fontRef>
        </p:style>
        <p:txBody>
          <a:bodyPr tIns="36576" bIns="3657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2" name="Title 2">
            <a:extLst>
              <a:ext uri="{FF2B5EF4-FFF2-40B4-BE49-F238E27FC236}">
                <a16:creationId xmlns:a16="http://schemas.microsoft.com/office/drawing/2014/main" id="{90565CE4-A472-9E46-9375-453C26AFDC09}"/>
              </a:ext>
            </a:extLst>
          </p:cNvPr>
          <p:cNvSpPr txBox="1">
            <a:spLocks/>
          </p:cNvSpPr>
          <p:nvPr/>
        </p:nvSpPr>
        <p:spPr>
          <a:xfrm>
            <a:off x="9181758" y="5287498"/>
            <a:ext cx="2145761" cy="430887"/>
          </a:xfrm>
          <a:prstGeom prst="rect">
            <a:avLst/>
          </a:prstGeom>
        </p:spPr>
        <p:txBody>
          <a:bodyPr wrap="square" lIns="0" tIns="0" rIns="0" bIns="0">
            <a:spAutoFit/>
          </a:bodyPr>
          <a:lstStyle>
            <a:lvl1pPr algn="l" eaLnBrk="1" hangingPunct="1">
              <a:defRPr sz="1800" b="1" i="0">
                <a:solidFill>
                  <a:schemeClr val="bg1"/>
                </a:solidFill>
                <a:latin typeface="Arial"/>
                <a:ea typeface="+mj-ea"/>
                <a:cs typeface="Arial"/>
              </a:defRPr>
            </a:lvl1pPr>
          </a:lstStyle>
          <a:p>
            <a:pPr lvl="0">
              <a:defRPr/>
            </a:pPr>
            <a:r>
              <a:rPr lang="en-US" sz="1400" kern="0" dirty="0">
                <a:solidFill>
                  <a:srgbClr val="242527"/>
                </a:solidFill>
              </a:rPr>
              <a:t>What are your </a:t>
            </a:r>
            <a:br>
              <a:rPr lang="en-US" sz="1400" kern="0" dirty="0">
                <a:solidFill>
                  <a:srgbClr val="242527"/>
                </a:solidFill>
              </a:rPr>
            </a:br>
            <a:r>
              <a:rPr lang="en-US" sz="1400" kern="0" dirty="0">
                <a:solidFill>
                  <a:srgbClr val="242527"/>
                </a:solidFill>
              </a:rPr>
              <a:t>avenues for growth?</a:t>
            </a:r>
          </a:p>
        </p:txBody>
      </p:sp>
      <p:sp>
        <p:nvSpPr>
          <p:cNvPr id="113" name="Rectangle 112">
            <a:extLst>
              <a:ext uri="{FF2B5EF4-FFF2-40B4-BE49-F238E27FC236}">
                <a16:creationId xmlns:a16="http://schemas.microsoft.com/office/drawing/2014/main" id="{F8FF5A0D-8FCD-6648-9174-F6782A337953}"/>
              </a:ext>
            </a:extLst>
          </p:cNvPr>
          <p:cNvSpPr/>
          <p:nvPr/>
        </p:nvSpPr>
        <p:spPr>
          <a:xfrm rot="16200000">
            <a:off x="9270607" y="5094360"/>
            <a:ext cx="36576" cy="228600"/>
          </a:xfrm>
          <a:prstGeom prst="rect">
            <a:avLst/>
          </a:prstGeom>
          <a:solidFill>
            <a:srgbClr val="F6A81A"/>
          </a:solidFill>
          <a:ln>
            <a:noFill/>
          </a:ln>
        </p:spPr>
        <p:style>
          <a:lnRef idx="2">
            <a:schemeClr val="accent1">
              <a:shade val="50000"/>
            </a:schemeClr>
          </a:lnRef>
          <a:fillRef idx="1">
            <a:schemeClr val="accent1"/>
          </a:fillRef>
          <a:effectRef idx="0">
            <a:schemeClr val="accent1"/>
          </a:effectRef>
          <a:fontRef idx="minor">
            <a:schemeClr val="lt1"/>
          </a:fontRef>
        </p:style>
        <p:txBody>
          <a:bodyPr tIns="36576" bIns="3657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09580240"/>
      </p:ext>
    </p:extLst>
  </p:cSld>
  <p:clrMapOvr>
    <a:masterClrMapping/>
  </p:clrMapOvr>
</p:sld>
</file>

<file path=ppt/theme/theme1.xml><?xml version="1.0" encoding="utf-8"?>
<a:theme xmlns:a="http://schemas.openxmlformats.org/drawingml/2006/main" name="White - Header/Footer">
  <a:themeElements>
    <a:clrScheme name="Hyperlink White">
      <a:dk1>
        <a:srgbClr val="242627"/>
      </a:dk1>
      <a:lt1>
        <a:srgbClr val="FFFFFF"/>
      </a:lt1>
      <a:dk2>
        <a:srgbClr val="141F3A"/>
      </a:dk2>
      <a:lt2>
        <a:srgbClr val="EBEBE8"/>
      </a:lt2>
      <a:accent1>
        <a:srgbClr val="F5A81B"/>
      </a:accent1>
      <a:accent2>
        <a:srgbClr val="59B2CB"/>
      </a:accent2>
      <a:accent3>
        <a:srgbClr val="D07000"/>
      </a:accent3>
      <a:accent4>
        <a:srgbClr val="0781A5"/>
      </a:accent4>
      <a:accent5>
        <a:srgbClr val="BF5020"/>
      </a:accent5>
      <a:accent6>
        <a:srgbClr val="236E89"/>
      </a:accent6>
      <a:hlink>
        <a:srgbClr val="F3A728"/>
      </a:hlink>
      <a:folHlink>
        <a:srgbClr val="FDB33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Dark - Header/Footer">
  <a:themeElements>
    <a:clrScheme name="Crowe FS">
      <a:dk1>
        <a:srgbClr val="242627"/>
      </a:dk1>
      <a:lt1>
        <a:srgbClr val="FFFFFF"/>
      </a:lt1>
      <a:dk2>
        <a:srgbClr val="103851"/>
      </a:dk2>
      <a:lt2>
        <a:srgbClr val="EBEBE8"/>
      </a:lt2>
      <a:accent1>
        <a:srgbClr val="FDB337"/>
      </a:accent1>
      <a:accent2>
        <a:srgbClr val="59B2CB"/>
      </a:accent2>
      <a:accent3>
        <a:srgbClr val="D07000"/>
      </a:accent3>
      <a:accent4>
        <a:srgbClr val="0781A5"/>
      </a:accent4>
      <a:accent5>
        <a:srgbClr val="BF5020"/>
      </a:accent5>
      <a:accent6>
        <a:srgbClr val="236E89"/>
      </a:accent6>
      <a:hlink>
        <a:srgbClr val="F3A728"/>
      </a:hlink>
      <a:folHlink>
        <a:srgbClr val="FDB33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OB">
  <a:themeElements>
    <a:clrScheme name="Crowe FS">
      <a:dk1>
        <a:srgbClr val="242627"/>
      </a:dk1>
      <a:lt1>
        <a:srgbClr val="FFFFFF"/>
      </a:lt1>
      <a:dk2>
        <a:srgbClr val="103851"/>
      </a:dk2>
      <a:lt2>
        <a:srgbClr val="EBEBE8"/>
      </a:lt2>
      <a:accent1>
        <a:srgbClr val="FDB337"/>
      </a:accent1>
      <a:accent2>
        <a:srgbClr val="59B2CB"/>
      </a:accent2>
      <a:accent3>
        <a:srgbClr val="D07000"/>
      </a:accent3>
      <a:accent4>
        <a:srgbClr val="0781A5"/>
      </a:accent4>
      <a:accent5>
        <a:srgbClr val="BF5020"/>
      </a:accent5>
      <a:accent6>
        <a:srgbClr val="236E89"/>
      </a:accent6>
      <a:hlink>
        <a:srgbClr val="F3A728"/>
      </a:hlink>
      <a:folHlink>
        <a:srgbClr val="FDB33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utro">
  <a:themeElements>
    <a:clrScheme name="Crowe FS">
      <a:dk1>
        <a:srgbClr val="242627"/>
      </a:dk1>
      <a:lt1>
        <a:srgbClr val="FFFFFF"/>
      </a:lt1>
      <a:dk2>
        <a:srgbClr val="103851"/>
      </a:dk2>
      <a:lt2>
        <a:srgbClr val="EBEBE8"/>
      </a:lt2>
      <a:accent1>
        <a:srgbClr val="FDB337"/>
      </a:accent1>
      <a:accent2>
        <a:srgbClr val="59B2CB"/>
      </a:accent2>
      <a:accent3>
        <a:srgbClr val="D07000"/>
      </a:accent3>
      <a:accent4>
        <a:srgbClr val="0781A5"/>
      </a:accent4>
      <a:accent5>
        <a:srgbClr val="BF5020"/>
      </a:accent5>
      <a:accent6>
        <a:srgbClr val="236E89"/>
      </a:accent6>
      <a:hlink>
        <a:srgbClr val="F3A728"/>
      </a:hlink>
      <a:folHlink>
        <a:srgbClr val="FDB33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2_Dark - Header/Footer">
  <a:themeElements>
    <a:clrScheme name="Crowe FS">
      <a:dk1>
        <a:srgbClr val="242627"/>
      </a:dk1>
      <a:lt1>
        <a:srgbClr val="FFFFFF"/>
      </a:lt1>
      <a:dk2>
        <a:srgbClr val="103851"/>
      </a:dk2>
      <a:lt2>
        <a:srgbClr val="EBEBE8"/>
      </a:lt2>
      <a:accent1>
        <a:srgbClr val="FDB337"/>
      </a:accent1>
      <a:accent2>
        <a:srgbClr val="59B2CB"/>
      </a:accent2>
      <a:accent3>
        <a:srgbClr val="D07000"/>
      </a:accent3>
      <a:accent4>
        <a:srgbClr val="0781A5"/>
      </a:accent4>
      <a:accent5>
        <a:srgbClr val="BF5020"/>
      </a:accent5>
      <a:accent6>
        <a:srgbClr val="236E89"/>
      </a:accent6>
      <a:hlink>
        <a:srgbClr val="F3A728"/>
      </a:hlink>
      <a:folHlink>
        <a:srgbClr val="FDB33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_Outro">
  <a:themeElements>
    <a:clrScheme name="Crowe FS">
      <a:dk1>
        <a:srgbClr val="242627"/>
      </a:dk1>
      <a:lt1>
        <a:srgbClr val="FFFFFF"/>
      </a:lt1>
      <a:dk2>
        <a:srgbClr val="103851"/>
      </a:dk2>
      <a:lt2>
        <a:srgbClr val="EBEBE8"/>
      </a:lt2>
      <a:accent1>
        <a:srgbClr val="FDB337"/>
      </a:accent1>
      <a:accent2>
        <a:srgbClr val="59B2CB"/>
      </a:accent2>
      <a:accent3>
        <a:srgbClr val="D07000"/>
      </a:accent3>
      <a:accent4>
        <a:srgbClr val="0781A5"/>
      </a:accent4>
      <a:accent5>
        <a:srgbClr val="BF5020"/>
      </a:accent5>
      <a:accent6>
        <a:srgbClr val="236E89"/>
      </a:accent6>
      <a:hlink>
        <a:srgbClr val="F3A728"/>
      </a:hlink>
      <a:folHlink>
        <a:srgbClr val="FDB33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2_Outro">
  <a:themeElements>
    <a:clrScheme name="Crowe FS">
      <a:dk1>
        <a:srgbClr val="242627"/>
      </a:dk1>
      <a:lt1>
        <a:srgbClr val="FFFFFF"/>
      </a:lt1>
      <a:dk2>
        <a:srgbClr val="103851"/>
      </a:dk2>
      <a:lt2>
        <a:srgbClr val="EBEBE8"/>
      </a:lt2>
      <a:accent1>
        <a:srgbClr val="FDB337"/>
      </a:accent1>
      <a:accent2>
        <a:srgbClr val="59B2CB"/>
      </a:accent2>
      <a:accent3>
        <a:srgbClr val="D07000"/>
      </a:accent3>
      <a:accent4>
        <a:srgbClr val="0781A5"/>
      </a:accent4>
      <a:accent5>
        <a:srgbClr val="BF5020"/>
      </a:accent5>
      <a:accent6>
        <a:srgbClr val="236E89"/>
      </a:accent6>
      <a:hlink>
        <a:srgbClr val="F3A728"/>
      </a:hlink>
      <a:folHlink>
        <a:srgbClr val="FDB33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Indigo Background">
  <a:themeElements>
    <a:clrScheme name="Crowe FS">
      <a:dk1>
        <a:srgbClr val="242627"/>
      </a:dk1>
      <a:lt1>
        <a:srgbClr val="FFFFFF"/>
      </a:lt1>
      <a:dk2>
        <a:srgbClr val="103851"/>
      </a:dk2>
      <a:lt2>
        <a:srgbClr val="EBEBE8"/>
      </a:lt2>
      <a:accent1>
        <a:srgbClr val="FDB337"/>
      </a:accent1>
      <a:accent2>
        <a:srgbClr val="59B2CB"/>
      </a:accent2>
      <a:accent3>
        <a:srgbClr val="D07000"/>
      </a:accent3>
      <a:accent4>
        <a:srgbClr val="0781A5"/>
      </a:accent4>
      <a:accent5>
        <a:srgbClr val="BF5020"/>
      </a:accent5>
      <a:accent6>
        <a:srgbClr val="236E89"/>
      </a:accent6>
      <a:hlink>
        <a:srgbClr val="F3A728"/>
      </a:hlink>
      <a:folHlink>
        <a:srgbClr val="FDB33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hite - Header/Footer">
  <a:themeElements>
    <a:clrScheme name="Crowe FS v2">
      <a:dk1>
        <a:srgbClr val="242627"/>
      </a:dk1>
      <a:lt1>
        <a:srgbClr val="FFFFFF"/>
      </a:lt1>
      <a:dk2>
        <a:srgbClr val="141F3A"/>
      </a:dk2>
      <a:lt2>
        <a:srgbClr val="EBEBE8"/>
      </a:lt2>
      <a:accent1>
        <a:srgbClr val="F5A81B"/>
      </a:accent1>
      <a:accent2>
        <a:srgbClr val="59B2CB"/>
      </a:accent2>
      <a:accent3>
        <a:srgbClr val="D07000"/>
      </a:accent3>
      <a:accent4>
        <a:srgbClr val="0781A5"/>
      </a:accent4>
      <a:accent5>
        <a:srgbClr val="BF5020"/>
      </a:accent5>
      <a:accent6>
        <a:srgbClr val="236E89"/>
      </a:accent6>
      <a:hlink>
        <a:srgbClr val="F3A728"/>
      </a:hlink>
      <a:folHlink>
        <a:srgbClr val="FDB33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 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ark - Header/Footer">
  <a:themeElements>
    <a:clrScheme name="Crowe FS">
      <a:dk1>
        <a:srgbClr val="242627"/>
      </a:dk1>
      <a:lt1>
        <a:srgbClr val="FFFFFF"/>
      </a:lt1>
      <a:dk2>
        <a:srgbClr val="103851"/>
      </a:dk2>
      <a:lt2>
        <a:srgbClr val="EBEBE8"/>
      </a:lt2>
      <a:accent1>
        <a:srgbClr val="FDB337"/>
      </a:accent1>
      <a:accent2>
        <a:srgbClr val="59B2CB"/>
      </a:accent2>
      <a:accent3>
        <a:srgbClr val="D07000"/>
      </a:accent3>
      <a:accent4>
        <a:srgbClr val="0781A5"/>
      </a:accent4>
      <a:accent5>
        <a:srgbClr val="BF5020"/>
      </a:accent5>
      <a:accent6>
        <a:srgbClr val="236E89"/>
      </a:accent6>
      <a:hlink>
        <a:srgbClr val="F3A728"/>
      </a:hlink>
      <a:folHlink>
        <a:srgbClr val="FDB33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Split Diagonal - Header/Footer">
  <a:themeElements>
    <a:clrScheme name="Crowe FS v2">
      <a:dk1>
        <a:srgbClr val="242627"/>
      </a:dk1>
      <a:lt1>
        <a:srgbClr val="FFFFFF"/>
      </a:lt1>
      <a:dk2>
        <a:srgbClr val="141F3A"/>
      </a:dk2>
      <a:lt2>
        <a:srgbClr val="EBEBE8"/>
      </a:lt2>
      <a:accent1>
        <a:srgbClr val="F5A81B"/>
      </a:accent1>
      <a:accent2>
        <a:srgbClr val="59B2CB"/>
      </a:accent2>
      <a:accent3>
        <a:srgbClr val="D07000"/>
      </a:accent3>
      <a:accent4>
        <a:srgbClr val="0781A5"/>
      </a:accent4>
      <a:accent5>
        <a:srgbClr val="BF5020"/>
      </a:accent5>
      <a:accent6>
        <a:srgbClr val="236E89"/>
      </a:accent6>
      <a:hlink>
        <a:srgbClr val="F3A728"/>
      </a:hlink>
      <a:folHlink>
        <a:srgbClr val="FDB33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Split Vertical - Header/Footer">
  <a:themeElements>
    <a:clrScheme name="Crowe FS v2">
      <a:dk1>
        <a:srgbClr val="242627"/>
      </a:dk1>
      <a:lt1>
        <a:srgbClr val="FFFFFF"/>
      </a:lt1>
      <a:dk2>
        <a:srgbClr val="141F3A"/>
      </a:dk2>
      <a:lt2>
        <a:srgbClr val="EBEBE8"/>
      </a:lt2>
      <a:accent1>
        <a:srgbClr val="F5A81B"/>
      </a:accent1>
      <a:accent2>
        <a:srgbClr val="59B2CB"/>
      </a:accent2>
      <a:accent3>
        <a:srgbClr val="D07000"/>
      </a:accent3>
      <a:accent4>
        <a:srgbClr val="0781A5"/>
      </a:accent4>
      <a:accent5>
        <a:srgbClr val="BF5020"/>
      </a:accent5>
      <a:accent6>
        <a:srgbClr val="236E89"/>
      </a:accent6>
      <a:hlink>
        <a:srgbClr val="F3A728"/>
      </a:hlink>
      <a:folHlink>
        <a:srgbClr val="FDB33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Split Vertical Grey - Header/Footer">
  <a:themeElements>
    <a:clrScheme name="Crowe FS v2">
      <a:dk1>
        <a:srgbClr val="242627"/>
      </a:dk1>
      <a:lt1>
        <a:srgbClr val="FFFFFF"/>
      </a:lt1>
      <a:dk2>
        <a:srgbClr val="141F3A"/>
      </a:dk2>
      <a:lt2>
        <a:srgbClr val="EBEBE8"/>
      </a:lt2>
      <a:accent1>
        <a:srgbClr val="F5A81B"/>
      </a:accent1>
      <a:accent2>
        <a:srgbClr val="59B2CB"/>
      </a:accent2>
      <a:accent3>
        <a:srgbClr val="D07000"/>
      </a:accent3>
      <a:accent4>
        <a:srgbClr val="0781A5"/>
      </a:accent4>
      <a:accent5>
        <a:srgbClr val="BF5020"/>
      </a:accent5>
      <a:accent6>
        <a:srgbClr val="236E89"/>
      </a:accent6>
      <a:hlink>
        <a:srgbClr val="F3A728"/>
      </a:hlink>
      <a:folHlink>
        <a:srgbClr val="FDB33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Split Horizontal - Header/Footer">
  <a:themeElements>
    <a:clrScheme name="Crowe FS v2">
      <a:dk1>
        <a:srgbClr val="242627"/>
      </a:dk1>
      <a:lt1>
        <a:srgbClr val="FFFFFF"/>
      </a:lt1>
      <a:dk2>
        <a:srgbClr val="141F3A"/>
      </a:dk2>
      <a:lt2>
        <a:srgbClr val="EBEBE8"/>
      </a:lt2>
      <a:accent1>
        <a:srgbClr val="F5A81B"/>
      </a:accent1>
      <a:accent2>
        <a:srgbClr val="59B2CB"/>
      </a:accent2>
      <a:accent3>
        <a:srgbClr val="D07000"/>
      </a:accent3>
      <a:accent4>
        <a:srgbClr val="0781A5"/>
      </a:accent4>
      <a:accent5>
        <a:srgbClr val="BF5020"/>
      </a:accent5>
      <a:accent6>
        <a:srgbClr val="236E89"/>
      </a:accent6>
      <a:hlink>
        <a:srgbClr val="F3A728"/>
      </a:hlink>
      <a:folHlink>
        <a:srgbClr val="FDB33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5129F2139B3D24DAFB38F2698EE492C" ma:contentTypeVersion="13" ma:contentTypeDescription="Create a new document." ma:contentTypeScope="" ma:versionID="d26493b86abfb19407d0be5dfed9e2d0">
  <xsd:schema xmlns:xsd="http://www.w3.org/2001/XMLSchema" xmlns:xs="http://www.w3.org/2001/XMLSchema" xmlns:p="http://schemas.microsoft.com/office/2006/metadata/properties" xmlns:ns3="8197abfe-6374-4c39-a310-c1f96e2f0e7a" xmlns:ns4="a22e6c60-1d9c-41ed-9f7e-c6a46dfaff08" targetNamespace="http://schemas.microsoft.com/office/2006/metadata/properties" ma:root="true" ma:fieldsID="a8d57c18d98ddee7e2bd42137b7e8482" ns3:_="" ns4:_="">
    <xsd:import namespace="8197abfe-6374-4c39-a310-c1f96e2f0e7a"/>
    <xsd:import namespace="a22e6c60-1d9c-41ed-9f7e-c6a46dfaff0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97abfe-6374-4c39-a310-c1f96e2f0e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2e6c60-1d9c-41ed-9f7e-c6a46dfaff0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329CF2-D96D-48FB-A566-E2468A459C9E}">
  <ds:schemaRefs>
    <ds:schemaRef ds:uri="http://purl.org/dc/terms/"/>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http://www.w3.org/XML/1998/namespace"/>
    <ds:schemaRef ds:uri="http://schemas.microsoft.com/office/2006/documentManagement/types"/>
    <ds:schemaRef ds:uri="a22e6c60-1d9c-41ed-9f7e-c6a46dfaff08"/>
    <ds:schemaRef ds:uri="8197abfe-6374-4c39-a310-c1f96e2f0e7a"/>
    <ds:schemaRef ds:uri="http://purl.org/dc/dcmitype/"/>
  </ds:schemaRefs>
</ds:datastoreItem>
</file>

<file path=customXml/itemProps2.xml><?xml version="1.0" encoding="utf-8"?>
<ds:datastoreItem xmlns:ds="http://schemas.openxmlformats.org/officeDocument/2006/customXml" ds:itemID="{0D4FEA81-A11D-41F1-AFCA-D76595F6FF10}">
  <ds:schemaRefs>
    <ds:schemaRef ds:uri="http://schemas.microsoft.com/sharepoint/v3/contenttype/forms"/>
  </ds:schemaRefs>
</ds:datastoreItem>
</file>

<file path=customXml/itemProps3.xml><?xml version="1.0" encoding="utf-8"?>
<ds:datastoreItem xmlns:ds="http://schemas.openxmlformats.org/officeDocument/2006/customXml" ds:itemID="{8FAB3BEF-9203-448A-9747-BDC825F0A1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97abfe-6374-4c39-a310-c1f96e2f0e7a"/>
    <ds:schemaRef ds:uri="a22e6c60-1d9c-41ed-9f7e-c6a46dfaff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TotalTime>
  <Words>647</Words>
  <Application>Microsoft Office PowerPoint</Application>
  <PresentationFormat>Widescreen</PresentationFormat>
  <Paragraphs>209</Paragraphs>
  <Slides>11</Slides>
  <Notes>9</Notes>
  <HiddenSlides>0</HiddenSlides>
  <MMClips>0</MMClips>
  <ScaleCrop>false</ScaleCrop>
  <HeadingPairs>
    <vt:vector size="6" baseType="variant">
      <vt:variant>
        <vt:lpstr>Fonts Used</vt:lpstr>
      </vt:variant>
      <vt:variant>
        <vt:i4>5</vt:i4>
      </vt:variant>
      <vt:variant>
        <vt:lpstr>Theme</vt:lpstr>
      </vt:variant>
      <vt:variant>
        <vt:i4>16</vt:i4>
      </vt:variant>
      <vt:variant>
        <vt:lpstr>Slide Titles</vt:lpstr>
      </vt:variant>
      <vt:variant>
        <vt:i4>11</vt:i4>
      </vt:variant>
    </vt:vector>
  </HeadingPairs>
  <TitlesOfParts>
    <vt:vector size="32" baseType="lpstr">
      <vt:lpstr>Arial</vt:lpstr>
      <vt:lpstr>Calibri</vt:lpstr>
      <vt:lpstr>Calibri Light</vt:lpstr>
      <vt:lpstr>Helvetica</vt:lpstr>
      <vt:lpstr>Wingdings</vt:lpstr>
      <vt:lpstr>White - Header/Footer</vt:lpstr>
      <vt:lpstr>1_White - Header/Footer</vt:lpstr>
      <vt:lpstr>White - Blank</vt:lpstr>
      <vt:lpstr>1_Dark - Header/Footer</vt:lpstr>
      <vt:lpstr>Split Diagonal - Header/Footer</vt:lpstr>
      <vt:lpstr>Split Vertical - Header/Footer</vt:lpstr>
      <vt:lpstr>1_Split Vertical Grey - Header/Footer</vt:lpstr>
      <vt:lpstr>Custom Design</vt:lpstr>
      <vt:lpstr>Split Horizontal - Header/Footer</vt:lpstr>
      <vt:lpstr>Dark - Header/Footer</vt:lpstr>
      <vt:lpstr>TOB</vt:lpstr>
      <vt:lpstr>Outro</vt:lpstr>
      <vt:lpstr>2_Dark - Header/Footer</vt:lpstr>
      <vt:lpstr>1_Outro</vt:lpstr>
      <vt:lpstr>2_Outro</vt:lpstr>
      <vt:lpstr>Indigo 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Cooley</dc:creator>
  <cp:lastModifiedBy>Schell, Matthew</cp:lastModifiedBy>
  <cp:revision>3</cp:revision>
  <dcterms:created xsi:type="dcterms:W3CDTF">2021-05-18T18:43:29Z</dcterms:created>
  <dcterms:modified xsi:type="dcterms:W3CDTF">2021-07-21T21:20:01Z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7b33398-59f7-4ee8-a80f-eabf48c170d1_Enabled">
    <vt:lpwstr>true</vt:lpwstr>
  </property>
  <property fmtid="{D5CDD505-2E9C-101B-9397-08002B2CF9AE}" pid="3" name="MSIP_Label_17b33398-59f7-4ee8-a80f-eabf48c170d1_SetDate">
    <vt:lpwstr>2021-05-18T18:43:29Z</vt:lpwstr>
  </property>
  <property fmtid="{D5CDD505-2E9C-101B-9397-08002B2CF9AE}" pid="4" name="MSIP_Label_17b33398-59f7-4ee8-a80f-eabf48c170d1_Method">
    <vt:lpwstr>Standard</vt:lpwstr>
  </property>
  <property fmtid="{D5CDD505-2E9C-101B-9397-08002B2CF9AE}" pid="5" name="MSIP_Label_17b33398-59f7-4ee8-a80f-eabf48c170d1_Name">
    <vt:lpwstr>General</vt:lpwstr>
  </property>
  <property fmtid="{D5CDD505-2E9C-101B-9397-08002B2CF9AE}" pid="6" name="MSIP_Label_17b33398-59f7-4ee8-a80f-eabf48c170d1_SiteId">
    <vt:lpwstr>d4f2aaa3-8ae3-4d3e-ae5a-50ed47826112</vt:lpwstr>
  </property>
  <property fmtid="{D5CDD505-2E9C-101B-9397-08002B2CF9AE}" pid="7" name="MSIP_Label_17b33398-59f7-4ee8-a80f-eabf48c170d1_ActionId">
    <vt:lpwstr>5f848849-f1c8-4cb7-8279-c181b58f226e</vt:lpwstr>
  </property>
  <property fmtid="{D5CDD505-2E9C-101B-9397-08002B2CF9AE}" pid="8" name="MSIP_Label_17b33398-59f7-4ee8-a80f-eabf48c170d1_ContentBits">
    <vt:lpwstr>0</vt:lpwstr>
  </property>
  <property fmtid="{D5CDD505-2E9C-101B-9397-08002B2CF9AE}" pid="9" name="ContentTypeId">
    <vt:lpwstr>0x01010075129F2139B3D24DAFB38F2698EE492C</vt:lpwstr>
  </property>
</Properties>
</file>